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46.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notesSlides/notesSlide47.xml" ContentType="application/vnd.openxmlformats-officedocument.presentationml.notesSlide+xml"/>
  <Override PartName="/ppt/charts/chart3.xml" ContentType="application/vnd.openxmlformats-officedocument.drawingml.chart+xml"/>
  <Override PartName="/ppt/drawings/drawing3.xml" ContentType="application/vnd.openxmlformats-officedocument.drawingml.chartshapes+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charts/chart4.xml" ContentType="application/vnd.openxmlformats-officedocument.drawingml.chart+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 id="2147483677" r:id="rId2"/>
    <p:sldMasterId id="2147483682" r:id="rId3"/>
  </p:sldMasterIdLst>
  <p:notesMasterIdLst>
    <p:notesMasterId r:id="rId109"/>
  </p:notesMasterIdLst>
  <p:handoutMasterIdLst>
    <p:handoutMasterId r:id="rId110"/>
  </p:handoutMasterIdLst>
  <p:sldIdLst>
    <p:sldId id="480" r:id="rId4"/>
    <p:sldId id="483" r:id="rId5"/>
    <p:sldId id="490" r:id="rId6"/>
    <p:sldId id="491" r:id="rId7"/>
    <p:sldId id="370" r:id="rId8"/>
    <p:sldId id="347" r:id="rId9"/>
    <p:sldId id="372" r:id="rId10"/>
    <p:sldId id="375" r:id="rId11"/>
    <p:sldId id="377" r:id="rId12"/>
    <p:sldId id="378" r:id="rId13"/>
    <p:sldId id="376" r:id="rId14"/>
    <p:sldId id="348" r:id="rId15"/>
    <p:sldId id="383" r:id="rId16"/>
    <p:sldId id="492" r:id="rId17"/>
    <p:sldId id="498" r:id="rId18"/>
    <p:sldId id="386" r:id="rId19"/>
    <p:sldId id="387" r:id="rId20"/>
    <p:sldId id="388" r:id="rId21"/>
    <p:sldId id="389" r:id="rId22"/>
    <p:sldId id="501" r:id="rId23"/>
    <p:sldId id="391" r:id="rId24"/>
    <p:sldId id="392" r:id="rId25"/>
    <p:sldId id="393" r:id="rId26"/>
    <p:sldId id="394" r:id="rId27"/>
    <p:sldId id="395" r:id="rId28"/>
    <p:sldId id="396" r:id="rId29"/>
    <p:sldId id="397" r:id="rId30"/>
    <p:sldId id="398" r:id="rId31"/>
    <p:sldId id="399" r:id="rId32"/>
    <p:sldId id="400" r:id="rId33"/>
    <p:sldId id="493" r:id="rId34"/>
    <p:sldId id="413" r:id="rId35"/>
    <p:sldId id="414" r:id="rId36"/>
    <p:sldId id="415" r:id="rId37"/>
    <p:sldId id="416" r:id="rId38"/>
    <p:sldId id="417" r:id="rId39"/>
    <p:sldId id="418" r:id="rId40"/>
    <p:sldId id="494" r:id="rId41"/>
    <p:sldId id="419" r:id="rId42"/>
    <p:sldId id="420" r:id="rId43"/>
    <p:sldId id="421" r:id="rId44"/>
    <p:sldId id="422" r:id="rId45"/>
    <p:sldId id="423" r:id="rId46"/>
    <p:sldId id="424" r:id="rId47"/>
    <p:sldId id="425" r:id="rId48"/>
    <p:sldId id="426" r:id="rId49"/>
    <p:sldId id="427" r:id="rId50"/>
    <p:sldId id="428" r:id="rId51"/>
    <p:sldId id="429" r:id="rId52"/>
    <p:sldId id="430" r:id="rId53"/>
    <p:sldId id="401" r:id="rId54"/>
    <p:sldId id="402" r:id="rId55"/>
    <p:sldId id="403" r:id="rId56"/>
    <p:sldId id="404" r:id="rId57"/>
    <p:sldId id="405" r:id="rId58"/>
    <p:sldId id="406" r:id="rId59"/>
    <p:sldId id="407" r:id="rId60"/>
    <p:sldId id="408" r:id="rId61"/>
    <p:sldId id="409" r:id="rId62"/>
    <p:sldId id="410" r:id="rId63"/>
    <p:sldId id="411" r:id="rId64"/>
    <p:sldId id="412" r:id="rId65"/>
    <p:sldId id="500" r:id="rId66"/>
    <p:sldId id="485" r:id="rId67"/>
    <p:sldId id="486" r:id="rId68"/>
    <p:sldId id="495" r:id="rId69"/>
    <p:sldId id="477" r:id="rId70"/>
    <p:sldId id="478" r:id="rId71"/>
    <p:sldId id="475" r:id="rId72"/>
    <p:sldId id="474" r:id="rId73"/>
    <p:sldId id="479" r:id="rId74"/>
    <p:sldId id="496" r:id="rId75"/>
    <p:sldId id="458" r:id="rId76"/>
    <p:sldId id="459" r:id="rId77"/>
    <p:sldId id="460" r:id="rId78"/>
    <p:sldId id="461" r:id="rId79"/>
    <p:sldId id="462" r:id="rId80"/>
    <p:sldId id="463" r:id="rId81"/>
    <p:sldId id="464" r:id="rId82"/>
    <p:sldId id="465" r:id="rId83"/>
    <p:sldId id="466" r:id="rId84"/>
    <p:sldId id="497" r:id="rId85"/>
    <p:sldId id="436" r:id="rId86"/>
    <p:sldId id="437" r:id="rId87"/>
    <p:sldId id="438" r:id="rId88"/>
    <p:sldId id="439" r:id="rId89"/>
    <p:sldId id="440" r:id="rId90"/>
    <p:sldId id="441" r:id="rId91"/>
    <p:sldId id="442" r:id="rId92"/>
    <p:sldId id="443" r:id="rId93"/>
    <p:sldId id="445" r:id="rId94"/>
    <p:sldId id="446" r:id="rId95"/>
    <p:sldId id="447" r:id="rId96"/>
    <p:sldId id="448" r:id="rId97"/>
    <p:sldId id="449" r:id="rId98"/>
    <p:sldId id="451" r:id="rId99"/>
    <p:sldId id="450" r:id="rId100"/>
    <p:sldId id="453" r:id="rId101"/>
    <p:sldId id="454" r:id="rId102"/>
    <p:sldId id="455" r:id="rId103"/>
    <p:sldId id="502" r:id="rId104"/>
    <p:sldId id="503" r:id="rId105"/>
    <p:sldId id="505" r:id="rId106"/>
    <p:sldId id="487" r:id="rId107"/>
    <p:sldId id="488" r:id="rId108"/>
  </p:sldIdLst>
  <p:sldSz cx="9144000" cy="6858000" type="screen4x3"/>
  <p:notesSz cx="6799263" cy="99298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eu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4090"/>
    <a:srgbClr val="FFCE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1" autoAdjust="0"/>
    <p:restoredTop sz="68010" autoAdjust="0"/>
  </p:normalViewPr>
  <p:slideViewPr>
    <p:cSldViewPr>
      <p:cViewPr varScale="1">
        <p:scale>
          <a:sx n="50" d="100"/>
          <a:sy n="50" d="100"/>
        </p:scale>
        <p:origin x="-1950" y="-90"/>
      </p:cViewPr>
      <p:guideLst>
        <p:guide orient="horz" pos="2160"/>
        <p:guide pos="2880"/>
      </p:guideLst>
    </p:cSldViewPr>
  </p:slideViewPr>
  <p:outlineViewPr>
    <p:cViewPr>
      <p:scale>
        <a:sx n="33" d="100"/>
        <a:sy n="33" d="100"/>
      </p:scale>
      <p:origin x="0" y="960"/>
    </p:cViewPr>
    <p:sldLst>
      <p:sld r:id="rId1" collapse="1"/>
      <p:sld r:id="rId2" collapse="1"/>
    </p:sldLst>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6" d="100"/>
          <a:sy n="76" d="100"/>
        </p:scale>
        <p:origin x="-3282" y="-90"/>
      </p:cViewPr>
      <p:guideLst>
        <p:guide orient="horz" pos="3128"/>
        <p:guide pos="2142"/>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presProps" Target="presProps.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102" Type="http://schemas.openxmlformats.org/officeDocument/2006/relationships/slide" Target="slides/slide99.xml"/><Relationship Id="rId110" Type="http://schemas.openxmlformats.org/officeDocument/2006/relationships/handoutMaster" Target="handoutMasters/handoutMaster1.xml"/><Relationship Id="rId115" Type="http://schemas.openxmlformats.org/officeDocument/2006/relationships/tableStyles" Target="tableStyles.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slide" Target="slides/slide87.xml"/><Relationship Id="rId95" Type="http://schemas.openxmlformats.org/officeDocument/2006/relationships/slide" Target="slides/slide9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13"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slide" Target="slides/slide9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103" Type="http://schemas.openxmlformats.org/officeDocument/2006/relationships/slide" Target="slides/slide100.xml"/><Relationship Id="rId108" Type="http://schemas.openxmlformats.org/officeDocument/2006/relationships/slide" Target="slides/slide105.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1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slide" Target="slides/slide103.xml"/><Relationship Id="rId114" Type="http://schemas.openxmlformats.org/officeDocument/2006/relationships/theme" Target="theme/theme1.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notesMaster" Target="notesMasters/notesMaster1.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s>
</file>

<file path=ppt/_rels/viewProps.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slide" Target="slides/slide2.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intra\partages\UA2770_Publi\Exercice_Preparatoire_Solvabilite_II_2014\2014\02_Collecte_2014\SATRISK\BASE_COLLECTE_S2_2014_%20SATRISK%2003122014.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intra\partages\UA2770_Publi\Exercice_Preparatoire_Solvabilite_II_2014\2014\02_Collecte_2014\SATRISK\BASE_COLLECTE_S2_2014_%20SATRISK%2003122014.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intra\partages\UA2770_Publi\Exercice_Preparatoire_Solvabilite_II_2014\2014\02_Collecte_2014\SATRISK\BASE_COLLECTE_S2_2014_%20SATRISK%2003122014.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intra\partages\UA2726_Publi\GT%20non-vie\8-Provisions%20techniques\Graphiques%20pr&#233;sentation%20Annexe%20techniqu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706741288718871E-2"/>
          <c:y val="3.2345398131421607E-2"/>
          <c:w val="0.92549930786061951"/>
          <c:h val="0.75953251277995593"/>
        </c:manualLayout>
      </c:layout>
      <c:barChart>
        <c:barDir val="col"/>
        <c:grouping val="stacked"/>
        <c:varyColors val="0"/>
        <c:ser>
          <c:idx val="0"/>
          <c:order val="0"/>
          <c:tx>
            <c:strRef>
              <c:f>'Profits futurs Actif Net FP'!$I$482</c:f>
              <c:strCache>
                <c:ptCount val="1"/>
              </c:strCache>
            </c:strRef>
          </c:tx>
          <c:invertIfNegative val="0"/>
          <c:dPt>
            <c:idx val="3"/>
            <c:invertIfNegative val="0"/>
            <c:bubble3D val="0"/>
            <c:spPr>
              <a:solidFill>
                <a:schemeClr val="tx2">
                  <a:lumMod val="40000"/>
                  <a:lumOff val="60000"/>
                </a:schemeClr>
              </a:solidFill>
            </c:spPr>
          </c:dPt>
          <c:dLbls>
            <c:showLegendKey val="0"/>
            <c:showVal val="1"/>
            <c:showCatName val="0"/>
            <c:showSerName val="0"/>
            <c:showPercent val="0"/>
            <c:showBubbleSize val="0"/>
            <c:showLeaderLines val="0"/>
          </c:dLbls>
          <c:cat>
            <c:strRef>
              <c:f>'Profits futurs Actif Net FP'!$J$481:$M$481</c:f>
              <c:strCache>
                <c:ptCount val="4"/>
                <c:pt idx="0">
                  <c:v>Eléments constitutifs de la marge S1</c:v>
                </c:pt>
                <c:pt idx="1">
                  <c:v>Fonds propres éligibles S2</c:v>
                </c:pt>
                <c:pt idx="2">
                  <c:v>Exigence de marge S1</c:v>
                </c:pt>
                <c:pt idx="3">
                  <c:v>SCR</c:v>
                </c:pt>
              </c:strCache>
            </c:strRef>
          </c:cat>
          <c:val>
            <c:numRef>
              <c:f>'Profits futurs Actif Net FP'!$J$482:$M$482</c:f>
              <c:numCache>
                <c:formatCode>General</c:formatCode>
                <c:ptCount val="4"/>
                <c:pt idx="2" formatCode="0%">
                  <c:v>1</c:v>
                </c:pt>
                <c:pt idx="3" formatCode="0.0%">
                  <c:v>0.83108353180566819</c:v>
                </c:pt>
              </c:numCache>
            </c:numRef>
          </c:val>
        </c:ser>
        <c:ser>
          <c:idx val="1"/>
          <c:order val="1"/>
          <c:tx>
            <c:strRef>
              <c:f>'Profits futurs Actif Net FP'!$I$483</c:f>
              <c:strCache>
                <c:ptCount val="1"/>
                <c:pt idx="0">
                  <c:v>Eléments constitutifs hors PVL</c:v>
                </c:pt>
              </c:strCache>
            </c:strRef>
          </c:tx>
          <c:invertIfNegative val="0"/>
          <c:dLbls>
            <c:showLegendKey val="0"/>
            <c:showVal val="1"/>
            <c:showCatName val="0"/>
            <c:showSerName val="0"/>
            <c:showPercent val="0"/>
            <c:showBubbleSize val="0"/>
            <c:showLeaderLines val="0"/>
          </c:dLbls>
          <c:cat>
            <c:strRef>
              <c:f>'Profits futurs Actif Net FP'!$J$481:$M$481</c:f>
              <c:strCache>
                <c:ptCount val="4"/>
                <c:pt idx="0">
                  <c:v>Eléments constitutifs de la marge S1</c:v>
                </c:pt>
                <c:pt idx="1">
                  <c:v>Fonds propres éligibles S2</c:v>
                </c:pt>
                <c:pt idx="2">
                  <c:v>Exigence de marge S1</c:v>
                </c:pt>
                <c:pt idx="3">
                  <c:v>SCR</c:v>
                </c:pt>
              </c:strCache>
            </c:strRef>
          </c:cat>
          <c:val>
            <c:numRef>
              <c:f>'Profits futurs Actif Net FP'!$J$483:$M$483</c:f>
              <c:numCache>
                <c:formatCode>General</c:formatCode>
                <c:ptCount val="4"/>
                <c:pt idx="0" formatCode="0%">
                  <c:v>1.3167521071138393</c:v>
                </c:pt>
              </c:numCache>
            </c:numRef>
          </c:val>
        </c:ser>
        <c:ser>
          <c:idx val="2"/>
          <c:order val="2"/>
          <c:tx>
            <c:strRef>
              <c:f>'Profits futurs Actif Net FP'!$I$484</c:f>
              <c:strCache>
                <c:ptCount val="1"/>
                <c:pt idx="0">
                  <c:v>Part des PVL</c:v>
                </c:pt>
              </c:strCache>
            </c:strRef>
          </c:tx>
          <c:invertIfNegative val="0"/>
          <c:dLbls>
            <c:showLegendKey val="0"/>
            <c:showVal val="1"/>
            <c:showCatName val="0"/>
            <c:showSerName val="0"/>
            <c:showPercent val="0"/>
            <c:showBubbleSize val="0"/>
            <c:showLeaderLines val="0"/>
          </c:dLbls>
          <c:cat>
            <c:strRef>
              <c:f>'Profits futurs Actif Net FP'!$J$481:$M$481</c:f>
              <c:strCache>
                <c:ptCount val="4"/>
                <c:pt idx="0">
                  <c:v>Eléments constitutifs de la marge S1</c:v>
                </c:pt>
                <c:pt idx="1">
                  <c:v>Fonds propres éligibles S2</c:v>
                </c:pt>
                <c:pt idx="2">
                  <c:v>Exigence de marge S1</c:v>
                </c:pt>
                <c:pt idx="3">
                  <c:v>SCR</c:v>
                </c:pt>
              </c:strCache>
            </c:strRef>
          </c:cat>
          <c:val>
            <c:numRef>
              <c:f>'Profits futurs Actif Net FP'!$J$484:$M$484</c:f>
              <c:numCache>
                <c:formatCode>General</c:formatCode>
                <c:ptCount val="4"/>
                <c:pt idx="0" formatCode="0%">
                  <c:v>1.7871959591639892</c:v>
                </c:pt>
              </c:numCache>
            </c:numRef>
          </c:val>
        </c:ser>
        <c:ser>
          <c:idx val="3"/>
          <c:order val="3"/>
          <c:tx>
            <c:strRef>
              <c:f>'Profits futurs Actif Net FP'!$I$485</c:f>
              <c:strCache>
                <c:ptCount val="1"/>
              </c:strCache>
            </c:strRef>
          </c:tx>
          <c:invertIfNegative val="0"/>
          <c:dLbls>
            <c:showLegendKey val="0"/>
            <c:showVal val="1"/>
            <c:showCatName val="0"/>
            <c:showSerName val="0"/>
            <c:showPercent val="0"/>
            <c:showBubbleSize val="0"/>
            <c:showLeaderLines val="0"/>
          </c:dLbls>
          <c:cat>
            <c:strRef>
              <c:f>'Profits futurs Actif Net FP'!$J$481:$M$481</c:f>
              <c:strCache>
                <c:ptCount val="4"/>
                <c:pt idx="0">
                  <c:v>Eléments constitutifs de la marge S1</c:v>
                </c:pt>
                <c:pt idx="1">
                  <c:v>Fonds propres éligibles S2</c:v>
                </c:pt>
                <c:pt idx="2">
                  <c:v>Exigence de marge S1</c:v>
                </c:pt>
                <c:pt idx="3">
                  <c:v>SCR</c:v>
                </c:pt>
              </c:strCache>
            </c:strRef>
          </c:cat>
          <c:val>
            <c:numRef>
              <c:f>'Profits futurs Actif Net FP'!$J$485:$M$485</c:f>
              <c:numCache>
                <c:formatCode>0%</c:formatCode>
                <c:ptCount val="4"/>
                <c:pt idx="1">
                  <c:v>1.3167521071138393</c:v>
                </c:pt>
              </c:numCache>
            </c:numRef>
          </c:val>
        </c:ser>
        <c:ser>
          <c:idx val="4"/>
          <c:order val="4"/>
          <c:tx>
            <c:strRef>
              <c:f>'Profits futurs Actif Net FP'!$I$486</c:f>
              <c:strCache>
                <c:ptCount val="1"/>
                <c:pt idx="0">
                  <c:v>Effet profits futurs</c:v>
                </c:pt>
              </c:strCache>
            </c:strRef>
          </c:tx>
          <c:invertIfNegative val="0"/>
          <c:dLbls>
            <c:showLegendKey val="0"/>
            <c:showVal val="1"/>
            <c:showCatName val="0"/>
            <c:showSerName val="0"/>
            <c:showPercent val="0"/>
            <c:showBubbleSize val="0"/>
            <c:showLeaderLines val="0"/>
          </c:dLbls>
          <c:cat>
            <c:strRef>
              <c:f>'Profits futurs Actif Net FP'!$J$481:$M$481</c:f>
              <c:strCache>
                <c:ptCount val="4"/>
                <c:pt idx="0">
                  <c:v>Eléments constitutifs de la marge S1</c:v>
                </c:pt>
                <c:pt idx="1">
                  <c:v>Fonds propres éligibles S2</c:v>
                </c:pt>
                <c:pt idx="2">
                  <c:v>Exigence de marge S1</c:v>
                </c:pt>
                <c:pt idx="3">
                  <c:v>SCR</c:v>
                </c:pt>
              </c:strCache>
            </c:strRef>
          </c:cat>
          <c:val>
            <c:numRef>
              <c:f>'Profits futurs Actif Net FP'!$J$486:$M$486</c:f>
              <c:numCache>
                <c:formatCode>0%</c:formatCode>
                <c:ptCount val="4"/>
                <c:pt idx="1">
                  <c:v>0.38765258302860739</c:v>
                </c:pt>
              </c:numCache>
            </c:numRef>
          </c:val>
        </c:ser>
        <c:ser>
          <c:idx val="5"/>
          <c:order val="5"/>
          <c:tx>
            <c:strRef>
              <c:f>'Profits futurs Actif Net FP'!$I$487</c:f>
              <c:strCache>
                <c:ptCount val="1"/>
                <c:pt idx="0">
                  <c:v>Effet passage en VM de l'actif</c:v>
                </c:pt>
              </c:strCache>
            </c:strRef>
          </c:tx>
          <c:invertIfNegative val="0"/>
          <c:dLbls>
            <c:showLegendKey val="0"/>
            <c:showVal val="1"/>
            <c:showCatName val="0"/>
            <c:showSerName val="0"/>
            <c:showPercent val="0"/>
            <c:showBubbleSize val="0"/>
            <c:showLeaderLines val="0"/>
          </c:dLbls>
          <c:cat>
            <c:strRef>
              <c:f>'Profits futurs Actif Net FP'!$J$481:$M$481</c:f>
              <c:strCache>
                <c:ptCount val="4"/>
                <c:pt idx="0">
                  <c:v>Eléments constitutifs de la marge S1</c:v>
                </c:pt>
                <c:pt idx="1">
                  <c:v>Fonds propres éligibles S2</c:v>
                </c:pt>
                <c:pt idx="2">
                  <c:v>Exigence de marge S1</c:v>
                </c:pt>
                <c:pt idx="3">
                  <c:v>SCR</c:v>
                </c:pt>
              </c:strCache>
            </c:strRef>
          </c:cat>
          <c:val>
            <c:numRef>
              <c:f>'Profits futurs Actif Net FP'!$J$487:$M$487</c:f>
              <c:numCache>
                <c:formatCode>0%</c:formatCode>
                <c:ptCount val="4"/>
                <c:pt idx="1">
                  <c:v>8.5865299547670165E-2</c:v>
                </c:pt>
              </c:numCache>
            </c:numRef>
          </c:val>
        </c:ser>
        <c:dLbls>
          <c:showLegendKey val="0"/>
          <c:showVal val="0"/>
          <c:showCatName val="0"/>
          <c:showSerName val="0"/>
          <c:showPercent val="0"/>
          <c:showBubbleSize val="0"/>
        </c:dLbls>
        <c:gapWidth val="150"/>
        <c:overlap val="100"/>
        <c:axId val="86764544"/>
        <c:axId val="100602624"/>
      </c:barChart>
      <c:catAx>
        <c:axId val="86764544"/>
        <c:scaling>
          <c:orientation val="minMax"/>
        </c:scaling>
        <c:delete val="0"/>
        <c:axPos val="b"/>
        <c:majorTickMark val="out"/>
        <c:minorTickMark val="none"/>
        <c:tickLblPos val="nextTo"/>
        <c:crossAx val="100602624"/>
        <c:crosses val="autoZero"/>
        <c:auto val="1"/>
        <c:lblAlgn val="ctr"/>
        <c:lblOffset val="100"/>
        <c:noMultiLvlLbl val="0"/>
      </c:catAx>
      <c:valAx>
        <c:axId val="100602624"/>
        <c:scaling>
          <c:orientation val="minMax"/>
        </c:scaling>
        <c:delete val="0"/>
        <c:axPos val="l"/>
        <c:majorGridlines/>
        <c:numFmt formatCode="General" sourceLinked="1"/>
        <c:majorTickMark val="out"/>
        <c:minorTickMark val="none"/>
        <c:tickLblPos val="nextTo"/>
        <c:crossAx val="86764544"/>
        <c:crosses val="autoZero"/>
        <c:crossBetween val="between"/>
      </c:valAx>
    </c:plotArea>
    <c:legend>
      <c:legendPos val="b"/>
      <c:legendEntry>
        <c:idx val="0"/>
        <c:delete val="1"/>
      </c:legendEntry>
      <c:legendEntry>
        <c:idx val="3"/>
        <c:delete val="1"/>
      </c:legendEntry>
      <c:layout/>
      <c:overlay val="0"/>
    </c:legend>
    <c:plotVisOnly val="1"/>
    <c:dispBlanksAs val="gap"/>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'Profits futurs Actif Net FP'!$I$491</c:f>
              <c:strCache>
                <c:ptCount val="1"/>
              </c:strCache>
            </c:strRef>
          </c:tx>
          <c:invertIfNegative val="0"/>
          <c:dPt>
            <c:idx val="3"/>
            <c:invertIfNegative val="0"/>
            <c:bubble3D val="0"/>
            <c:spPr>
              <a:solidFill>
                <a:schemeClr val="tx2">
                  <a:lumMod val="40000"/>
                  <a:lumOff val="60000"/>
                </a:schemeClr>
              </a:solidFill>
            </c:spPr>
          </c:dPt>
          <c:dLbls>
            <c:showLegendKey val="0"/>
            <c:showVal val="1"/>
            <c:showCatName val="0"/>
            <c:showSerName val="0"/>
            <c:showPercent val="0"/>
            <c:showBubbleSize val="0"/>
            <c:showLeaderLines val="0"/>
          </c:dLbls>
          <c:cat>
            <c:strRef>
              <c:f>'Profits futurs Actif Net FP'!$J$481:$M$481</c:f>
              <c:strCache>
                <c:ptCount val="4"/>
                <c:pt idx="0">
                  <c:v>Eléments constitutifs de la marge S1</c:v>
                </c:pt>
                <c:pt idx="1">
                  <c:v>Fonds propres éligibles S2</c:v>
                </c:pt>
                <c:pt idx="2">
                  <c:v>Exigence de marge S1</c:v>
                </c:pt>
                <c:pt idx="3">
                  <c:v>SCR</c:v>
                </c:pt>
              </c:strCache>
            </c:strRef>
          </c:cat>
          <c:val>
            <c:numRef>
              <c:f>'Profits futurs Actif Net FP'!$J$491:$M$491</c:f>
              <c:numCache>
                <c:formatCode>General</c:formatCode>
                <c:ptCount val="4"/>
                <c:pt idx="2" formatCode="0%">
                  <c:v>1</c:v>
                </c:pt>
                <c:pt idx="3" formatCode="0.0%">
                  <c:v>0.99784591553917312</c:v>
                </c:pt>
              </c:numCache>
            </c:numRef>
          </c:val>
        </c:ser>
        <c:ser>
          <c:idx val="1"/>
          <c:order val="1"/>
          <c:tx>
            <c:strRef>
              <c:f>'Profits futurs Actif Net FP'!$I$492</c:f>
              <c:strCache>
                <c:ptCount val="1"/>
                <c:pt idx="0">
                  <c:v>Eléments constitutifs hors PVL</c:v>
                </c:pt>
              </c:strCache>
            </c:strRef>
          </c:tx>
          <c:invertIfNegative val="0"/>
          <c:dLbls>
            <c:showLegendKey val="0"/>
            <c:showVal val="1"/>
            <c:showCatName val="0"/>
            <c:showSerName val="0"/>
            <c:showPercent val="0"/>
            <c:showBubbleSize val="0"/>
            <c:showLeaderLines val="0"/>
          </c:dLbls>
          <c:cat>
            <c:strRef>
              <c:f>'Profits futurs Actif Net FP'!$J$481:$M$481</c:f>
              <c:strCache>
                <c:ptCount val="4"/>
                <c:pt idx="0">
                  <c:v>Eléments constitutifs de la marge S1</c:v>
                </c:pt>
                <c:pt idx="1">
                  <c:v>Fonds propres éligibles S2</c:v>
                </c:pt>
                <c:pt idx="2">
                  <c:v>Exigence de marge S1</c:v>
                </c:pt>
                <c:pt idx="3">
                  <c:v>SCR</c:v>
                </c:pt>
              </c:strCache>
            </c:strRef>
          </c:cat>
          <c:val>
            <c:numRef>
              <c:f>'Profits futurs Actif Net FP'!$J$492:$M$492</c:f>
              <c:numCache>
                <c:formatCode>General</c:formatCode>
                <c:ptCount val="4"/>
                <c:pt idx="0" formatCode="0%">
                  <c:v>1.8017456562288783</c:v>
                </c:pt>
              </c:numCache>
            </c:numRef>
          </c:val>
        </c:ser>
        <c:ser>
          <c:idx val="2"/>
          <c:order val="2"/>
          <c:tx>
            <c:strRef>
              <c:f>'Profits futurs Actif Net FP'!$I$493</c:f>
              <c:strCache>
                <c:ptCount val="1"/>
                <c:pt idx="0">
                  <c:v>Part des PVL</c:v>
                </c:pt>
              </c:strCache>
            </c:strRef>
          </c:tx>
          <c:invertIfNegative val="0"/>
          <c:dLbls>
            <c:showLegendKey val="0"/>
            <c:showVal val="1"/>
            <c:showCatName val="0"/>
            <c:showSerName val="0"/>
            <c:showPercent val="0"/>
            <c:showBubbleSize val="0"/>
            <c:showLeaderLines val="0"/>
          </c:dLbls>
          <c:cat>
            <c:strRef>
              <c:f>'Profits futurs Actif Net FP'!$J$481:$M$481</c:f>
              <c:strCache>
                <c:ptCount val="4"/>
                <c:pt idx="0">
                  <c:v>Eléments constitutifs de la marge S1</c:v>
                </c:pt>
                <c:pt idx="1">
                  <c:v>Fonds propres éligibles S2</c:v>
                </c:pt>
                <c:pt idx="2">
                  <c:v>Exigence de marge S1</c:v>
                </c:pt>
                <c:pt idx="3">
                  <c:v>SCR</c:v>
                </c:pt>
              </c:strCache>
            </c:strRef>
          </c:cat>
          <c:val>
            <c:numRef>
              <c:f>'Profits futurs Actif Net FP'!$J$493:$M$493</c:f>
              <c:numCache>
                <c:formatCode>General</c:formatCode>
                <c:ptCount val="4"/>
                <c:pt idx="0" formatCode="0%">
                  <c:v>1.5013367813376375</c:v>
                </c:pt>
              </c:numCache>
            </c:numRef>
          </c:val>
        </c:ser>
        <c:ser>
          <c:idx val="3"/>
          <c:order val="3"/>
          <c:tx>
            <c:strRef>
              <c:f>'Profits futurs Actif Net FP'!$I$494</c:f>
              <c:strCache>
                <c:ptCount val="1"/>
              </c:strCache>
            </c:strRef>
          </c:tx>
          <c:invertIfNegative val="0"/>
          <c:dLbls>
            <c:showLegendKey val="0"/>
            <c:showVal val="1"/>
            <c:showCatName val="0"/>
            <c:showSerName val="0"/>
            <c:showPercent val="0"/>
            <c:showBubbleSize val="0"/>
            <c:showLeaderLines val="0"/>
          </c:dLbls>
          <c:cat>
            <c:strRef>
              <c:f>'Profits futurs Actif Net FP'!$J$481:$M$481</c:f>
              <c:strCache>
                <c:ptCount val="4"/>
                <c:pt idx="0">
                  <c:v>Eléments constitutifs de la marge S1</c:v>
                </c:pt>
                <c:pt idx="1">
                  <c:v>Fonds propres éligibles S2</c:v>
                </c:pt>
                <c:pt idx="2">
                  <c:v>Exigence de marge S1</c:v>
                </c:pt>
                <c:pt idx="3">
                  <c:v>SCR</c:v>
                </c:pt>
              </c:strCache>
            </c:strRef>
          </c:cat>
          <c:val>
            <c:numRef>
              <c:f>'Profits futurs Actif Net FP'!$J$494:$M$494</c:f>
              <c:numCache>
                <c:formatCode>0%</c:formatCode>
                <c:ptCount val="4"/>
                <c:pt idx="1">
                  <c:v>1.8017456562288783</c:v>
                </c:pt>
              </c:numCache>
            </c:numRef>
          </c:val>
        </c:ser>
        <c:ser>
          <c:idx val="4"/>
          <c:order val="4"/>
          <c:tx>
            <c:strRef>
              <c:f>'Profits futurs Actif Net FP'!$I$495</c:f>
              <c:strCache>
                <c:ptCount val="1"/>
                <c:pt idx="0">
                  <c:v>Effet profits futurs</c:v>
                </c:pt>
              </c:strCache>
            </c:strRef>
          </c:tx>
          <c:invertIfNegative val="0"/>
          <c:dLbls>
            <c:showLegendKey val="0"/>
            <c:showVal val="1"/>
            <c:showCatName val="0"/>
            <c:showSerName val="0"/>
            <c:showPercent val="0"/>
            <c:showBubbleSize val="0"/>
            <c:showLeaderLines val="0"/>
          </c:dLbls>
          <c:cat>
            <c:strRef>
              <c:f>'Profits futurs Actif Net FP'!$J$481:$M$481</c:f>
              <c:strCache>
                <c:ptCount val="4"/>
                <c:pt idx="0">
                  <c:v>Eléments constitutifs de la marge S1</c:v>
                </c:pt>
                <c:pt idx="1">
                  <c:v>Fonds propres éligibles S2</c:v>
                </c:pt>
                <c:pt idx="2">
                  <c:v>Exigence de marge S1</c:v>
                </c:pt>
                <c:pt idx="3">
                  <c:v>SCR</c:v>
                </c:pt>
              </c:strCache>
            </c:strRef>
          </c:cat>
          <c:val>
            <c:numRef>
              <c:f>'Profits futurs Actif Net FP'!$J$495:$M$495</c:f>
              <c:numCache>
                <c:formatCode>0%</c:formatCode>
                <c:ptCount val="4"/>
                <c:pt idx="1">
                  <c:v>0.61707680821480893</c:v>
                </c:pt>
              </c:numCache>
            </c:numRef>
          </c:val>
        </c:ser>
        <c:ser>
          <c:idx val="5"/>
          <c:order val="5"/>
          <c:tx>
            <c:strRef>
              <c:f>'Profits futurs Actif Net FP'!$I$496</c:f>
              <c:strCache>
                <c:ptCount val="1"/>
                <c:pt idx="0">
                  <c:v>Effet passage en VM de l'actif</c:v>
                </c:pt>
              </c:strCache>
            </c:strRef>
          </c:tx>
          <c:invertIfNegative val="0"/>
          <c:dLbls>
            <c:showLegendKey val="0"/>
            <c:showVal val="1"/>
            <c:showCatName val="0"/>
            <c:showSerName val="0"/>
            <c:showPercent val="0"/>
            <c:showBubbleSize val="0"/>
            <c:showLeaderLines val="0"/>
          </c:dLbls>
          <c:cat>
            <c:strRef>
              <c:f>'Profits futurs Actif Net FP'!$J$481:$M$481</c:f>
              <c:strCache>
                <c:ptCount val="4"/>
                <c:pt idx="0">
                  <c:v>Eléments constitutifs de la marge S1</c:v>
                </c:pt>
                <c:pt idx="1">
                  <c:v>Fonds propres éligibles S2</c:v>
                </c:pt>
                <c:pt idx="2">
                  <c:v>Exigence de marge S1</c:v>
                </c:pt>
                <c:pt idx="3">
                  <c:v>SCR</c:v>
                </c:pt>
              </c:strCache>
            </c:strRef>
          </c:cat>
          <c:val>
            <c:numRef>
              <c:f>'Profits futurs Actif Net FP'!$J$496:$M$496</c:f>
              <c:numCache>
                <c:formatCode>0%</c:formatCode>
                <c:ptCount val="4"/>
                <c:pt idx="1">
                  <c:v>8.5938119925261625E-2</c:v>
                </c:pt>
              </c:numCache>
            </c:numRef>
          </c:val>
        </c:ser>
        <c:dLbls>
          <c:showLegendKey val="0"/>
          <c:showVal val="0"/>
          <c:showCatName val="0"/>
          <c:showSerName val="0"/>
          <c:showPercent val="0"/>
          <c:showBubbleSize val="0"/>
        </c:dLbls>
        <c:gapWidth val="150"/>
        <c:overlap val="100"/>
        <c:axId val="100674944"/>
        <c:axId val="100693120"/>
      </c:barChart>
      <c:catAx>
        <c:axId val="100674944"/>
        <c:scaling>
          <c:orientation val="minMax"/>
        </c:scaling>
        <c:delete val="0"/>
        <c:axPos val="b"/>
        <c:majorTickMark val="out"/>
        <c:minorTickMark val="none"/>
        <c:tickLblPos val="nextTo"/>
        <c:crossAx val="100693120"/>
        <c:crosses val="autoZero"/>
        <c:auto val="1"/>
        <c:lblAlgn val="ctr"/>
        <c:lblOffset val="100"/>
        <c:noMultiLvlLbl val="0"/>
      </c:catAx>
      <c:valAx>
        <c:axId val="100693120"/>
        <c:scaling>
          <c:orientation val="minMax"/>
        </c:scaling>
        <c:delete val="0"/>
        <c:axPos val="l"/>
        <c:majorGridlines/>
        <c:numFmt formatCode="General" sourceLinked="1"/>
        <c:majorTickMark val="out"/>
        <c:minorTickMark val="none"/>
        <c:tickLblPos val="nextTo"/>
        <c:crossAx val="100674944"/>
        <c:crosses val="autoZero"/>
        <c:crossBetween val="between"/>
      </c:valAx>
    </c:plotArea>
    <c:legend>
      <c:legendPos val="b"/>
      <c:legendEntry>
        <c:idx val="0"/>
        <c:delete val="1"/>
      </c:legendEntry>
      <c:legendEntry>
        <c:idx val="3"/>
        <c:delete val="1"/>
      </c:legendEntry>
      <c:layout/>
      <c:overlay val="0"/>
    </c:legend>
    <c:plotVisOnly val="1"/>
    <c:dispBlanksAs val="gap"/>
    <c:showDLblsOverMax val="0"/>
  </c:chart>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'Profits futurs Actif Net FP'!$I$500</c:f>
              <c:strCache>
                <c:ptCount val="1"/>
              </c:strCache>
            </c:strRef>
          </c:tx>
          <c:invertIfNegative val="0"/>
          <c:dPt>
            <c:idx val="3"/>
            <c:invertIfNegative val="0"/>
            <c:bubble3D val="0"/>
            <c:spPr>
              <a:solidFill>
                <a:schemeClr val="tx2">
                  <a:lumMod val="40000"/>
                  <a:lumOff val="60000"/>
                </a:schemeClr>
              </a:solidFill>
            </c:spPr>
          </c:dPt>
          <c:dLbls>
            <c:showLegendKey val="0"/>
            <c:showVal val="1"/>
            <c:showCatName val="0"/>
            <c:showSerName val="0"/>
            <c:showPercent val="0"/>
            <c:showBubbleSize val="0"/>
            <c:showLeaderLines val="0"/>
          </c:dLbls>
          <c:cat>
            <c:strRef>
              <c:f>'Profits futurs Actif Net FP'!$J$481:$M$481</c:f>
              <c:strCache>
                <c:ptCount val="4"/>
                <c:pt idx="0">
                  <c:v>Eléments constitutifs de la marge S1</c:v>
                </c:pt>
                <c:pt idx="1">
                  <c:v>Fonds propres éligibles S2</c:v>
                </c:pt>
                <c:pt idx="2">
                  <c:v>Exigence de marge S1</c:v>
                </c:pt>
                <c:pt idx="3">
                  <c:v>SCR</c:v>
                </c:pt>
              </c:strCache>
            </c:strRef>
          </c:cat>
          <c:val>
            <c:numRef>
              <c:f>'Profits futurs Actif Net FP'!$J$500:$M$500</c:f>
              <c:numCache>
                <c:formatCode>General</c:formatCode>
                <c:ptCount val="4"/>
                <c:pt idx="2" formatCode="0%">
                  <c:v>1</c:v>
                </c:pt>
                <c:pt idx="3" formatCode="0.0%">
                  <c:v>2.6688333920418401</c:v>
                </c:pt>
              </c:numCache>
            </c:numRef>
          </c:val>
        </c:ser>
        <c:ser>
          <c:idx val="1"/>
          <c:order val="1"/>
          <c:tx>
            <c:strRef>
              <c:f>'Profits futurs Actif Net FP'!$I$501</c:f>
              <c:strCache>
                <c:ptCount val="1"/>
                <c:pt idx="0">
                  <c:v>Eléments constitutifs hors PVL</c:v>
                </c:pt>
              </c:strCache>
            </c:strRef>
          </c:tx>
          <c:invertIfNegative val="0"/>
          <c:dLbls>
            <c:showLegendKey val="0"/>
            <c:showVal val="1"/>
            <c:showCatName val="0"/>
            <c:showSerName val="0"/>
            <c:showPercent val="0"/>
            <c:showBubbleSize val="0"/>
            <c:showLeaderLines val="0"/>
          </c:dLbls>
          <c:cat>
            <c:strRef>
              <c:f>'Profits futurs Actif Net FP'!$J$481:$M$481</c:f>
              <c:strCache>
                <c:ptCount val="4"/>
                <c:pt idx="0">
                  <c:v>Eléments constitutifs de la marge S1</c:v>
                </c:pt>
                <c:pt idx="1">
                  <c:v>Fonds propres éligibles S2</c:v>
                </c:pt>
                <c:pt idx="2">
                  <c:v>Exigence de marge S1</c:v>
                </c:pt>
                <c:pt idx="3">
                  <c:v>SCR</c:v>
                </c:pt>
              </c:strCache>
            </c:strRef>
          </c:cat>
          <c:val>
            <c:numRef>
              <c:f>'Profits futurs Actif Net FP'!$J$501:$M$501</c:f>
              <c:numCache>
                <c:formatCode>General</c:formatCode>
                <c:ptCount val="4"/>
                <c:pt idx="0" formatCode="0%">
                  <c:v>2.8740798339576532</c:v>
                </c:pt>
              </c:numCache>
            </c:numRef>
          </c:val>
        </c:ser>
        <c:ser>
          <c:idx val="2"/>
          <c:order val="2"/>
          <c:tx>
            <c:strRef>
              <c:f>'Profits futurs Actif Net FP'!$I$502</c:f>
              <c:strCache>
                <c:ptCount val="1"/>
                <c:pt idx="0">
                  <c:v>Part des PVL</c:v>
                </c:pt>
              </c:strCache>
            </c:strRef>
          </c:tx>
          <c:invertIfNegative val="0"/>
          <c:dLbls>
            <c:showLegendKey val="0"/>
            <c:showVal val="1"/>
            <c:showCatName val="0"/>
            <c:showSerName val="0"/>
            <c:showPercent val="0"/>
            <c:showBubbleSize val="0"/>
            <c:showLeaderLines val="0"/>
          </c:dLbls>
          <c:cat>
            <c:strRef>
              <c:f>'Profits futurs Actif Net FP'!$J$481:$M$481</c:f>
              <c:strCache>
                <c:ptCount val="4"/>
                <c:pt idx="0">
                  <c:v>Eléments constitutifs de la marge S1</c:v>
                </c:pt>
                <c:pt idx="1">
                  <c:v>Fonds propres éligibles S2</c:v>
                </c:pt>
                <c:pt idx="2">
                  <c:v>Exigence de marge S1</c:v>
                </c:pt>
                <c:pt idx="3">
                  <c:v>SCR</c:v>
                </c:pt>
              </c:strCache>
            </c:strRef>
          </c:cat>
          <c:val>
            <c:numRef>
              <c:f>'Profits futurs Actif Net FP'!$J$502:$M$502</c:f>
              <c:numCache>
                <c:formatCode>General</c:formatCode>
                <c:ptCount val="4"/>
                <c:pt idx="0" formatCode="0%">
                  <c:v>1.6177205067581062</c:v>
                </c:pt>
              </c:numCache>
            </c:numRef>
          </c:val>
        </c:ser>
        <c:ser>
          <c:idx val="3"/>
          <c:order val="3"/>
          <c:tx>
            <c:strRef>
              <c:f>'Profits futurs Actif Net FP'!$I$503</c:f>
              <c:strCache>
                <c:ptCount val="1"/>
              </c:strCache>
            </c:strRef>
          </c:tx>
          <c:invertIfNegative val="0"/>
          <c:dLbls>
            <c:showLegendKey val="0"/>
            <c:showVal val="1"/>
            <c:showCatName val="0"/>
            <c:showSerName val="0"/>
            <c:showPercent val="0"/>
            <c:showBubbleSize val="0"/>
            <c:showLeaderLines val="0"/>
          </c:dLbls>
          <c:cat>
            <c:strRef>
              <c:f>'Profits futurs Actif Net FP'!$J$481:$M$481</c:f>
              <c:strCache>
                <c:ptCount val="4"/>
                <c:pt idx="0">
                  <c:v>Eléments constitutifs de la marge S1</c:v>
                </c:pt>
                <c:pt idx="1">
                  <c:v>Fonds propres éligibles S2</c:v>
                </c:pt>
                <c:pt idx="2">
                  <c:v>Exigence de marge S1</c:v>
                </c:pt>
                <c:pt idx="3">
                  <c:v>SCR</c:v>
                </c:pt>
              </c:strCache>
            </c:strRef>
          </c:cat>
          <c:val>
            <c:numRef>
              <c:f>'Profits futurs Actif Net FP'!$J$503:$M$503</c:f>
              <c:numCache>
                <c:formatCode>0%</c:formatCode>
                <c:ptCount val="4"/>
                <c:pt idx="1">
                  <c:v>2.8740798339576532</c:v>
                </c:pt>
              </c:numCache>
            </c:numRef>
          </c:val>
        </c:ser>
        <c:ser>
          <c:idx val="4"/>
          <c:order val="4"/>
          <c:tx>
            <c:strRef>
              <c:f>'Profits futurs Actif Net FP'!$I$504</c:f>
              <c:strCache>
                <c:ptCount val="1"/>
                <c:pt idx="0">
                  <c:v>Effet profits futurs</c:v>
                </c:pt>
              </c:strCache>
            </c:strRef>
          </c:tx>
          <c:invertIfNegative val="0"/>
          <c:dLbls>
            <c:showLegendKey val="0"/>
            <c:showVal val="1"/>
            <c:showCatName val="0"/>
            <c:showSerName val="0"/>
            <c:showPercent val="0"/>
            <c:showBubbleSize val="0"/>
            <c:showLeaderLines val="0"/>
          </c:dLbls>
          <c:cat>
            <c:strRef>
              <c:f>'Profits futurs Actif Net FP'!$J$481:$M$481</c:f>
              <c:strCache>
                <c:ptCount val="4"/>
                <c:pt idx="0">
                  <c:v>Eléments constitutifs de la marge S1</c:v>
                </c:pt>
                <c:pt idx="1">
                  <c:v>Fonds propres éligibles S2</c:v>
                </c:pt>
                <c:pt idx="2">
                  <c:v>Exigence de marge S1</c:v>
                </c:pt>
                <c:pt idx="3">
                  <c:v>SCR</c:v>
                </c:pt>
              </c:strCache>
            </c:strRef>
          </c:cat>
          <c:val>
            <c:numRef>
              <c:f>'Profits futurs Actif Net FP'!$J$504:$M$504</c:f>
              <c:numCache>
                <c:formatCode>0%</c:formatCode>
                <c:ptCount val="4"/>
                <c:pt idx="1">
                  <c:v>1.8175380025061947</c:v>
                </c:pt>
              </c:numCache>
            </c:numRef>
          </c:val>
        </c:ser>
        <c:ser>
          <c:idx val="5"/>
          <c:order val="5"/>
          <c:tx>
            <c:strRef>
              <c:f>'Profits futurs Actif Net FP'!$I$505</c:f>
              <c:strCache>
                <c:ptCount val="1"/>
                <c:pt idx="0">
                  <c:v>Effet passage en VM de l'actif</c:v>
                </c:pt>
              </c:strCache>
            </c:strRef>
          </c:tx>
          <c:invertIfNegative val="0"/>
          <c:dLbls>
            <c:showLegendKey val="0"/>
            <c:showVal val="1"/>
            <c:showCatName val="0"/>
            <c:showSerName val="0"/>
            <c:showPercent val="0"/>
            <c:showBubbleSize val="0"/>
            <c:showLeaderLines val="0"/>
          </c:dLbls>
          <c:cat>
            <c:strRef>
              <c:f>'Profits futurs Actif Net FP'!$J$481:$M$481</c:f>
              <c:strCache>
                <c:ptCount val="4"/>
                <c:pt idx="0">
                  <c:v>Eléments constitutifs de la marge S1</c:v>
                </c:pt>
                <c:pt idx="1">
                  <c:v>Fonds propres éligibles S2</c:v>
                </c:pt>
                <c:pt idx="2">
                  <c:v>Exigence de marge S1</c:v>
                </c:pt>
                <c:pt idx="3">
                  <c:v>SCR</c:v>
                </c:pt>
              </c:strCache>
            </c:strRef>
          </c:cat>
          <c:val>
            <c:numRef>
              <c:f>'Profits futurs Actif Net FP'!$J$505:$M$505</c:f>
              <c:numCache>
                <c:formatCode>0%</c:formatCode>
                <c:ptCount val="4"/>
                <c:pt idx="1">
                  <c:v>0.22392877243967058</c:v>
                </c:pt>
              </c:numCache>
            </c:numRef>
          </c:val>
        </c:ser>
        <c:dLbls>
          <c:showLegendKey val="0"/>
          <c:showVal val="0"/>
          <c:showCatName val="0"/>
          <c:showSerName val="0"/>
          <c:showPercent val="0"/>
          <c:showBubbleSize val="0"/>
        </c:dLbls>
        <c:gapWidth val="150"/>
        <c:overlap val="100"/>
        <c:axId val="100851712"/>
        <c:axId val="100853248"/>
      </c:barChart>
      <c:catAx>
        <c:axId val="100851712"/>
        <c:scaling>
          <c:orientation val="minMax"/>
        </c:scaling>
        <c:delete val="0"/>
        <c:axPos val="b"/>
        <c:majorTickMark val="out"/>
        <c:minorTickMark val="none"/>
        <c:tickLblPos val="nextTo"/>
        <c:crossAx val="100853248"/>
        <c:crosses val="autoZero"/>
        <c:auto val="1"/>
        <c:lblAlgn val="ctr"/>
        <c:lblOffset val="100"/>
        <c:noMultiLvlLbl val="0"/>
      </c:catAx>
      <c:valAx>
        <c:axId val="100853248"/>
        <c:scaling>
          <c:orientation val="minMax"/>
        </c:scaling>
        <c:delete val="0"/>
        <c:axPos val="l"/>
        <c:majorGridlines/>
        <c:numFmt formatCode="General" sourceLinked="1"/>
        <c:majorTickMark val="out"/>
        <c:minorTickMark val="none"/>
        <c:tickLblPos val="nextTo"/>
        <c:crossAx val="100851712"/>
        <c:crosses val="autoZero"/>
        <c:crossBetween val="between"/>
      </c:valAx>
    </c:plotArea>
    <c:legend>
      <c:legendPos val="b"/>
      <c:legendEntry>
        <c:idx val="0"/>
        <c:delete val="1"/>
      </c:legendEntry>
      <c:legendEntry>
        <c:idx val="3"/>
        <c:delete val="1"/>
      </c:legendEntry>
      <c:layout/>
      <c:overlay val="0"/>
    </c:legend>
    <c:plotVisOnly val="1"/>
    <c:dispBlanksAs val="gap"/>
    <c:showDLblsOverMax val="0"/>
  </c:chart>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1088906118288699E-2"/>
          <c:y val="0"/>
          <c:w val="0.95782218776342298"/>
          <c:h val="0.75779837593802701"/>
        </c:manualLayout>
      </c:layout>
      <c:barChart>
        <c:barDir val="col"/>
        <c:grouping val="clustered"/>
        <c:varyColors val="0"/>
        <c:ser>
          <c:idx val="0"/>
          <c:order val="0"/>
          <c:tx>
            <c:strRef>
              <c:f>'III) Sujets à creuser'!$A$30</c:f>
              <c:strCache>
                <c:ptCount val="1"/>
                <c:pt idx="0">
                  <c:v>Oui :</c:v>
                </c:pt>
              </c:strCache>
            </c:strRef>
          </c:tx>
          <c:spPr>
            <a:ln>
              <a:solidFill>
                <a:schemeClr val="bg1">
                  <a:lumMod val="85000"/>
                </a:schemeClr>
              </a:solidFill>
            </a:ln>
          </c:spPr>
          <c:invertIfNegative val="0"/>
          <c:dLbls>
            <c:txPr>
              <a:bodyPr/>
              <a:lstStyle/>
              <a:p>
                <a:pPr>
                  <a:defRPr b="1"/>
                </a:pPr>
                <a:endParaRPr lang="fr-FR"/>
              </a:p>
            </c:txPr>
            <c:dLblPos val="outEnd"/>
            <c:showLegendKey val="0"/>
            <c:showVal val="1"/>
            <c:showCatName val="0"/>
            <c:showSerName val="1"/>
            <c:showPercent val="0"/>
            <c:showBubbleSize val="0"/>
            <c:separator> </c:separator>
            <c:showLeaderLines val="0"/>
          </c:dLbls>
          <c:cat>
            <c:strRef>
              <c:f>'III) Sujets à creuser'!$B$29:$C$29</c:f>
              <c:strCache>
                <c:ptCount val="2"/>
                <c:pt idx="0">
                  <c:v>Retraitement des données d'indemnisation du nouveau barème mis en place en 2013</c:v>
                </c:pt>
                <c:pt idx="1">
                  <c:v>Prise en compte d'une revalorisation future des rentes en RC corporelle (dans les PSAP)</c:v>
                </c:pt>
              </c:strCache>
            </c:strRef>
          </c:cat>
          <c:val>
            <c:numRef>
              <c:f>'III) Sujets à creuser'!$B$30:$C$30</c:f>
              <c:numCache>
                <c:formatCode>0%</c:formatCode>
                <c:ptCount val="2"/>
                <c:pt idx="0">
                  <c:v>0.175438596491228</c:v>
                </c:pt>
                <c:pt idx="1">
                  <c:v>0.56862745098039202</c:v>
                </c:pt>
              </c:numCache>
            </c:numRef>
          </c:val>
        </c:ser>
        <c:ser>
          <c:idx val="1"/>
          <c:order val="1"/>
          <c:tx>
            <c:strRef>
              <c:f>'III) Sujets à creuser'!$A$31</c:f>
              <c:strCache>
                <c:ptCount val="1"/>
                <c:pt idx="0">
                  <c:v>Non :</c:v>
                </c:pt>
              </c:strCache>
            </c:strRef>
          </c:tx>
          <c:invertIfNegative val="0"/>
          <c:dLbls>
            <c:txPr>
              <a:bodyPr/>
              <a:lstStyle/>
              <a:p>
                <a:pPr>
                  <a:defRPr b="1"/>
                </a:pPr>
                <a:endParaRPr lang="fr-FR"/>
              </a:p>
            </c:txPr>
            <c:dLblPos val="outEnd"/>
            <c:showLegendKey val="0"/>
            <c:showVal val="1"/>
            <c:showCatName val="0"/>
            <c:showSerName val="1"/>
            <c:showPercent val="0"/>
            <c:showBubbleSize val="0"/>
            <c:separator> </c:separator>
            <c:showLeaderLines val="0"/>
          </c:dLbls>
          <c:cat>
            <c:strRef>
              <c:f>'III) Sujets à creuser'!$B$29:$C$29</c:f>
              <c:strCache>
                <c:ptCount val="2"/>
                <c:pt idx="0">
                  <c:v>Retraitement des données d'indemnisation du nouveau barème mis en place en 2013</c:v>
                </c:pt>
                <c:pt idx="1">
                  <c:v>Prise en compte d'une revalorisation future des rentes en RC corporelle (dans les PSAP)</c:v>
                </c:pt>
              </c:strCache>
            </c:strRef>
          </c:cat>
          <c:val>
            <c:numRef>
              <c:f>'III) Sujets à creuser'!$B$31:$C$31</c:f>
              <c:numCache>
                <c:formatCode>0%</c:formatCode>
                <c:ptCount val="2"/>
                <c:pt idx="0">
                  <c:v>0.82456140350877205</c:v>
                </c:pt>
                <c:pt idx="1">
                  <c:v>0.43137254901960798</c:v>
                </c:pt>
              </c:numCache>
            </c:numRef>
          </c:val>
        </c:ser>
        <c:dLbls>
          <c:showLegendKey val="0"/>
          <c:showVal val="0"/>
          <c:showCatName val="0"/>
          <c:showSerName val="0"/>
          <c:showPercent val="0"/>
          <c:showBubbleSize val="0"/>
        </c:dLbls>
        <c:gapWidth val="150"/>
        <c:axId val="101007744"/>
        <c:axId val="101009280"/>
      </c:barChart>
      <c:catAx>
        <c:axId val="101007744"/>
        <c:scaling>
          <c:orientation val="minMax"/>
        </c:scaling>
        <c:delete val="0"/>
        <c:axPos val="b"/>
        <c:majorTickMark val="out"/>
        <c:minorTickMark val="none"/>
        <c:tickLblPos val="nextTo"/>
        <c:crossAx val="101009280"/>
        <c:crosses val="autoZero"/>
        <c:auto val="1"/>
        <c:lblAlgn val="ctr"/>
        <c:lblOffset val="100"/>
        <c:noMultiLvlLbl val="0"/>
      </c:catAx>
      <c:valAx>
        <c:axId val="101009280"/>
        <c:scaling>
          <c:orientation val="minMax"/>
        </c:scaling>
        <c:delete val="1"/>
        <c:axPos val="l"/>
        <c:numFmt formatCode="0%" sourceLinked="1"/>
        <c:majorTickMark val="out"/>
        <c:minorTickMark val="none"/>
        <c:tickLblPos val="nextTo"/>
        <c:crossAx val="101007744"/>
        <c:crosses val="autoZero"/>
        <c:crossBetween val="between"/>
      </c:valAx>
    </c:plotArea>
    <c:plotVisOnly val="1"/>
    <c:dispBlanksAs val="gap"/>
    <c:showDLblsOverMax val="0"/>
  </c:chart>
  <c:spPr>
    <a:ln>
      <a:noFill/>
    </a:ln>
  </c:spPr>
  <c:txPr>
    <a:bodyPr/>
    <a:lstStyle/>
    <a:p>
      <a:pPr>
        <a:defRPr>
          <a:latin typeface="Arial" panose="020B0604020202020204" pitchFamily="34" charset="0"/>
          <a:cs typeface="Arial" panose="020B0604020202020204" pitchFamily="34" charset="0"/>
        </a:defRPr>
      </a:pPr>
      <a:endParaRPr lang="fr-FR"/>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EC2F98-E0E5-4208-B3E0-664EE74EC927}" type="doc">
      <dgm:prSet loTypeId="urn:microsoft.com/office/officeart/2005/8/layout/hProcess11" loCatId="process" qsTypeId="urn:microsoft.com/office/officeart/2005/8/quickstyle/3d2" qsCatId="3D" csTypeId="urn:microsoft.com/office/officeart/2005/8/colors/accent1_2" csCatId="accent1" phldr="1"/>
      <dgm:spPr/>
      <dgm:t>
        <a:bodyPr/>
        <a:lstStyle/>
        <a:p>
          <a:endParaRPr lang="fr-FR"/>
        </a:p>
      </dgm:t>
    </dgm:pt>
    <dgm:pt modelId="{95949073-756D-490A-A930-C5ACFEDD3525}">
      <dgm:prSet custT="1"/>
      <dgm:spPr/>
      <dgm:t>
        <a:bodyPr anchor="ctr"/>
        <a:lstStyle/>
        <a:p>
          <a:pPr rtl="0"/>
          <a:r>
            <a:rPr lang="fr-FR" sz="1400" b="1" dirty="0" smtClean="0">
              <a:solidFill>
                <a:schemeClr val="tx2"/>
              </a:solidFill>
            </a:rPr>
            <a:t>11 mars</a:t>
          </a:r>
          <a:r>
            <a:rPr lang="fr-FR" sz="1400" dirty="0" smtClean="0">
              <a:solidFill>
                <a:schemeClr val="tx2"/>
              </a:solidFill>
            </a:rPr>
            <a:t> : vote de la directive Omnibus II par le Parlement européen</a:t>
          </a:r>
          <a:endParaRPr lang="fr-FR" sz="1400" dirty="0">
            <a:solidFill>
              <a:schemeClr val="tx2"/>
            </a:solidFill>
          </a:endParaRPr>
        </a:p>
      </dgm:t>
    </dgm:pt>
    <dgm:pt modelId="{DA21461F-0672-4697-9441-761E177347C8}" type="parTrans" cxnId="{1D58582D-F845-44E7-A6EB-61367E5EB97C}">
      <dgm:prSet/>
      <dgm:spPr/>
      <dgm:t>
        <a:bodyPr/>
        <a:lstStyle/>
        <a:p>
          <a:endParaRPr lang="fr-FR"/>
        </a:p>
      </dgm:t>
    </dgm:pt>
    <dgm:pt modelId="{BC7C4912-E35F-47A5-8563-407EC46FE7E0}" type="sibTrans" cxnId="{1D58582D-F845-44E7-A6EB-61367E5EB97C}">
      <dgm:prSet/>
      <dgm:spPr/>
      <dgm:t>
        <a:bodyPr/>
        <a:lstStyle/>
        <a:p>
          <a:endParaRPr lang="fr-FR"/>
        </a:p>
      </dgm:t>
    </dgm:pt>
    <dgm:pt modelId="{D012C8A8-C173-4BEB-9815-28A85F6A2967}">
      <dgm:prSet custT="1"/>
      <dgm:spPr/>
      <dgm:t>
        <a:bodyPr anchor="ctr"/>
        <a:lstStyle/>
        <a:p>
          <a:pPr rtl="0"/>
          <a:r>
            <a:rPr lang="fr-FR" sz="1400" b="1" dirty="0" smtClean="0">
              <a:solidFill>
                <a:schemeClr val="tx2"/>
              </a:solidFill>
            </a:rPr>
            <a:t>22 mai</a:t>
          </a:r>
          <a:r>
            <a:rPr lang="fr-FR" sz="1400" dirty="0" smtClean="0">
              <a:solidFill>
                <a:schemeClr val="tx2"/>
              </a:solidFill>
            </a:rPr>
            <a:t> : publication de la directive Omnibus II</a:t>
          </a:r>
          <a:endParaRPr lang="fr-FR" sz="1400" dirty="0">
            <a:solidFill>
              <a:schemeClr val="tx2"/>
            </a:solidFill>
          </a:endParaRPr>
        </a:p>
      </dgm:t>
    </dgm:pt>
    <dgm:pt modelId="{68FEF6F9-5C7F-4329-BE01-9AEEE31CE5DD}" type="parTrans" cxnId="{4AA210B1-9DEC-4A93-AC51-345915AA4419}">
      <dgm:prSet/>
      <dgm:spPr/>
      <dgm:t>
        <a:bodyPr/>
        <a:lstStyle/>
        <a:p>
          <a:endParaRPr lang="fr-FR"/>
        </a:p>
      </dgm:t>
    </dgm:pt>
    <dgm:pt modelId="{8962B8CF-1293-4BDF-A9F1-14EAC1D233DA}" type="sibTrans" cxnId="{4AA210B1-9DEC-4A93-AC51-345915AA4419}">
      <dgm:prSet/>
      <dgm:spPr/>
      <dgm:t>
        <a:bodyPr/>
        <a:lstStyle/>
        <a:p>
          <a:endParaRPr lang="fr-FR"/>
        </a:p>
      </dgm:t>
    </dgm:pt>
    <dgm:pt modelId="{37FC512D-CE50-4887-9B53-3A05884B5507}">
      <dgm:prSet custT="1"/>
      <dgm:spPr/>
      <dgm:t>
        <a:bodyPr anchor="ctr"/>
        <a:lstStyle/>
        <a:p>
          <a:pPr algn="ctr" rtl="0"/>
          <a:r>
            <a:rPr lang="fr-FR" sz="1300" b="1" dirty="0" smtClean="0">
              <a:solidFill>
                <a:schemeClr val="tx2"/>
              </a:solidFill>
            </a:rPr>
            <a:t>10 octobre 2014</a:t>
          </a:r>
          <a:r>
            <a:rPr lang="fr-FR" sz="1300" dirty="0" smtClean="0">
              <a:solidFill>
                <a:schemeClr val="tx2"/>
              </a:solidFill>
            </a:rPr>
            <a:t> : adoption par la Commission européenne du projet de niveau 2 ; début de la période d’objection du Parlement européen et du Conseil </a:t>
          </a:r>
          <a:endParaRPr lang="fr-FR" sz="1300" dirty="0">
            <a:solidFill>
              <a:schemeClr val="tx2"/>
            </a:solidFill>
          </a:endParaRPr>
        </a:p>
      </dgm:t>
    </dgm:pt>
    <dgm:pt modelId="{21F6C652-7053-4679-85A1-012D3C841658}" type="parTrans" cxnId="{2BD4C240-E342-4255-AD8A-437888542A19}">
      <dgm:prSet/>
      <dgm:spPr/>
      <dgm:t>
        <a:bodyPr/>
        <a:lstStyle/>
        <a:p>
          <a:endParaRPr lang="fr-FR"/>
        </a:p>
      </dgm:t>
    </dgm:pt>
    <dgm:pt modelId="{4A5AD1CC-AA6B-4D88-97E6-3702E0EA02CB}" type="sibTrans" cxnId="{2BD4C240-E342-4255-AD8A-437888542A19}">
      <dgm:prSet/>
      <dgm:spPr/>
      <dgm:t>
        <a:bodyPr/>
        <a:lstStyle/>
        <a:p>
          <a:endParaRPr lang="fr-FR"/>
        </a:p>
      </dgm:t>
    </dgm:pt>
    <dgm:pt modelId="{D0F633AC-8C3B-484F-8C29-90862B19E656}" type="pres">
      <dgm:prSet presAssocID="{8CEC2F98-E0E5-4208-B3E0-664EE74EC927}" presName="Name0" presStyleCnt="0">
        <dgm:presLayoutVars>
          <dgm:dir/>
          <dgm:resizeHandles val="exact"/>
        </dgm:presLayoutVars>
      </dgm:prSet>
      <dgm:spPr/>
      <dgm:t>
        <a:bodyPr/>
        <a:lstStyle/>
        <a:p>
          <a:endParaRPr lang="fr-FR"/>
        </a:p>
      </dgm:t>
    </dgm:pt>
    <dgm:pt modelId="{244C1EB0-6FE7-46AC-ADA2-2CDC0B1F6549}" type="pres">
      <dgm:prSet presAssocID="{8CEC2F98-E0E5-4208-B3E0-664EE74EC927}" presName="arrow" presStyleLbl="bgShp" presStyleIdx="0" presStyleCnt="1"/>
      <dgm:spPr/>
    </dgm:pt>
    <dgm:pt modelId="{203C9278-89A9-48EC-8967-16212F327700}" type="pres">
      <dgm:prSet presAssocID="{8CEC2F98-E0E5-4208-B3E0-664EE74EC927}" presName="points" presStyleCnt="0"/>
      <dgm:spPr/>
    </dgm:pt>
    <dgm:pt modelId="{FFD7F835-0C4B-40B4-AA54-E1549C132108}" type="pres">
      <dgm:prSet presAssocID="{95949073-756D-490A-A930-C5ACFEDD3525}" presName="compositeA" presStyleCnt="0"/>
      <dgm:spPr/>
    </dgm:pt>
    <dgm:pt modelId="{B80C6392-CED8-44A5-AF4B-2246B198A320}" type="pres">
      <dgm:prSet presAssocID="{95949073-756D-490A-A930-C5ACFEDD3525}" presName="textA" presStyleLbl="revTx" presStyleIdx="0" presStyleCnt="3">
        <dgm:presLayoutVars>
          <dgm:bulletEnabled val="1"/>
        </dgm:presLayoutVars>
      </dgm:prSet>
      <dgm:spPr/>
      <dgm:t>
        <a:bodyPr/>
        <a:lstStyle/>
        <a:p>
          <a:endParaRPr lang="fr-FR"/>
        </a:p>
      </dgm:t>
    </dgm:pt>
    <dgm:pt modelId="{159F9F92-09B2-47BE-82B0-83DA53317D55}" type="pres">
      <dgm:prSet presAssocID="{95949073-756D-490A-A930-C5ACFEDD3525}" presName="circleA" presStyleLbl="node1" presStyleIdx="0" presStyleCnt="3"/>
      <dgm:spPr/>
    </dgm:pt>
    <dgm:pt modelId="{8B19610A-86B1-4DCE-A4A2-742DCCE3E005}" type="pres">
      <dgm:prSet presAssocID="{95949073-756D-490A-A930-C5ACFEDD3525}" presName="spaceA" presStyleCnt="0"/>
      <dgm:spPr/>
    </dgm:pt>
    <dgm:pt modelId="{09EED8BD-9285-4A9D-ACDB-C9B3EF2725DF}" type="pres">
      <dgm:prSet presAssocID="{BC7C4912-E35F-47A5-8563-407EC46FE7E0}" presName="space" presStyleCnt="0"/>
      <dgm:spPr/>
    </dgm:pt>
    <dgm:pt modelId="{21891BAE-417B-467E-8395-C0C45D05E6B9}" type="pres">
      <dgm:prSet presAssocID="{D012C8A8-C173-4BEB-9815-28A85F6A2967}" presName="compositeB" presStyleCnt="0"/>
      <dgm:spPr/>
    </dgm:pt>
    <dgm:pt modelId="{A77BEBC8-1D26-48EB-845A-D111D458D6AD}" type="pres">
      <dgm:prSet presAssocID="{D012C8A8-C173-4BEB-9815-28A85F6A2967}" presName="textB" presStyleLbl="revTx" presStyleIdx="1" presStyleCnt="3" custLinFactY="-43115" custLinFactNeighborX="3531" custLinFactNeighborY="-100000">
        <dgm:presLayoutVars>
          <dgm:bulletEnabled val="1"/>
        </dgm:presLayoutVars>
      </dgm:prSet>
      <dgm:spPr/>
      <dgm:t>
        <a:bodyPr/>
        <a:lstStyle/>
        <a:p>
          <a:endParaRPr lang="fr-FR"/>
        </a:p>
      </dgm:t>
    </dgm:pt>
    <dgm:pt modelId="{D7EFF8AF-9F26-49D0-B255-CB9191AEEDE1}" type="pres">
      <dgm:prSet presAssocID="{D012C8A8-C173-4BEB-9815-28A85F6A2967}" presName="circleB" presStyleLbl="node1" presStyleIdx="1" presStyleCnt="3"/>
      <dgm:spPr/>
    </dgm:pt>
    <dgm:pt modelId="{9B0D3033-3946-4807-AF6F-B7B8CC092393}" type="pres">
      <dgm:prSet presAssocID="{D012C8A8-C173-4BEB-9815-28A85F6A2967}" presName="spaceB" presStyleCnt="0"/>
      <dgm:spPr/>
    </dgm:pt>
    <dgm:pt modelId="{09E4C31D-40DA-4706-85F2-3C8633DF7E1A}" type="pres">
      <dgm:prSet presAssocID="{8962B8CF-1293-4BDF-A9F1-14EAC1D233DA}" presName="space" presStyleCnt="0"/>
      <dgm:spPr/>
    </dgm:pt>
    <dgm:pt modelId="{CA60450F-8CAB-4766-AFD7-7B6EA93779F6}" type="pres">
      <dgm:prSet presAssocID="{37FC512D-CE50-4887-9B53-3A05884B5507}" presName="compositeA" presStyleCnt="0"/>
      <dgm:spPr/>
    </dgm:pt>
    <dgm:pt modelId="{225959CD-F928-441C-B8F7-F724110713B6}" type="pres">
      <dgm:prSet presAssocID="{37FC512D-CE50-4887-9B53-3A05884B5507}" presName="textA" presStyleLbl="revTx" presStyleIdx="2" presStyleCnt="3">
        <dgm:presLayoutVars>
          <dgm:bulletEnabled val="1"/>
        </dgm:presLayoutVars>
      </dgm:prSet>
      <dgm:spPr/>
      <dgm:t>
        <a:bodyPr/>
        <a:lstStyle/>
        <a:p>
          <a:endParaRPr lang="fr-FR"/>
        </a:p>
      </dgm:t>
    </dgm:pt>
    <dgm:pt modelId="{8F1CD8FC-E94C-4A15-A2BB-5DCEBC5EE36E}" type="pres">
      <dgm:prSet presAssocID="{37FC512D-CE50-4887-9B53-3A05884B5507}" presName="circleA" presStyleLbl="node1" presStyleIdx="2" presStyleCnt="3"/>
      <dgm:spPr/>
    </dgm:pt>
    <dgm:pt modelId="{4F8C49CB-3C9F-4AC7-A5D6-BD7E9936FAFB}" type="pres">
      <dgm:prSet presAssocID="{37FC512D-CE50-4887-9B53-3A05884B5507}" presName="spaceA" presStyleCnt="0"/>
      <dgm:spPr/>
    </dgm:pt>
  </dgm:ptLst>
  <dgm:cxnLst>
    <dgm:cxn modelId="{2BD4C240-E342-4255-AD8A-437888542A19}" srcId="{8CEC2F98-E0E5-4208-B3E0-664EE74EC927}" destId="{37FC512D-CE50-4887-9B53-3A05884B5507}" srcOrd="2" destOrd="0" parTransId="{21F6C652-7053-4679-85A1-012D3C841658}" sibTransId="{4A5AD1CC-AA6B-4D88-97E6-3702E0EA02CB}"/>
    <dgm:cxn modelId="{FC2A2860-9616-4BCC-BB4C-55F64DB84C0B}" type="presOf" srcId="{D012C8A8-C173-4BEB-9815-28A85F6A2967}" destId="{A77BEBC8-1D26-48EB-845A-D111D458D6AD}" srcOrd="0" destOrd="0" presId="urn:microsoft.com/office/officeart/2005/8/layout/hProcess11"/>
    <dgm:cxn modelId="{0C01EC9C-180D-4F4F-BD9D-F1BC046FA86F}" type="presOf" srcId="{95949073-756D-490A-A930-C5ACFEDD3525}" destId="{B80C6392-CED8-44A5-AF4B-2246B198A320}" srcOrd="0" destOrd="0" presId="urn:microsoft.com/office/officeart/2005/8/layout/hProcess11"/>
    <dgm:cxn modelId="{4AA210B1-9DEC-4A93-AC51-345915AA4419}" srcId="{8CEC2F98-E0E5-4208-B3E0-664EE74EC927}" destId="{D012C8A8-C173-4BEB-9815-28A85F6A2967}" srcOrd="1" destOrd="0" parTransId="{68FEF6F9-5C7F-4329-BE01-9AEEE31CE5DD}" sibTransId="{8962B8CF-1293-4BDF-A9F1-14EAC1D233DA}"/>
    <dgm:cxn modelId="{1D58582D-F845-44E7-A6EB-61367E5EB97C}" srcId="{8CEC2F98-E0E5-4208-B3E0-664EE74EC927}" destId="{95949073-756D-490A-A930-C5ACFEDD3525}" srcOrd="0" destOrd="0" parTransId="{DA21461F-0672-4697-9441-761E177347C8}" sibTransId="{BC7C4912-E35F-47A5-8563-407EC46FE7E0}"/>
    <dgm:cxn modelId="{9D2FA15A-60EB-4154-AA92-D300DEBAFB04}" type="presOf" srcId="{37FC512D-CE50-4887-9B53-3A05884B5507}" destId="{225959CD-F928-441C-B8F7-F724110713B6}" srcOrd="0" destOrd="0" presId="urn:microsoft.com/office/officeart/2005/8/layout/hProcess11"/>
    <dgm:cxn modelId="{BDD63190-DC83-44EA-B926-6382BF3DEB33}" type="presOf" srcId="{8CEC2F98-E0E5-4208-B3E0-664EE74EC927}" destId="{D0F633AC-8C3B-484F-8C29-90862B19E656}" srcOrd="0" destOrd="0" presId="urn:microsoft.com/office/officeart/2005/8/layout/hProcess11"/>
    <dgm:cxn modelId="{8C052782-28AC-45BE-BBD8-264294E8AFC6}" type="presParOf" srcId="{D0F633AC-8C3B-484F-8C29-90862B19E656}" destId="{244C1EB0-6FE7-46AC-ADA2-2CDC0B1F6549}" srcOrd="0" destOrd="0" presId="urn:microsoft.com/office/officeart/2005/8/layout/hProcess11"/>
    <dgm:cxn modelId="{1912E1FA-30C3-41CD-90EC-060D3C45BEA7}" type="presParOf" srcId="{D0F633AC-8C3B-484F-8C29-90862B19E656}" destId="{203C9278-89A9-48EC-8967-16212F327700}" srcOrd="1" destOrd="0" presId="urn:microsoft.com/office/officeart/2005/8/layout/hProcess11"/>
    <dgm:cxn modelId="{2E2E6A1D-0F9E-4683-821F-3E739B316192}" type="presParOf" srcId="{203C9278-89A9-48EC-8967-16212F327700}" destId="{FFD7F835-0C4B-40B4-AA54-E1549C132108}" srcOrd="0" destOrd="0" presId="urn:microsoft.com/office/officeart/2005/8/layout/hProcess11"/>
    <dgm:cxn modelId="{531726C5-9BCE-4414-827D-42A2F32F4933}" type="presParOf" srcId="{FFD7F835-0C4B-40B4-AA54-E1549C132108}" destId="{B80C6392-CED8-44A5-AF4B-2246B198A320}" srcOrd="0" destOrd="0" presId="urn:microsoft.com/office/officeart/2005/8/layout/hProcess11"/>
    <dgm:cxn modelId="{D85D279B-9E04-40C9-A1B4-F3FB4DA61EE7}" type="presParOf" srcId="{FFD7F835-0C4B-40B4-AA54-E1549C132108}" destId="{159F9F92-09B2-47BE-82B0-83DA53317D55}" srcOrd="1" destOrd="0" presId="urn:microsoft.com/office/officeart/2005/8/layout/hProcess11"/>
    <dgm:cxn modelId="{ABB68C01-E293-4189-BB3B-230F16B3A42A}" type="presParOf" srcId="{FFD7F835-0C4B-40B4-AA54-E1549C132108}" destId="{8B19610A-86B1-4DCE-A4A2-742DCCE3E005}" srcOrd="2" destOrd="0" presId="urn:microsoft.com/office/officeart/2005/8/layout/hProcess11"/>
    <dgm:cxn modelId="{9EEE1506-69F6-48B2-8B7C-0DC38CD2DC19}" type="presParOf" srcId="{203C9278-89A9-48EC-8967-16212F327700}" destId="{09EED8BD-9285-4A9D-ACDB-C9B3EF2725DF}" srcOrd="1" destOrd="0" presId="urn:microsoft.com/office/officeart/2005/8/layout/hProcess11"/>
    <dgm:cxn modelId="{9ADF9442-2E77-4CE0-803A-7E2EC4495F6A}" type="presParOf" srcId="{203C9278-89A9-48EC-8967-16212F327700}" destId="{21891BAE-417B-467E-8395-C0C45D05E6B9}" srcOrd="2" destOrd="0" presId="urn:microsoft.com/office/officeart/2005/8/layout/hProcess11"/>
    <dgm:cxn modelId="{CDC3BC3F-9F45-4E09-BC8A-3E80D46C292D}" type="presParOf" srcId="{21891BAE-417B-467E-8395-C0C45D05E6B9}" destId="{A77BEBC8-1D26-48EB-845A-D111D458D6AD}" srcOrd="0" destOrd="0" presId="urn:microsoft.com/office/officeart/2005/8/layout/hProcess11"/>
    <dgm:cxn modelId="{70E252C3-AF52-4D69-A2AA-9D2A11B7B2D4}" type="presParOf" srcId="{21891BAE-417B-467E-8395-C0C45D05E6B9}" destId="{D7EFF8AF-9F26-49D0-B255-CB9191AEEDE1}" srcOrd="1" destOrd="0" presId="urn:microsoft.com/office/officeart/2005/8/layout/hProcess11"/>
    <dgm:cxn modelId="{BF917C3E-846F-4B0A-BE51-562F47140268}" type="presParOf" srcId="{21891BAE-417B-467E-8395-C0C45D05E6B9}" destId="{9B0D3033-3946-4807-AF6F-B7B8CC092393}" srcOrd="2" destOrd="0" presId="urn:microsoft.com/office/officeart/2005/8/layout/hProcess11"/>
    <dgm:cxn modelId="{38D325EC-E52C-4E9A-B698-FC907E22FAA6}" type="presParOf" srcId="{203C9278-89A9-48EC-8967-16212F327700}" destId="{09E4C31D-40DA-4706-85F2-3C8633DF7E1A}" srcOrd="3" destOrd="0" presId="urn:microsoft.com/office/officeart/2005/8/layout/hProcess11"/>
    <dgm:cxn modelId="{710B78F6-D48B-4D16-B63E-C69D00B2D1B3}" type="presParOf" srcId="{203C9278-89A9-48EC-8967-16212F327700}" destId="{CA60450F-8CAB-4766-AFD7-7B6EA93779F6}" srcOrd="4" destOrd="0" presId="urn:microsoft.com/office/officeart/2005/8/layout/hProcess11"/>
    <dgm:cxn modelId="{F8970E01-19A9-47E9-AB1B-99493EFF0742}" type="presParOf" srcId="{CA60450F-8CAB-4766-AFD7-7B6EA93779F6}" destId="{225959CD-F928-441C-B8F7-F724110713B6}" srcOrd="0" destOrd="0" presId="urn:microsoft.com/office/officeart/2005/8/layout/hProcess11"/>
    <dgm:cxn modelId="{EA029675-234D-4FC7-B698-9BD9E1FDEFEC}" type="presParOf" srcId="{CA60450F-8CAB-4766-AFD7-7B6EA93779F6}" destId="{8F1CD8FC-E94C-4A15-A2BB-5DCEBC5EE36E}" srcOrd="1" destOrd="0" presId="urn:microsoft.com/office/officeart/2005/8/layout/hProcess11"/>
    <dgm:cxn modelId="{0D6B8A16-83C7-4379-9AEB-FD9BD86871D8}" type="presParOf" srcId="{CA60450F-8CAB-4766-AFD7-7B6EA93779F6}" destId="{4F8C49CB-3C9F-4AC7-A5D6-BD7E9936FAFB}"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7265E3E-3B18-4161-9D1A-C08E0700C1EA}" type="doc">
      <dgm:prSet loTypeId="urn:microsoft.com/office/officeart/2005/8/layout/hChevron3" loCatId="process" qsTypeId="urn:microsoft.com/office/officeart/2005/8/quickstyle/simple1" qsCatId="simple" csTypeId="urn:microsoft.com/office/officeart/2005/8/colors/accent1_2" csCatId="accent1" phldr="1"/>
      <dgm:spPr/>
    </dgm:pt>
    <dgm:pt modelId="{4E9AB16C-7DFD-4B17-8418-E8178310361B}">
      <dgm:prSet phldrT="[Texte]" custT="1"/>
      <dgm:spPr>
        <a:solidFill>
          <a:schemeClr val="bg1">
            <a:lumMod val="65000"/>
          </a:schemeClr>
        </a:solidFill>
      </dgm:spPr>
      <dgm:t>
        <a:bodyPr/>
        <a:lstStyle/>
        <a:p>
          <a:r>
            <a:rPr lang="fr-FR" sz="1200" dirty="0" smtClean="0"/>
            <a:t>/</a:t>
          </a:r>
          <a:endParaRPr lang="fr-FR" sz="1200" dirty="0"/>
        </a:p>
      </dgm:t>
    </dgm:pt>
    <dgm:pt modelId="{1302FDBA-8822-4D83-B0FE-E813CD26D33E}" type="parTrans" cxnId="{C5FBB779-75AB-405A-B4CD-065D28586054}">
      <dgm:prSet/>
      <dgm:spPr/>
      <dgm:t>
        <a:bodyPr/>
        <a:lstStyle/>
        <a:p>
          <a:endParaRPr lang="fr-FR" sz="1200"/>
        </a:p>
      </dgm:t>
    </dgm:pt>
    <dgm:pt modelId="{55DB44A4-DF24-43AE-B526-1779C001A42B}" type="sibTrans" cxnId="{C5FBB779-75AB-405A-B4CD-065D28586054}">
      <dgm:prSet/>
      <dgm:spPr/>
      <dgm:t>
        <a:bodyPr/>
        <a:lstStyle/>
        <a:p>
          <a:endParaRPr lang="fr-FR" sz="1200"/>
        </a:p>
      </dgm:t>
    </dgm:pt>
    <dgm:pt modelId="{9D58E9B9-390D-4903-A720-E1520FDBAD61}">
      <dgm:prSet phldrT="[Texte]" custT="1"/>
      <dgm:spPr/>
      <dgm:t>
        <a:bodyPr/>
        <a:lstStyle/>
        <a:p>
          <a:r>
            <a:rPr lang="fr-FR" sz="1200" dirty="0" smtClean="0"/>
            <a:t>2s après approbation par CA</a:t>
          </a:r>
          <a:endParaRPr lang="fr-FR" sz="1200" dirty="0">
            <a:solidFill>
              <a:srgbClr val="FF0000"/>
            </a:solidFill>
          </a:endParaRPr>
        </a:p>
      </dgm:t>
    </dgm:pt>
    <dgm:pt modelId="{A0F00EE1-F2FA-438D-AC0E-C81F8CC76ACE}" type="parTrans" cxnId="{BD45D29A-5C83-422B-9F06-0FAA956781DB}">
      <dgm:prSet/>
      <dgm:spPr/>
      <dgm:t>
        <a:bodyPr/>
        <a:lstStyle/>
        <a:p>
          <a:endParaRPr lang="fr-FR" sz="1200"/>
        </a:p>
      </dgm:t>
    </dgm:pt>
    <dgm:pt modelId="{25027698-1BDD-4EF9-B103-4BC7294C5CA7}" type="sibTrans" cxnId="{BD45D29A-5C83-422B-9F06-0FAA956781DB}">
      <dgm:prSet/>
      <dgm:spPr/>
      <dgm:t>
        <a:bodyPr/>
        <a:lstStyle/>
        <a:p>
          <a:endParaRPr lang="fr-FR" sz="1200"/>
        </a:p>
      </dgm:t>
    </dgm:pt>
    <dgm:pt modelId="{FDE6C641-D8B2-4459-ACF6-424AF6214A3E}">
      <dgm:prSet phldrT="[Texte]" custT="1"/>
      <dgm:spPr/>
      <dgm:t>
        <a:bodyPr/>
        <a:lstStyle/>
        <a:p>
          <a:r>
            <a:rPr lang="fr-FR" sz="1200" dirty="0" smtClean="0"/>
            <a:t>2s après approbation par CA</a:t>
          </a:r>
          <a:endParaRPr lang="fr-FR" sz="1200" dirty="0"/>
        </a:p>
      </dgm:t>
    </dgm:pt>
    <dgm:pt modelId="{14BE91D5-662B-40C1-9D9C-4646EFCC0D06}" type="parTrans" cxnId="{D634DC82-5B13-4BDB-8368-7754F11BFBCF}">
      <dgm:prSet/>
      <dgm:spPr/>
      <dgm:t>
        <a:bodyPr/>
        <a:lstStyle/>
        <a:p>
          <a:endParaRPr lang="fr-FR" sz="1200"/>
        </a:p>
      </dgm:t>
    </dgm:pt>
    <dgm:pt modelId="{A52D099A-4BF8-4B86-AB75-1F2821F86BE8}" type="sibTrans" cxnId="{D634DC82-5B13-4BDB-8368-7754F11BFBCF}">
      <dgm:prSet/>
      <dgm:spPr/>
      <dgm:t>
        <a:bodyPr/>
        <a:lstStyle/>
        <a:p>
          <a:endParaRPr lang="fr-FR" sz="1200"/>
        </a:p>
      </dgm:t>
    </dgm:pt>
    <dgm:pt modelId="{8AD51268-53E8-4E5C-82F6-8069781FADC6}">
      <dgm:prSet phldrT="[Texte]" custT="1"/>
      <dgm:spPr>
        <a:solidFill>
          <a:srgbClr val="FFCCFF"/>
        </a:solidFill>
      </dgm:spPr>
      <dgm:t>
        <a:bodyPr/>
        <a:lstStyle/>
        <a:p>
          <a:pPr>
            <a:spcAft>
              <a:spcPts val="0"/>
            </a:spcAft>
          </a:pPr>
          <a:r>
            <a:rPr lang="fr-FR" sz="1200" dirty="0" smtClean="0">
              <a:solidFill>
                <a:schemeClr val="tx1"/>
              </a:solidFill>
            </a:rPr>
            <a:t>18/09</a:t>
          </a:r>
          <a:r>
            <a:rPr lang="fr-FR" sz="1200" dirty="0" smtClean="0">
              <a:solidFill>
                <a:srgbClr val="00B050"/>
              </a:solidFill>
            </a:rPr>
            <a:t> </a:t>
          </a:r>
        </a:p>
        <a:p>
          <a:pPr>
            <a:spcAft>
              <a:spcPts val="0"/>
            </a:spcAft>
          </a:pPr>
          <a:r>
            <a:rPr lang="fr-FR" sz="1200" dirty="0" smtClean="0">
              <a:solidFill>
                <a:schemeClr val="tx1"/>
              </a:solidFill>
            </a:rPr>
            <a:t>Exercice préparatoire</a:t>
          </a:r>
          <a:endParaRPr lang="fr-FR" sz="1200" dirty="0">
            <a:solidFill>
              <a:schemeClr val="tx1"/>
            </a:solidFill>
          </a:endParaRPr>
        </a:p>
      </dgm:t>
    </dgm:pt>
    <dgm:pt modelId="{C14C8ADE-7D6D-4838-8777-0BB471EE6858}" type="parTrans" cxnId="{A55F25D5-6FAA-4CAC-8EDD-FE4CA8B741E0}">
      <dgm:prSet/>
      <dgm:spPr/>
      <dgm:t>
        <a:bodyPr/>
        <a:lstStyle/>
        <a:p>
          <a:endParaRPr lang="fr-FR" sz="1200"/>
        </a:p>
      </dgm:t>
    </dgm:pt>
    <dgm:pt modelId="{4B0F8731-11B0-463E-A1BC-46BC65B9B9B9}" type="sibTrans" cxnId="{A55F25D5-6FAA-4CAC-8EDD-FE4CA8B741E0}">
      <dgm:prSet/>
      <dgm:spPr/>
      <dgm:t>
        <a:bodyPr/>
        <a:lstStyle/>
        <a:p>
          <a:endParaRPr lang="fr-FR" sz="1200"/>
        </a:p>
      </dgm:t>
    </dgm:pt>
    <dgm:pt modelId="{13365009-448B-488F-80C1-074BE6866A0A}">
      <dgm:prSet phldrT="[Texte]" custT="1"/>
      <dgm:spPr/>
      <dgm:t>
        <a:bodyPr/>
        <a:lstStyle/>
        <a:p>
          <a:r>
            <a:rPr lang="fr-FR" sz="1200" dirty="0" smtClean="0"/>
            <a:t>2s après approbation par CA</a:t>
          </a:r>
          <a:endParaRPr lang="fr-FR" sz="1200" dirty="0">
            <a:solidFill>
              <a:srgbClr val="FF0000"/>
            </a:solidFill>
          </a:endParaRPr>
        </a:p>
      </dgm:t>
    </dgm:pt>
    <dgm:pt modelId="{A23F85E5-CB79-46A5-B78C-97712A46A154}" type="parTrans" cxnId="{715B6AE4-B0B6-443B-B757-243107B49B42}">
      <dgm:prSet/>
      <dgm:spPr/>
      <dgm:t>
        <a:bodyPr/>
        <a:lstStyle/>
        <a:p>
          <a:endParaRPr lang="fr-FR" sz="1200"/>
        </a:p>
      </dgm:t>
    </dgm:pt>
    <dgm:pt modelId="{B82D9AFF-A0B3-4AE8-BD03-84D1AD4077C4}" type="sibTrans" cxnId="{715B6AE4-B0B6-443B-B757-243107B49B42}">
      <dgm:prSet/>
      <dgm:spPr/>
      <dgm:t>
        <a:bodyPr/>
        <a:lstStyle/>
        <a:p>
          <a:endParaRPr lang="fr-FR" sz="1200"/>
        </a:p>
      </dgm:t>
    </dgm:pt>
    <dgm:pt modelId="{3F46B03E-E801-40FB-B1E4-B56605E5DBEF}" type="pres">
      <dgm:prSet presAssocID="{47265E3E-3B18-4161-9D1A-C08E0700C1EA}" presName="Name0" presStyleCnt="0">
        <dgm:presLayoutVars>
          <dgm:dir/>
          <dgm:resizeHandles val="exact"/>
        </dgm:presLayoutVars>
      </dgm:prSet>
      <dgm:spPr/>
    </dgm:pt>
    <dgm:pt modelId="{C2BDDF9A-DF36-4B8D-8AAC-6A929C4F4EA4}" type="pres">
      <dgm:prSet presAssocID="{4E9AB16C-7DFD-4B17-8418-E8178310361B}" presName="parTxOnly" presStyleLbl="node1" presStyleIdx="0" presStyleCnt="5">
        <dgm:presLayoutVars>
          <dgm:bulletEnabled val="1"/>
        </dgm:presLayoutVars>
      </dgm:prSet>
      <dgm:spPr/>
      <dgm:t>
        <a:bodyPr/>
        <a:lstStyle/>
        <a:p>
          <a:endParaRPr lang="fr-FR"/>
        </a:p>
      </dgm:t>
    </dgm:pt>
    <dgm:pt modelId="{1772FD4D-D42F-4A06-88D2-1E75E5251C09}" type="pres">
      <dgm:prSet presAssocID="{55DB44A4-DF24-43AE-B526-1779C001A42B}" presName="parSpace" presStyleCnt="0"/>
      <dgm:spPr/>
    </dgm:pt>
    <dgm:pt modelId="{AFA38816-326F-42CC-A0F6-15BDE1DE7207}" type="pres">
      <dgm:prSet presAssocID="{8AD51268-53E8-4E5C-82F6-8069781FADC6}" presName="parTxOnly" presStyleLbl="node1" presStyleIdx="1" presStyleCnt="5">
        <dgm:presLayoutVars>
          <dgm:bulletEnabled val="1"/>
        </dgm:presLayoutVars>
      </dgm:prSet>
      <dgm:spPr/>
      <dgm:t>
        <a:bodyPr/>
        <a:lstStyle/>
        <a:p>
          <a:endParaRPr lang="fr-FR"/>
        </a:p>
      </dgm:t>
    </dgm:pt>
    <dgm:pt modelId="{58DB37F5-D09F-4B85-BE93-FD46484E6C05}" type="pres">
      <dgm:prSet presAssocID="{4B0F8731-11B0-463E-A1BC-46BC65B9B9B9}" presName="parSpace" presStyleCnt="0"/>
      <dgm:spPr/>
    </dgm:pt>
    <dgm:pt modelId="{4CBB7634-B96C-4C39-B699-C0C2C92EC570}" type="pres">
      <dgm:prSet presAssocID="{9D58E9B9-390D-4903-A720-E1520FDBAD61}" presName="parTxOnly" presStyleLbl="node1" presStyleIdx="2" presStyleCnt="5">
        <dgm:presLayoutVars>
          <dgm:bulletEnabled val="1"/>
        </dgm:presLayoutVars>
      </dgm:prSet>
      <dgm:spPr/>
      <dgm:t>
        <a:bodyPr/>
        <a:lstStyle/>
        <a:p>
          <a:endParaRPr lang="fr-FR"/>
        </a:p>
      </dgm:t>
    </dgm:pt>
    <dgm:pt modelId="{6FEF57E1-10EA-4846-AD12-3A1B39E570E1}" type="pres">
      <dgm:prSet presAssocID="{25027698-1BDD-4EF9-B103-4BC7294C5CA7}" presName="parSpace" presStyleCnt="0"/>
      <dgm:spPr/>
    </dgm:pt>
    <dgm:pt modelId="{4ACCF62F-CAE3-4366-9C57-1658F26FB495}" type="pres">
      <dgm:prSet presAssocID="{13365009-448B-488F-80C1-074BE6866A0A}" presName="parTxOnly" presStyleLbl="node1" presStyleIdx="3" presStyleCnt="5">
        <dgm:presLayoutVars>
          <dgm:bulletEnabled val="1"/>
        </dgm:presLayoutVars>
      </dgm:prSet>
      <dgm:spPr/>
      <dgm:t>
        <a:bodyPr/>
        <a:lstStyle/>
        <a:p>
          <a:endParaRPr lang="fr-FR"/>
        </a:p>
      </dgm:t>
    </dgm:pt>
    <dgm:pt modelId="{0C49E2F1-5F6A-451F-A200-AB52FFEF043F}" type="pres">
      <dgm:prSet presAssocID="{B82D9AFF-A0B3-4AE8-BD03-84D1AD4077C4}" presName="parSpace" presStyleCnt="0"/>
      <dgm:spPr/>
    </dgm:pt>
    <dgm:pt modelId="{1089CD89-A889-49DA-AD1B-C8211BF84113}" type="pres">
      <dgm:prSet presAssocID="{FDE6C641-D8B2-4459-ACF6-424AF6214A3E}" presName="parTxOnly" presStyleLbl="node1" presStyleIdx="4" presStyleCnt="5">
        <dgm:presLayoutVars>
          <dgm:bulletEnabled val="1"/>
        </dgm:presLayoutVars>
      </dgm:prSet>
      <dgm:spPr/>
      <dgm:t>
        <a:bodyPr/>
        <a:lstStyle/>
        <a:p>
          <a:endParaRPr lang="fr-FR"/>
        </a:p>
      </dgm:t>
    </dgm:pt>
  </dgm:ptLst>
  <dgm:cxnLst>
    <dgm:cxn modelId="{C5FBB779-75AB-405A-B4CD-065D28586054}" srcId="{47265E3E-3B18-4161-9D1A-C08E0700C1EA}" destId="{4E9AB16C-7DFD-4B17-8418-E8178310361B}" srcOrd="0" destOrd="0" parTransId="{1302FDBA-8822-4D83-B0FE-E813CD26D33E}" sibTransId="{55DB44A4-DF24-43AE-B526-1779C001A42B}"/>
    <dgm:cxn modelId="{F5FA60D0-4A33-45E5-8628-42B4C5C48C19}" type="presOf" srcId="{13365009-448B-488F-80C1-074BE6866A0A}" destId="{4ACCF62F-CAE3-4366-9C57-1658F26FB495}" srcOrd="0" destOrd="0" presId="urn:microsoft.com/office/officeart/2005/8/layout/hChevron3"/>
    <dgm:cxn modelId="{BD45D29A-5C83-422B-9F06-0FAA956781DB}" srcId="{47265E3E-3B18-4161-9D1A-C08E0700C1EA}" destId="{9D58E9B9-390D-4903-A720-E1520FDBAD61}" srcOrd="2" destOrd="0" parTransId="{A0F00EE1-F2FA-438D-AC0E-C81F8CC76ACE}" sibTransId="{25027698-1BDD-4EF9-B103-4BC7294C5CA7}"/>
    <dgm:cxn modelId="{F2654D6A-A1B4-45B7-83EE-D12E46703E94}" type="presOf" srcId="{47265E3E-3B18-4161-9D1A-C08E0700C1EA}" destId="{3F46B03E-E801-40FB-B1E4-B56605E5DBEF}" srcOrd="0" destOrd="0" presId="urn:microsoft.com/office/officeart/2005/8/layout/hChevron3"/>
    <dgm:cxn modelId="{A55F25D5-6FAA-4CAC-8EDD-FE4CA8B741E0}" srcId="{47265E3E-3B18-4161-9D1A-C08E0700C1EA}" destId="{8AD51268-53E8-4E5C-82F6-8069781FADC6}" srcOrd="1" destOrd="0" parTransId="{C14C8ADE-7D6D-4838-8777-0BB471EE6858}" sibTransId="{4B0F8731-11B0-463E-A1BC-46BC65B9B9B9}"/>
    <dgm:cxn modelId="{5EE0002D-8156-410B-92D9-F9D207266D27}" type="presOf" srcId="{8AD51268-53E8-4E5C-82F6-8069781FADC6}" destId="{AFA38816-326F-42CC-A0F6-15BDE1DE7207}" srcOrd="0" destOrd="0" presId="urn:microsoft.com/office/officeart/2005/8/layout/hChevron3"/>
    <dgm:cxn modelId="{FB9C2A9F-4412-4C28-95D0-44BEE4D226A7}" type="presOf" srcId="{9D58E9B9-390D-4903-A720-E1520FDBAD61}" destId="{4CBB7634-B96C-4C39-B699-C0C2C92EC570}" srcOrd="0" destOrd="0" presId="urn:microsoft.com/office/officeart/2005/8/layout/hChevron3"/>
    <dgm:cxn modelId="{847DF22B-1953-43C0-B118-AAE8BFEF6223}" type="presOf" srcId="{FDE6C641-D8B2-4459-ACF6-424AF6214A3E}" destId="{1089CD89-A889-49DA-AD1B-C8211BF84113}" srcOrd="0" destOrd="0" presId="urn:microsoft.com/office/officeart/2005/8/layout/hChevron3"/>
    <dgm:cxn modelId="{D634DC82-5B13-4BDB-8368-7754F11BFBCF}" srcId="{47265E3E-3B18-4161-9D1A-C08E0700C1EA}" destId="{FDE6C641-D8B2-4459-ACF6-424AF6214A3E}" srcOrd="4" destOrd="0" parTransId="{14BE91D5-662B-40C1-9D9C-4646EFCC0D06}" sibTransId="{A52D099A-4BF8-4B86-AB75-1F2821F86BE8}"/>
    <dgm:cxn modelId="{715B6AE4-B0B6-443B-B757-243107B49B42}" srcId="{47265E3E-3B18-4161-9D1A-C08E0700C1EA}" destId="{13365009-448B-488F-80C1-074BE6866A0A}" srcOrd="3" destOrd="0" parTransId="{A23F85E5-CB79-46A5-B78C-97712A46A154}" sibTransId="{B82D9AFF-A0B3-4AE8-BD03-84D1AD4077C4}"/>
    <dgm:cxn modelId="{EE4EE9A1-EFF6-4C9F-8CF7-803C217D0480}" type="presOf" srcId="{4E9AB16C-7DFD-4B17-8418-E8178310361B}" destId="{C2BDDF9A-DF36-4B8D-8AAC-6A929C4F4EA4}" srcOrd="0" destOrd="0" presId="urn:microsoft.com/office/officeart/2005/8/layout/hChevron3"/>
    <dgm:cxn modelId="{FAEC3D96-D42D-4EE2-9DFF-69226E60410E}" type="presParOf" srcId="{3F46B03E-E801-40FB-B1E4-B56605E5DBEF}" destId="{C2BDDF9A-DF36-4B8D-8AAC-6A929C4F4EA4}" srcOrd="0" destOrd="0" presId="urn:microsoft.com/office/officeart/2005/8/layout/hChevron3"/>
    <dgm:cxn modelId="{A4D6BA31-15A7-4AEA-ADE3-AE32A9962FB4}" type="presParOf" srcId="{3F46B03E-E801-40FB-B1E4-B56605E5DBEF}" destId="{1772FD4D-D42F-4A06-88D2-1E75E5251C09}" srcOrd="1" destOrd="0" presId="urn:microsoft.com/office/officeart/2005/8/layout/hChevron3"/>
    <dgm:cxn modelId="{4D62ED07-F889-4657-AEE9-FDA6037AB96B}" type="presParOf" srcId="{3F46B03E-E801-40FB-B1E4-B56605E5DBEF}" destId="{AFA38816-326F-42CC-A0F6-15BDE1DE7207}" srcOrd="2" destOrd="0" presId="urn:microsoft.com/office/officeart/2005/8/layout/hChevron3"/>
    <dgm:cxn modelId="{8C5AAA33-E3F1-4EEB-8629-76626C886DDE}" type="presParOf" srcId="{3F46B03E-E801-40FB-B1E4-B56605E5DBEF}" destId="{58DB37F5-D09F-4B85-BE93-FD46484E6C05}" srcOrd="3" destOrd="0" presId="urn:microsoft.com/office/officeart/2005/8/layout/hChevron3"/>
    <dgm:cxn modelId="{9DA74CFF-1767-4F53-BE2F-103EA9018D0A}" type="presParOf" srcId="{3F46B03E-E801-40FB-B1E4-B56605E5DBEF}" destId="{4CBB7634-B96C-4C39-B699-C0C2C92EC570}" srcOrd="4" destOrd="0" presId="urn:microsoft.com/office/officeart/2005/8/layout/hChevron3"/>
    <dgm:cxn modelId="{EB701143-0321-415B-AF39-B9BC3BA97936}" type="presParOf" srcId="{3F46B03E-E801-40FB-B1E4-B56605E5DBEF}" destId="{6FEF57E1-10EA-4846-AD12-3A1B39E570E1}" srcOrd="5" destOrd="0" presId="urn:microsoft.com/office/officeart/2005/8/layout/hChevron3"/>
    <dgm:cxn modelId="{691D03ED-46AF-455C-A363-0423225771F8}" type="presParOf" srcId="{3F46B03E-E801-40FB-B1E4-B56605E5DBEF}" destId="{4ACCF62F-CAE3-4366-9C57-1658F26FB495}" srcOrd="6" destOrd="0" presId="urn:microsoft.com/office/officeart/2005/8/layout/hChevron3"/>
    <dgm:cxn modelId="{66842E5A-ABCC-4C92-B0B9-9DDD0689CA0F}" type="presParOf" srcId="{3F46B03E-E801-40FB-B1E4-B56605E5DBEF}" destId="{0C49E2F1-5F6A-451F-A200-AB52FFEF043F}" srcOrd="7" destOrd="0" presId="urn:microsoft.com/office/officeart/2005/8/layout/hChevron3"/>
    <dgm:cxn modelId="{EC9B2757-250F-4C14-82A6-58FD732B71A1}" type="presParOf" srcId="{3F46B03E-E801-40FB-B1E4-B56605E5DBEF}" destId="{1089CD89-A889-49DA-AD1B-C8211BF84113}" srcOrd="8" destOrd="0" presId="urn:microsoft.com/office/officeart/2005/8/layout/hChevron3"/>
  </dgm:cxnLst>
  <dgm:bg/>
  <dgm:whole/>
  <dgm:extLst>
    <a:ext uri="http://schemas.microsoft.com/office/drawing/2008/diagram">
      <dsp:dataModelExt xmlns:dsp="http://schemas.microsoft.com/office/drawing/2008/diagram" relId="rId32"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7265E3E-3B18-4161-9D1A-C08E0700C1EA}" type="doc">
      <dgm:prSet loTypeId="urn:microsoft.com/office/officeart/2005/8/layout/hChevron3" loCatId="process" qsTypeId="urn:microsoft.com/office/officeart/2005/8/quickstyle/simple1" qsCatId="simple" csTypeId="urn:microsoft.com/office/officeart/2005/8/colors/accent1_2" csCatId="accent1" phldr="1"/>
      <dgm:spPr/>
    </dgm:pt>
    <dgm:pt modelId="{4E9AB16C-7DFD-4B17-8418-E8178310361B}">
      <dgm:prSet phldrT="[Texte]" custT="1"/>
      <dgm:spPr>
        <a:solidFill>
          <a:schemeClr val="bg1">
            <a:lumMod val="65000"/>
          </a:schemeClr>
        </a:solidFill>
      </dgm:spPr>
      <dgm:t>
        <a:bodyPr/>
        <a:lstStyle/>
        <a:p>
          <a:r>
            <a:rPr lang="fr-FR" sz="1200" dirty="0" smtClean="0"/>
            <a:t>/</a:t>
          </a:r>
          <a:endParaRPr lang="fr-FR" sz="1200" dirty="0"/>
        </a:p>
      </dgm:t>
    </dgm:pt>
    <dgm:pt modelId="{1302FDBA-8822-4D83-B0FE-E813CD26D33E}" type="parTrans" cxnId="{C5FBB779-75AB-405A-B4CD-065D28586054}">
      <dgm:prSet/>
      <dgm:spPr/>
      <dgm:t>
        <a:bodyPr/>
        <a:lstStyle/>
        <a:p>
          <a:endParaRPr lang="fr-FR" sz="1200"/>
        </a:p>
      </dgm:t>
    </dgm:pt>
    <dgm:pt modelId="{55DB44A4-DF24-43AE-B526-1779C001A42B}" type="sibTrans" cxnId="{C5FBB779-75AB-405A-B4CD-065D28586054}">
      <dgm:prSet/>
      <dgm:spPr/>
      <dgm:t>
        <a:bodyPr/>
        <a:lstStyle/>
        <a:p>
          <a:endParaRPr lang="fr-FR" sz="1200"/>
        </a:p>
      </dgm:t>
    </dgm:pt>
    <dgm:pt modelId="{9D58E9B9-390D-4903-A720-E1520FDBAD61}">
      <dgm:prSet phldrT="[Texte]" custT="1"/>
      <dgm:spPr>
        <a:solidFill>
          <a:schemeClr val="bg1">
            <a:lumMod val="65000"/>
          </a:schemeClr>
        </a:solidFill>
      </dgm:spPr>
      <dgm:t>
        <a:bodyPr/>
        <a:lstStyle/>
        <a:p>
          <a:r>
            <a:rPr lang="fr-FR" sz="1200" dirty="0" smtClean="0">
              <a:solidFill>
                <a:schemeClr val="bg1"/>
              </a:solidFill>
            </a:rPr>
            <a:t>/</a:t>
          </a:r>
          <a:endParaRPr lang="fr-FR" sz="1200" dirty="0">
            <a:solidFill>
              <a:schemeClr val="bg1"/>
            </a:solidFill>
          </a:endParaRPr>
        </a:p>
      </dgm:t>
    </dgm:pt>
    <dgm:pt modelId="{A0F00EE1-F2FA-438D-AC0E-C81F8CC76ACE}" type="parTrans" cxnId="{BD45D29A-5C83-422B-9F06-0FAA956781DB}">
      <dgm:prSet/>
      <dgm:spPr/>
      <dgm:t>
        <a:bodyPr/>
        <a:lstStyle/>
        <a:p>
          <a:endParaRPr lang="fr-FR" sz="1200"/>
        </a:p>
      </dgm:t>
    </dgm:pt>
    <dgm:pt modelId="{25027698-1BDD-4EF9-B103-4BC7294C5CA7}" type="sibTrans" cxnId="{BD45D29A-5C83-422B-9F06-0FAA956781DB}">
      <dgm:prSet/>
      <dgm:spPr/>
      <dgm:t>
        <a:bodyPr/>
        <a:lstStyle/>
        <a:p>
          <a:endParaRPr lang="fr-FR" sz="1200"/>
        </a:p>
      </dgm:t>
    </dgm:pt>
    <dgm:pt modelId="{FDE6C641-D8B2-4459-ACF6-424AF6214A3E}">
      <dgm:prSet phldrT="[Texte]" custT="1"/>
      <dgm:spPr/>
      <dgm:t>
        <a:bodyPr/>
        <a:lstStyle/>
        <a:p>
          <a:r>
            <a:rPr lang="fr-FR" sz="900" dirty="0" smtClean="0">
              <a:solidFill>
                <a:schemeClr val="bg1"/>
              </a:solidFill>
            </a:rPr>
            <a:t>Réduction des délais sur 4 ans</a:t>
          </a:r>
        </a:p>
        <a:p>
          <a:r>
            <a:rPr lang="fr-FR" sz="900" i="1" dirty="0" smtClean="0">
              <a:solidFill>
                <a:schemeClr val="bg1"/>
              </a:solidFill>
            </a:rPr>
            <a:t>(jusque A + 14 solo; A + 20 groupes)</a:t>
          </a:r>
          <a:endParaRPr lang="fr-FR" sz="900" dirty="0">
            <a:solidFill>
              <a:schemeClr val="bg1"/>
            </a:solidFill>
          </a:endParaRPr>
        </a:p>
      </dgm:t>
    </dgm:pt>
    <dgm:pt modelId="{14BE91D5-662B-40C1-9D9C-4646EFCC0D06}" type="parTrans" cxnId="{D634DC82-5B13-4BDB-8368-7754F11BFBCF}">
      <dgm:prSet/>
      <dgm:spPr/>
      <dgm:t>
        <a:bodyPr/>
        <a:lstStyle/>
        <a:p>
          <a:endParaRPr lang="fr-FR" sz="1200"/>
        </a:p>
      </dgm:t>
    </dgm:pt>
    <dgm:pt modelId="{A52D099A-4BF8-4B86-AB75-1F2821F86BE8}" type="sibTrans" cxnId="{D634DC82-5B13-4BDB-8368-7754F11BFBCF}">
      <dgm:prSet/>
      <dgm:spPr/>
      <dgm:t>
        <a:bodyPr/>
        <a:lstStyle/>
        <a:p>
          <a:endParaRPr lang="fr-FR" sz="1200"/>
        </a:p>
      </dgm:t>
    </dgm:pt>
    <dgm:pt modelId="{8AD51268-53E8-4E5C-82F6-8069781FADC6}">
      <dgm:prSet phldrT="[Texte]" custT="1"/>
      <dgm:spPr>
        <a:solidFill>
          <a:srgbClr val="FFCCFF"/>
        </a:solidFill>
      </dgm:spPr>
      <dgm:t>
        <a:bodyPr/>
        <a:lstStyle/>
        <a:p>
          <a:r>
            <a:rPr lang="fr-FR" sz="1200" dirty="0" smtClean="0">
              <a:solidFill>
                <a:schemeClr val="tx1"/>
              </a:solidFill>
            </a:rPr>
            <a:t>3/06             (</a:t>
          </a:r>
          <a:r>
            <a:rPr lang="fr-FR" sz="1200" dirty="0" err="1" smtClean="0">
              <a:solidFill>
                <a:schemeClr val="tx1"/>
              </a:solidFill>
            </a:rPr>
            <a:t>Grp</a:t>
          </a:r>
          <a:r>
            <a:rPr lang="fr-FR" sz="1200" dirty="0" smtClean="0">
              <a:solidFill>
                <a:schemeClr val="tx1"/>
              </a:solidFill>
            </a:rPr>
            <a:t> : 1/07)</a:t>
          </a:r>
          <a:endParaRPr lang="fr-FR" sz="1200" dirty="0">
            <a:solidFill>
              <a:schemeClr val="tx1"/>
            </a:solidFill>
          </a:endParaRPr>
        </a:p>
      </dgm:t>
    </dgm:pt>
    <dgm:pt modelId="{C14C8ADE-7D6D-4838-8777-0BB471EE6858}" type="parTrans" cxnId="{A55F25D5-6FAA-4CAC-8EDD-FE4CA8B741E0}">
      <dgm:prSet/>
      <dgm:spPr/>
      <dgm:t>
        <a:bodyPr/>
        <a:lstStyle/>
        <a:p>
          <a:endParaRPr lang="fr-FR" sz="1200"/>
        </a:p>
      </dgm:t>
    </dgm:pt>
    <dgm:pt modelId="{4B0F8731-11B0-463E-A1BC-46BC65B9B9B9}" type="sibTrans" cxnId="{A55F25D5-6FAA-4CAC-8EDD-FE4CA8B741E0}">
      <dgm:prSet/>
      <dgm:spPr/>
      <dgm:t>
        <a:bodyPr/>
        <a:lstStyle/>
        <a:p>
          <a:endParaRPr lang="fr-FR" sz="1200"/>
        </a:p>
      </dgm:t>
    </dgm:pt>
    <dgm:pt modelId="{13365009-448B-488F-80C1-074BE6866A0A}">
      <dgm:prSet phldrT="[Texte]" custT="1"/>
      <dgm:spPr/>
      <dgm:t>
        <a:bodyPr/>
        <a:lstStyle/>
        <a:p>
          <a:r>
            <a:rPr lang="fr-FR" sz="1200" dirty="0" smtClean="0"/>
            <a:t>19/05 (</a:t>
          </a:r>
          <a:r>
            <a:rPr lang="fr-FR" sz="1200" dirty="0" err="1" smtClean="0"/>
            <a:t>Grp</a:t>
          </a:r>
          <a:r>
            <a:rPr lang="fr-FR" sz="1200" dirty="0" smtClean="0"/>
            <a:t> 30/06)</a:t>
          </a:r>
          <a:endParaRPr lang="fr-FR" sz="1200" dirty="0"/>
        </a:p>
      </dgm:t>
    </dgm:pt>
    <dgm:pt modelId="{A23F85E5-CB79-46A5-B78C-97712A46A154}" type="parTrans" cxnId="{715B6AE4-B0B6-443B-B757-243107B49B42}">
      <dgm:prSet/>
      <dgm:spPr/>
      <dgm:t>
        <a:bodyPr/>
        <a:lstStyle/>
        <a:p>
          <a:endParaRPr lang="fr-FR" sz="1200"/>
        </a:p>
      </dgm:t>
    </dgm:pt>
    <dgm:pt modelId="{B82D9AFF-A0B3-4AE8-BD03-84D1AD4077C4}" type="sibTrans" cxnId="{715B6AE4-B0B6-443B-B757-243107B49B42}">
      <dgm:prSet/>
      <dgm:spPr/>
      <dgm:t>
        <a:bodyPr/>
        <a:lstStyle/>
        <a:p>
          <a:endParaRPr lang="fr-FR" sz="1200"/>
        </a:p>
      </dgm:t>
    </dgm:pt>
    <dgm:pt modelId="{3F46B03E-E801-40FB-B1E4-B56605E5DBEF}" type="pres">
      <dgm:prSet presAssocID="{47265E3E-3B18-4161-9D1A-C08E0700C1EA}" presName="Name0" presStyleCnt="0">
        <dgm:presLayoutVars>
          <dgm:dir/>
          <dgm:resizeHandles val="exact"/>
        </dgm:presLayoutVars>
      </dgm:prSet>
      <dgm:spPr/>
    </dgm:pt>
    <dgm:pt modelId="{C2BDDF9A-DF36-4B8D-8AAC-6A929C4F4EA4}" type="pres">
      <dgm:prSet presAssocID="{4E9AB16C-7DFD-4B17-8418-E8178310361B}" presName="parTxOnly" presStyleLbl="node1" presStyleIdx="0" presStyleCnt="5">
        <dgm:presLayoutVars>
          <dgm:bulletEnabled val="1"/>
        </dgm:presLayoutVars>
      </dgm:prSet>
      <dgm:spPr/>
      <dgm:t>
        <a:bodyPr/>
        <a:lstStyle/>
        <a:p>
          <a:endParaRPr lang="fr-FR"/>
        </a:p>
      </dgm:t>
    </dgm:pt>
    <dgm:pt modelId="{1772FD4D-D42F-4A06-88D2-1E75E5251C09}" type="pres">
      <dgm:prSet presAssocID="{55DB44A4-DF24-43AE-B526-1779C001A42B}" presName="parSpace" presStyleCnt="0"/>
      <dgm:spPr/>
    </dgm:pt>
    <dgm:pt modelId="{AFA38816-326F-42CC-A0F6-15BDE1DE7207}" type="pres">
      <dgm:prSet presAssocID="{8AD51268-53E8-4E5C-82F6-8069781FADC6}" presName="parTxOnly" presStyleLbl="node1" presStyleIdx="1" presStyleCnt="5">
        <dgm:presLayoutVars>
          <dgm:bulletEnabled val="1"/>
        </dgm:presLayoutVars>
      </dgm:prSet>
      <dgm:spPr/>
      <dgm:t>
        <a:bodyPr/>
        <a:lstStyle/>
        <a:p>
          <a:endParaRPr lang="fr-FR"/>
        </a:p>
      </dgm:t>
    </dgm:pt>
    <dgm:pt modelId="{58DB37F5-D09F-4B85-BE93-FD46484E6C05}" type="pres">
      <dgm:prSet presAssocID="{4B0F8731-11B0-463E-A1BC-46BC65B9B9B9}" presName="parSpace" presStyleCnt="0"/>
      <dgm:spPr/>
    </dgm:pt>
    <dgm:pt modelId="{4CBB7634-B96C-4C39-B699-C0C2C92EC570}" type="pres">
      <dgm:prSet presAssocID="{9D58E9B9-390D-4903-A720-E1520FDBAD61}" presName="parTxOnly" presStyleLbl="node1" presStyleIdx="2" presStyleCnt="5">
        <dgm:presLayoutVars>
          <dgm:bulletEnabled val="1"/>
        </dgm:presLayoutVars>
      </dgm:prSet>
      <dgm:spPr/>
      <dgm:t>
        <a:bodyPr/>
        <a:lstStyle/>
        <a:p>
          <a:endParaRPr lang="fr-FR"/>
        </a:p>
      </dgm:t>
    </dgm:pt>
    <dgm:pt modelId="{6FEF57E1-10EA-4846-AD12-3A1B39E570E1}" type="pres">
      <dgm:prSet presAssocID="{25027698-1BDD-4EF9-B103-4BC7294C5CA7}" presName="parSpace" presStyleCnt="0"/>
      <dgm:spPr/>
    </dgm:pt>
    <dgm:pt modelId="{4ACCF62F-CAE3-4366-9C57-1658F26FB495}" type="pres">
      <dgm:prSet presAssocID="{13365009-448B-488F-80C1-074BE6866A0A}" presName="parTxOnly" presStyleLbl="node1" presStyleIdx="3" presStyleCnt="5">
        <dgm:presLayoutVars>
          <dgm:bulletEnabled val="1"/>
        </dgm:presLayoutVars>
      </dgm:prSet>
      <dgm:spPr/>
      <dgm:t>
        <a:bodyPr/>
        <a:lstStyle/>
        <a:p>
          <a:endParaRPr lang="fr-FR"/>
        </a:p>
      </dgm:t>
    </dgm:pt>
    <dgm:pt modelId="{0C49E2F1-5F6A-451F-A200-AB52FFEF043F}" type="pres">
      <dgm:prSet presAssocID="{B82D9AFF-A0B3-4AE8-BD03-84D1AD4077C4}" presName="parSpace" presStyleCnt="0"/>
      <dgm:spPr/>
    </dgm:pt>
    <dgm:pt modelId="{1089CD89-A889-49DA-AD1B-C8211BF84113}" type="pres">
      <dgm:prSet presAssocID="{FDE6C641-D8B2-4459-ACF6-424AF6214A3E}" presName="parTxOnly" presStyleLbl="node1" presStyleIdx="4" presStyleCnt="5">
        <dgm:presLayoutVars>
          <dgm:bulletEnabled val="1"/>
        </dgm:presLayoutVars>
      </dgm:prSet>
      <dgm:spPr/>
      <dgm:t>
        <a:bodyPr/>
        <a:lstStyle/>
        <a:p>
          <a:endParaRPr lang="fr-FR"/>
        </a:p>
      </dgm:t>
    </dgm:pt>
  </dgm:ptLst>
  <dgm:cxnLst>
    <dgm:cxn modelId="{C5FBB779-75AB-405A-B4CD-065D28586054}" srcId="{47265E3E-3B18-4161-9D1A-C08E0700C1EA}" destId="{4E9AB16C-7DFD-4B17-8418-E8178310361B}" srcOrd="0" destOrd="0" parTransId="{1302FDBA-8822-4D83-B0FE-E813CD26D33E}" sibTransId="{55DB44A4-DF24-43AE-B526-1779C001A42B}"/>
    <dgm:cxn modelId="{8AC6A426-B95A-498B-B7B4-1B645D0100AD}" type="presOf" srcId="{FDE6C641-D8B2-4459-ACF6-424AF6214A3E}" destId="{1089CD89-A889-49DA-AD1B-C8211BF84113}" srcOrd="0" destOrd="0" presId="urn:microsoft.com/office/officeart/2005/8/layout/hChevron3"/>
    <dgm:cxn modelId="{3802B51D-3A02-4331-8858-422E54C9B2BE}" type="presOf" srcId="{4E9AB16C-7DFD-4B17-8418-E8178310361B}" destId="{C2BDDF9A-DF36-4B8D-8AAC-6A929C4F4EA4}" srcOrd="0" destOrd="0" presId="urn:microsoft.com/office/officeart/2005/8/layout/hChevron3"/>
    <dgm:cxn modelId="{BD45D29A-5C83-422B-9F06-0FAA956781DB}" srcId="{47265E3E-3B18-4161-9D1A-C08E0700C1EA}" destId="{9D58E9B9-390D-4903-A720-E1520FDBAD61}" srcOrd="2" destOrd="0" parTransId="{A0F00EE1-F2FA-438D-AC0E-C81F8CC76ACE}" sibTransId="{25027698-1BDD-4EF9-B103-4BC7294C5CA7}"/>
    <dgm:cxn modelId="{9CD18E16-BFEF-4D9D-9405-4F22158A62D4}" type="presOf" srcId="{13365009-448B-488F-80C1-074BE6866A0A}" destId="{4ACCF62F-CAE3-4366-9C57-1658F26FB495}" srcOrd="0" destOrd="0" presId="urn:microsoft.com/office/officeart/2005/8/layout/hChevron3"/>
    <dgm:cxn modelId="{5B81E325-EAD7-4B99-BD01-2E8CF1CEB184}" type="presOf" srcId="{8AD51268-53E8-4E5C-82F6-8069781FADC6}" destId="{AFA38816-326F-42CC-A0F6-15BDE1DE7207}" srcOrd="0" destOrd="0" presId="urn:microsoft.com/office/officeart/2005/8/layout/hChevron3"/>
    <dgm:cxn modelId="{A55F25D5-6FAA-4CAC-8EDD-FE4CA8B741E0}" srcId="{47265E3E-3B18-4161-9D1A-C08E0700C1EA}" destId="{8AD51268-53E8-4E5C-82F6-8069781FADC6}" srcOrd="1" destOrd="0" parTransId="{C14C8ADE-7D6D-4838-8777-0BB471EE6858}" sibTransId="{4B0F8731-11B0-463E-A1BC-46BC65B9B9B9}"/>
    <dgm:cxn modelId="{1D9BD8EA-BCAC-400A-AE82-455C16AD38DE}" type="presOf" srcId="{47265E3E-3B18-4161-9D1A-C08E0700C1EA}" destId="{3F46B03E-E801-40FB-B1E4-B56605E5DBEF}" srcOrd="0" destOrd="0" presId="urn:microsoft.com/office/officeart/2005/8/layout/hChevron3"/>
    <dgm:cxn modelId="{D68A77AC-BA68-44DE-B8B0-8CE0032B440D}" type="presOf" srcId="{9D58E9B9-390D-4903-A720-E1520FDBAD61}" destId="{4CBB7634-B96C-4C39-B699-C0C2C92EC570}" srcOrd="0" destOrd="0" presId="urn:microsoft.com/office/officeart/2005/8/layout/hChevron3"/>
    <dgm:cxn modelId="{715B6AE4-B0B6-443B-B757-243107B49B42}" srcId="{47265E3E-3B18-4161-9D1A-C08E0700C1EA}" destId="{13365009-448B-488F-80C1-074BE6866A0A}" srcOrd="3" destOrd="0" parTransId="{A23F85E5-CB79-46A5-B78C-97712A46A154}" sibTransId="{B82D9AFF-A0B3-4AE8-BD03-84D1AD4077C4}"/>
    <dgm:cxn modelId="{D634DC82-5B13-4BDB-8368-7754F11BFBCF}" srcId="{47265E3E-3B18-4161-9D1A-C08E0700C1EA}" destId="{FDE6C641-D8B2-4459-ACF6-424AF6214A3E}" srcOrd="4" destOrd="0" parTransId="{14BE91D5-662B-40C1-9D9C-4646EFCC0D06}" sibTransId="{A52D099A-4BF8-4B86-AB75-1F2821F86BE8}"/>
    <dgm:cxn modelId="{F25A5414-FFBE-4CA8-9503-927866A7D7BA}" type="presParOf" srcId="{3F46B03E-E801-40FB-B1E4-B56605E5DBEF}" destId="{C2BDDF9A-DF36-4B8D-8AAC-6A929C4F4EA4}" srcOrd="0" destOrd="0" presId="urn:microsoft.com/office/officeart/2005/8/layout/hChevron3"/>
    <dgm:cxn modelId="{6CA4E947-AB27-4BE6-8E9B-50AB8E5304FD}" type="presParOf" srcId="{3F46B03E-E801-40FB-B1E4-B56605E5DBEF}" destId="{1772FD4D-D42F-4A06-88D2-1E75E5251C09}" srcOrd="1" destOrd="0" presId="urn:microsoft.com/office/officeart/2005/8/layout/hChevron3"/>
    <dgm:cxn modelId="{32F8E988-F9F5-4CAB-87EE-1327496C28FE}" type="presParOf" srcId="{3F46B03E-E801-40FB-B1E4-B56605E5DBEF}" destId="{AFA38816-326F-42CC-A0F6-15BDE1DE7207}" srcOrd="2" destOrd="0" presId="urn:microsoft.com/office/officeart/2005/8/layout/hChevron3"/>
    <dgm:cxn modelId="{5826D6BB-17A8-4216-8A0B-4E66B7A74CA9}" type="presParOf" srcId="{3F46B03E-E801-40FB-B1E4-B56605E5DBEF}" destId="{58DB37F5-D09F-4B85-BE93-FD46484E6C05}" srcOrd="3" destOrd="0" presId="urn:microsoft.com/office/officeart/2005/8/layout/hChevron3"/>
    <dgm:cxn modelId="{4DAD394E-FC93-4251-8BB0-C271B2D0A876}" type="presParOf" srcId="{3F46B03E-E801-40FB-B1E4-B56605E5DBEF}" destId="{4CBB7634-B96C-4C39-B699-C0C2C92EC570}" srcOrd="4" destOrd="0" presId="urn:microsoft.com/office/officeart/2005/8/layout/hChevron3"/>
    <dgm:cxn modelId="{752660D5-B363-4C5B-82A0-1A9A44344D87}" type="presParOf" srcId="{3F46B03E-E801-40FB-B1E4-B56605E5DBEF}" destId="{6FEF57E1-10EA-4846-AD12-3A1B39E570E1}" srcOrd="5" destOrd="0" presId="urn:microsoft.com/office/officeart/2005/8/layout/hChevron3"/>
    <dgm:cxn modelId="{B952CAF9-735C-4E29-BFEC-7085D2A1119B}" type="presParOf" srcId="{3F46B03E-E801-40FB-B1E4-B56605E5DBEF}" destId="{4ACCF62F-CAE3-4366-9C57-1658F26FB495}" srcOrd="6" destOrd="0" presId="urn:microsoft.com/office/officeart/2005/8/layout/hChevron3"/>
    <dgm:cxn modelId="{4BADCAF6-3F9F-4079-B6D5-34EC7C4C17EC}" type="presParOf" srcId="{3F46B03E-E801-40FB-B1E4-B56605E5DBEF}" destId="{0C49E2F1-5F6A-451F-A200-AB52FFEF043F}" srcOrd="7" destOrd="0" presId="urn:microsoft.com/office/officeart/2005/8/layout/hChevron3"/>
    <dgm:cxn modelId="{3F408B89-FF16-4E30-8837-66DAF070B670}" type="presParOf" srcId="{3F46B03E-E801-40FB-B1E4-B56605E5DBEF}" destId="{1089CD89-A889-49DA-AD1B-C8211BF84113}" srcOrd="8" destOrd="0" presId="urn:microsoft.com/office/officeart/2005/8/layout/hChevron3"/>
  </dgm:cxnLst>
  <dgm:bg/>
  <dgm:whole/>
  <dgm:extLst>
    <a:ext uri="http://schemas.microsoft.com/office/drawing/2008/diagram">
      <dsp:dataModelExt xmlns:dsp="http://schemas.microsoft.com/office/drawing/2008/diagram" relId="rId3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65BF810-CB31-4A39-9496-3CB8D477141C}"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fr-FR"/>
        </a:p>
      </dgm:t>
    </dgm:pt>
    <dgm:pt modelId="{901FBAA3-B1E8-4E0C-B204-E4CC94AB8C2B}">
      <dgm:prSet phldrT="[Texte]" custT="1"/>
      <dgm:spPr/>
      <dgm:t>
        <a:bodyPr/>
        <a:lstStyle/>
        <a:p>
          <a:r>
            <a:rPr lang="fr-FR" sz="1400" dirty="0" smtClean="0"/>
            <a:t>Année de collecte</a:t>
          </a:r>
          <a:endParaRPr lang="fr-FR" sz="1400" dirty="0"/>
        </a:p>
      </dgm:t>
    </dgm:pt>
    <dgm:pt modelId="{35E30D93-3791-4A36-B3CC-B7D06E7CBD23}" type="parTrans" cxnId="{9F4DD4E4-46CD-4593-85B6-3A77D080DC73}">
      <dgm:prSet/>
      <dgm:spPr/>
      <dgm:t>
        <a:bodyPr/>
        <a:lstStyle/>
        <a:p>
          <a:endParaRPr lang="fr-FR"/>
        </a:p>
      </dgm:t>
    </dgm:pt>
    <dgm:pt modelId="{F1B352AD-4CB2-4AFC-9F58-534BF47EBB1F}" type="sibTrans" cxnId="{9F4DD4E4-46CD-4593-85B6-3A77D080DC73}">
      <dgm:prSet/>
      <dgm:spPr/>
      <dgm:t>
        <a:bodyPr/>
        <a:lstStyle/>
        <a:p>
          <a:endParaRPr lang="fr-FR"/>
        </a:p>
      </dgm:t>
    </dgm:pt>
    <dgm:pt modelId="{9AF3A680-6A3B-4460-93E0-537649F347E5}" type="pres">
      <dgm:prSet presAssocID="{A65BF810-CB31-4A39-9496-3CB8D477141C}" presName="Name0" presStyleCnt="0">
        <dgm:presLayoutVars>
          <dgm:dir/>
          <dgm:animLvl val="lvl"/>
          <dgm:resizeHandles/>
        </dgm:presLayoutVars>
      </dgm:prSet>
      <dgm:spPr/>
      <dgm:t>
        <a:bodyPr/>
        <a:lstStyle/>
        <a:p>
          <a:endParaRPr lang="fr-FR"/>
        </a:p>
      </dgm:t>
    </dgm:pt>
    <dgm:pt modelId="{C2F6AB37-8CE9-4C15-83ED-F830331F5EB4}" type="pres">
      <dgm:prSet presAssocID="{901FBAA3-B1E8-4E0C-B204-E4CC94AB8C2B}" presName="linNode" presStyleCnt="0"/>
      <dgm:spPr/>
    </dgm:pt>
    <dgm:pt modelId="{5C0C1737-C057-4E21-8353-FEF2072525AB}" type="pres">
      <dgm:prSet presAssocID="{901FBAA3-B1E8-4E0C-B204-E4CC94AB8C2B}" presName="parentShp" presStyleLbl="node1" presStyleIdx="0" presStyleCnt="1" custScaleX="123174" custLinFactNeighborX="-14186" custLinFactNeighborY="-185">
        <dgm:presLayoutVars>
          <dgm:bulletEnabled val="1"/>
        </dgm:presLayoutVars>
      </dgm:prSet>
      <dgm:spPr/>
      <dgm:t>
        <a:bodyPr/>
        <a:lstStyle/>
        <a:p>
          <a:endParaRPr lang="fr-FR"/>
        </a:p>
      </dgm:t>
    </dgm:pt>
    <dgm:pt modelId="{A317E071-5DB6-47A3-AE37-3ED64371D25C}" type="pres">
      <dgm:prSet presAssocID="{901FBAA3-B1E8-4E0C-B204-E4CC94AB8C2B}" presName="childShp" presStyleLbl="bgAccFollowNode1" presStyleIdx="0" presStyleCnt="1" custFlipHor="0" custScaleX="9310">
        <dgm:presLayoutVars>
          <dgm:bulletEnabled val="1"/>
        </dgm:presLayoutVars>
      </dgm:prSet>
      <dgm:spPr/>
      <dgm:t>
        <a:bodyPr/>
        <a:lstStyle/>
        <a:p>
          <a:endParaRPr lang="fr-FR"/>
        </a:p>
      </dgm:t>
    </dgm:pt>
  </dgm:ptLst>
  <dgm:cxnLst>
    <dgm:cxn modelId="{9F4DD4E4-46CD-4593-85B6-3A77D080DC73}" srcId="{A65BF810-CB31-4A39-9496-3CB8D477141C}" destId="{901FBAA3-B1E8-4E0C-B204-E4CC94AB8C2B}" srcOrd="0" destOrd="0" parTransId="{35E30D93-3791-4A36-B3CC-B7D06E7CBD23}" sibTransId="{F1B352AD-4CB2-4AFC-9F58-534BF47EBB1F}"/>
    <dgm:cxn modelId="{D480C388-A919-406D-BC37-42ADF1AAAA3D}" type="presOf" srcId="{901FBAA3-B1E8-4E0C-B204-E4CC94AB8C2B}" destId="{5C0C1737-C057-4E21-8353-FEF2072525AB}" srcOrd="0" destOrd="0" presId="urn:microsoft.com/office/officeart/2005/8/layout/vList6"/>
    <dgm:cxn modelId="{9454353A-1ED1-4392-88A2-F5FFC40336BA}" type="presOf" srcId="{A65BF810-CB31-4A39-9496-3CB8D477141C}" destId="{9AF3A680-6A3B-4460-93E0-537649F347E5}" srcOrd="0" destOrd="0" presId="urn:microsoft.com/office/officeart/2005/8/layout/vList6"/>
    <dgm:cxn modelId="{2CFFBA31-918A-4349-B8BD-D3C6C50DECCD}" type="presParOf" srcId="{9AF3A680-6A3B-4460-93E0-537649F347E5}" destId="{C2F6AB37-8CE9-4C15-83ED-F830331F5EB4}" srcOrd="0" destOrd="0" presId="urn:microsoft.com/office/officeart/2005/8/layout/vList6"/>
    <dgm:cxn modelId="{BA347070-9C34-4981-BB67-439E4C3B6463}" type="presParOf" srcId="{C2F6AB37-8CE9-4C15-83ED-F830331F5EB4}" destId="{5C0C1737-C057-4E21-8353-FEF2072525AB}" srcOrd="0" destOrd="0" presId="urn:microsoft.com/office/officeart/2005/8/layout/vList6"/>
    <dgm:cxn modelId="{C437407A-6C70-40AF-BD26-01ED8CD52771}" type="presParOf" srcId="{C2F6AB37-8CE9-4C15-83ED-F830331F5EB4}" destId="{A317E071-5DB6-47A3-AE37-3ED64371D25C}" srcOrd="1" destOrd="0" presId="urn:microsoft.com/office/officeart/2005/8/layout/vList6"/>
  </dgm:cxnLst>
  <dgm:bg/>
  <dgm:whole/>
  <dgm:extLst>
    <a:ext uri="http://schemas.microsoft.com/office/drawing/2008/diagram">
      <dsp:dataModelExt xmlns:dsp="http://schemas.microsoft.com/office/drawing/2008/diagram" relId="rId42"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A65BF810-CB31-4A39-9496-3CB8D477141C}"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fr-FR"/>
        </a:p>
      </dgm:t>
    </dgm:pt>
    <dgm:pt modelId="{901FBAA3-B1E8-4E0C-B204-E4CC94AB8C2B}">
      <dgm:prSet phldrT="[Texte]" custT="1"/>
      <dgm:spPr/>
      <dgm:t>
        <a:bodyPr/>
        <a:lstStyle/>
        <a:p>
          <a:r>
            <a:rPr lang="fr-FR" sz="1400" dirty="0" smtClean="0"/>
            <a:t>Dossier Annuel (base N-1)</a:t>
          </a:r>
          <a:endParaRPr lang="fr-FR" sz="1400" dirty="0"/>
        </a:p>
      </dgm:t>
    </dgm:pt>
    <dgm:pt modelId="{35E30D93-3791-4A36-B3CC-B7D06E7CBD23}" type="parTrans" cxnId="{9F4DD4E4-46CD-4593-85B6-3A77D080DC73}">
      <dgm:prSet/>
      <dgm:spPr/>
      <dgm:t>
        <a:bodyPr/>
        <a:lstStyle/>
        <a:p>
          <a:endParaRPr lang="fr-FR"/>
        </a:p>
      </dgm:t>
    </dgm:pt>
    <dgm:pt modelId="{F1B352AD-4CB2-4AFC-9F58-534BF47EBB1F}" type="sibTrans" cxnId="{9F4DD4E4-46CD-4593-85B6-3A77D080DC73}">
      <dgm:prSet/>
      <dgm:spPr/>
      <dgm:t>
        <a:bodyPr/>
        <a:lstStyle/>
        <a:p>
          <a:endParaRPr lang="fr-FR"/>
        </a:p>
      </dgm:t>
    </dgm:pt>
    <dgm:pt modelId="{34BF2A38-269A-4D32-9019-EB35571839F8}">
      <dgm:prSet phldrT="[Texte]" custT="1"/>
      <dgm:spPr/>
      <dgm:t>
        <a:bodyPr/>
        <a:lstStyle/>
        <a:p>
          <a:r>
            <a:rPr lang="fr-FR" sz="1400" dirty="0" smtClean="0"/>
            <a:t>États SII annuel (base N-1)</a:t>
          </a:r>
          <a:endParaRPr lang="fr-FR" sz="1400" dirty="0"/>
        </a:p>
      </dgm:t>
    </dgm:pt>
    <dgm:pt modelId="{3D8243F0-CA55-473A-8E5A-BF2E6A0EEFCD}" type="parTrans" cxnId="{47076E31-57B0-47C7-A8D1-1F6DF3F3E2BF}">
      <dgm:prSet/>
      <dgm:spPr/>
      <dgm:t>
        <a:bodyPr/>
        <a:lstStyle/>
        <a:p>
          <a:endParaRPr lang="fr-FR"/>
        </a:p>
      </dgm:t>
    </dgm:pt>
    <dgm:pt modelId="{93DF7D27-7EDF-45D3-9977-840D24AD4E56}" type="sibTrans" cxnId="{47076E31-57B0-47C7-A8D1-1F6DF3F3E2BF}">
      <dgm:prSet/>
      <dgm:spPr/>
      <dgm:t>
        <a:bodyPr/>
        <a:lstStyle/>
        <a:p>
          <a:endParaRPr lang="fr-FR"/>
        </a:p>
      </dgm:t>
    </dgm:pt>
    <dgm:pt modelId="{362014DB-9CB1-4F1E-A9C6-1375F0B93A82}">
      <dgm:prSet phldrT="[Texte]" custT="1"/>
      <dgm:spPr/>
      <dgm:t>
        <a:bodyPr/>
        <a:lstStyle/>
        <a:p>
          <a:r>
            <a:rPr lang="fr-FR" sz="1400" dirty="0" smtClean="0"/>
            <a:t>ENS (base N-1)</a:t>
          </a:r>
          <a:endParaRPr lang="fr-FR" sz="1400" dirty="0"/>
        </a:p>
      </dgm:t>
    </dgm:pt>
    <dgm:pt modelId="{88C4759B-DF6F-4BE7-9516-19CB50629357}" type="parTrans" cxnId="{6565A649-5616-47D5-A4DC-266142CAB2E7}">
      <dgm:prSet/>
      <dgm:spPr/>
      <dgm:t>
        <a:bodyPr/>
        <a:lstStyle/>
        <a:p>
          <a:endParaRPr lang="fr-FR"/>
        </a:p>
      </dgm:t>
    </dgm:pt>
    <dgm:pt modelId="{583FD68F-441F-4D44-9A6E-952CB052B2C3}" type="sibTrans" cxnId="{6565A649-5616-47D5-A4DC-266142CAB2E7}">
      <dgm:prSet/>
      <dgm:spPr/>
      <dgm:t>
        <a:bodyPr/>
        <a:lstStyle/>
        <a:p>
          <a:endParaRPr lang="fr-FR"/>
        </a:p>
      </dgm:t>
    </dgm:pt>
    <dgm:pt modelId="{3EE7F791-04AF-4DAC-A8C3-D0EC011713CA}">
      <dgm:prSet phldrT="[Texte]" custT="1"/>
      <dgm:spPr/>
      <dgm:t>
        <a:bodyPr/>
        <a:lstStyle/>
        <a:p>
          <a:r>
            <a:rPr lang="fr-FR" sz="1400" dirty="0" smtClean="0"/>
            <a:t>États SII trimestriels</a:t>
          </a:r>
          <a:endParaRPr lang="fr-FR" sz="1400" dirty="0"/>
        </a:p>
      </dgm:t>
    </dgm:pt>
    <dgm:pt modelId="{700A4A20-9191-4256-892F-277402ACB802}" type="parTrans" cxnId="{08DF1A8B-E5A3-4CF6-9A09-3F234B49188C}">
      <dgm:prSet/>
      <dgm:spPr/>
      <dgm:t>
        <a:bodyPr/>
        <a:lstStyle/>
        <a:p>
          <a:endParaRPr lang="fr-FR"/>
        </a:p>
      </dgm:t>
    </dgm:pt>
    <dgm:pt modelId="{75150DCA-DFD5-4B36-A00F-718B82D89F71}" type="sibTrans" cxnId="{08DF1A8B-E5A3-4CF6-9A09-3F234B49188C}">
      <dgm:prSet/>
      <dgm:spPr/>
      <dgm:t>
        <a:bodyPr/>
        <a:lstStyle/>
        <a:p>
          <a:endParaRPr lang="fr-FR"/>
        </a:p>
      </dgm:t>
    </dgm:pt>
    <dgm:pt modelId="{8A423D74-9FF1-4B16-AB43-4969E7591DC9}">
      <dgm:prSet phldrT="[Texte]" custT="1"/>
      <dgm:spPr/>
      <dgm:t>
        <a:bodyPr/>
        <a:lstStyle/>
        <a:p>
          <a:r>
            <a:rPr lang="fr-FR" sz="1400" dirty="0" smtClean="0"/>
            <a:t>ORSA</a:t>
          </a:r>
          <a:endParaRPr lang="fr-FR" sz="1400" dirty="0"/>
        </a:p>
      </dgm:t>
    </dgm:pt>
    <dgm:pt modelId="{E3813BA2-0A4A-4241-BE52-F15A1F494946}" type="sibTrans" cxnId="{67385728-32BC-41FE-91DE-C9C26C04FC96}">
      <dgm:prSet/>
      <dgm:spPr/>
      <dgm:t>
        <a:bodyPr/>
        <a:lstStyle/>
        <a:p>
          <a:endParaRPr lang="fr-FR"/>
        </a:p>
      </dgm:t>
    </dgm:pt>
    <dgm:pt modelId="{952C6C28-6840-452B-B4C6-FD56A276A1AB}" type="parTrans" cxnId="{67385728-32BC-41FE-91DE-C9C26C04FC96}">
      <dgm:prSet/>
      <dgm:spPr/>
      <dgm:t>
        <a:bodyPr/>
        <a:lstStyle/>
        <a:p>
          <a:endParaRPr lang="fr-FR"/>
        </a:p>
      </dgm:t>
    </dgm:pt>
    <dgm:pt modelId="{EFE7E681-1D18-4745-8B7D-6EF8B9ACBA28}">
      <dgm:prSet phldrT="[Texte]" custT="1"/>
      <dgm:spPr/>
      <dgm:t>
        <a:bodyPr/>
        <a:lstStyle/>
        <a:p>
          <a:r>
            <a:rPr lang="fr-FR" sz="1400" dirty="0" smtClean="0"/>
            <a:t>Rapports narratifs</a:t>
          </a:r>
          <a:endParaRPr lang="fr-FR" sz="1400" dirty="0"/>
        </a:p>
      </dgm:t>
    </dgm:pt>
    <dgm:pt modelId="{941F7AF2-896A-4AB5-BEEE-C971909CAB08}" type="parTrans" cxnId="{5CA05BBA-978A-48FE-9DAE-15A64873D1B9}">
      <dgm:prSet/>
      <dgm:spPr/>
      <dgm:t>
        <a:bodyPr/>
        <a:lstStyle/>
        <a:p>
          <a:endParaRPr lang="fr-FR"/>
        </a:p>
      </dgm:t>
    </dgm:pt>
    <dgm:pt modelId="{62A2796B-F248-4FEE-8C8C-76F33465B44D}" type="sibTrans" cxnId="{5CA05BBA-978A-48FE-9DAE-15A64873D1B9}">
      <dgm:prSet/>
      <dgm:spPr/>
      <dgm:t>
        <a:bodyPr/>
        <a:lstStyle/>
        <a:p>
          <a:endParaRPr lang="fr-FR"/>
        </a:p>
      </dgm:t>
    </dgm:pt>
    <dgm:pt modelId="{9AF3A680-6A3B-4460-93E0-537649F347E5}" type="pres">
      <dgm:prSet presAssocID="{A65BF810-CB31-4A39-9496-3CB8D477141C}" presName="Name0" presStyleCnt="0">
        <dgm:presLayoutVars>
          <dgm:dir/>
          <dgm:animLvl val="lvl"/>
          <dgm:resizeHandles/>
        </dgm:presLayoutVars>
      </dgm:prSet>
      <dgm:spPr/>
      <dgm:t>
        <a:bodyPr/>
        <a:lstStyle/>
        <a:p>
          <a:endParaRPr lang="fr-FR"/>
        </a:p>
      </dgm:t>
    </dgm:pt>
    <dgm:pt modelId="{C2F6AB37-8CE9-4C15-83ED-F830331F5EB4}" type="pres">
      <dgm:prSet presAssocID="{901FBAA3-B1E8-4E0C-B204-E4CC94AB8C2B}" presName="linNode" presStyleCnt="0"/>
      <dgm:spPr/>
    </dgm:pt>
    <dgm:pt modelId="{5C0C1737-C057-4E21-8353-FEF2072525AB}" type="pres">
      <dgm:prSet presAssocID="{901FBAA3-B1E8-4E0C-B204-E4CC94AB8C2B}" presName="parentShp" presStyleLbl="node1" presStyleIdx="0" presStyleCnt="6" custScaleX="123174" custLinFactNeighborX="-14186" custLinFactNeighborY="-185">
        <dgm:presLayoutVars>
          <dgm:bulletEnabled val="1"/>
        </dgm:presLayoutVars>
      </dgm:prSet>
      <dgm:spPr/>
      <dgm:t>
        <a:bodyPr/>
        <a:lstStyle/>
        <a:p>
          <a:endParaRPr lang="fr-FR"/>
        </a:p>
      </dgm:t>
    </dgm:pt>
    <dgm:pt modelId="{A317E071-5DB6-47A3-AE37-3ED64371D25C}" type="pres">
      <dgm:prSet presAssocID="{901FBAA3-B1E8-4E0C-B204-E4CC94AB8C2B}" presName="childShp" presStyleLbl="bgAccFollowNode1" presStyleIdx="0" presStyleCnt="6" custFlipHor="0" custScaleX="9310">
        <dgm:presLayoutVars>
          <dgm:bulletEnabled val="1"/>
        </dgm:presLayoutVars>
      </dgm:prSet>
      <dgm:spPr/>
      <dgm:t>
        <a:bodyPr/>
        <a:lstStyle/>
        <a:p>
          <a:endParaRPr lang="fr-FR"/>
        </a:p>
      </dgm:t>
    </dgm:pt>
    <dgm:pt modelId="{D8C54D16-5FDC-4387-9235-66148307398A}" type="pres">
      <dgm:prSet presAssocID="{F1B352AD-4CB2-4AFC-9F58-534BF47EBB1F}" presName="spacing" presStyleCnt="0"/>
      <dgm:spPr/>
    </dgm:pt>
    <dgm:pt modelId="{86797C71-C30C-4D8B-B9F8-4EC0966667CD}" type="pres">
      <dgm:prSet presAssocID="{34BF2A38-269A-4D32-9019-EB35571839F8}" presName="linNode" presStyleCnt="0"/>
      <dgm:spPr/>
    </dgm:pt>
    <dgm:pt modelId="{9B53A83E-5A6F-436B-AC49-B4E0592F28FC}" type="pres">
      <dgm:prSet presAssocID="{34BF2A38-269A-4D32-9019-EB35571839F8}" presName="parentShp" presStyleLbl="node1" presStyleIdx="1" presStyleCnt="6" custScaleX="123174" custLinFactNeighborX="-14186" custLinFactNeighborY="-185">
        <dgm:presLayoutVars>
          <dgm:bulletEnabled val="1"/>
        </dgm:presLayoutVars>
      </dgm:prSet>
      <dgm:spPr/>
      <dgm:t>
        <a:bodyPr/>
        <a:lstStyle/>
        <a:p>
          <a:endParaRPr lang="fr-FR"/>
        </a:p>
      </dgm:t>
    </dgm:pt>
    <dgm:pt modelId="{A2DFBE71-325C-4C28-A7E7-27D8370304D1}" type="pres">
      <dgm:prSet presAssocID="{34BF2A38-269A-4D32-9019-EB35571839F8}" presName="childShp" presStyleLbl="bgAccFollowNode1" presStyleIdx="1" presStyleCnt="6" custFlipHor="0" custScaleX="9310">
        <dgm:presLayoutVars>
          <dgm:bulletEnabled val="1"/>
        </dgm:presLayoutVars>
      </dgm:prSet>
      <dgm:spPr/>
      <dgm:t>
        <a:bodyPr/>
        <a:lstStyle/>
        <a:p>
          <a:endParaRPr lang="fr-FR"/>
        </a:p>
      </dgm:t>
    </dgm:pt>
    <dgm:pt modelId="{389BE48E-BB79-4237-8800-2A670DEAB79D}" type="pres">
      <dgm:prSet presAssocID="{93DF7D27-7EDF-45D3-9977-840D24AD4E56}" presName="spacing" presStyleCnt="0"/>
      <dgm:spPr/>
    </dgm:pt>
    <dgm:pt modelId="{07D8CA19-7FF9-493E-8538-6E0A56564DF1}" type="pres">
      <dgm:prSet presAssocID="{3EE7F791-04AF-4DAC-A8C3-D0EC011713CA}" presName="linNode" presStyleCnt="0"/>
      <dgm:spPr/>
    </dgm:pt>
    <dgm:pt modelId="{91174142-0B7E-45BA-B006-42B93FDBA87A}" type="pres">
      <dgm:prSet presAssocID="{3EE7F791-04AF-4DAC-A8C3-D0EC011713CA}" presName="parentShp" presStyleLbl="node1" presStyleIdx="2" presStyleCnt="6" custScaleX="123174" custLinFactNeighborX="-14186" custLinFactNeighborY="-185">
        <dgm:presLayoutVars>
          <dgm:bulletEnabled val="1"/>
        </dgm:presLayoutVars>
      </dgm:prSet>
      <dgm:spPr/>
      <dgm:t>
        <a:bodyPr/>
        <a:lstStyle/>
        <a:p>
          <a:endParaRPr lang="fr-FR"/>
        </a:p>
      </dgm:t>
    </dgm:pt>
    <dgm:pt modelId="{B947FB6E-6AB2-4F5B-866C-91FE370E342E}" type="pres">
      <dgm:prSet presAssocID="{3EE7F791-04AF-4DAC-A8C3-D0EC011713CA}" presName="childShp" presStyleLbl="bgAccFollowNode1" presStyleIdx="2" presStyleCnt="6" custFlipHor="0" custScaleX="9310">
        <dgm:presLayoutVars>
          <dgm:bulletEnabled val="1"/>
        </dgm:presLayoutVars>
      </dgm:prSet>
      <dgm:spPr/>
    </dgm:pt>
    <dgm:pt modelId="{856C6B6A-AB8A-43CA-9296-FB99E1C5B285}" type="pres">
      <dgm:prSet presAssocID="{75150DCA-DFD5-4B36-A00F-718B82D89F71}" presName="spacing" presStyleCnt="0"/>
      <dgm:spPr/>
    </dgm:pt>
    <dgm:pt modelId="{182E2DD7-76D7-402B-BFDD-57965A50E79A}" type="pres">
      <dgm:prSet presAssocID="{362014DB-9CB1-4F1E-A9C6-1375F0B93A82}" presName="linNode" presStyleCnt="0"/>
      <dgm:spPr/>
    </dgm:pt>
    <dgm:pt modelId="{96E3B9BE-5459-4F9E-8118-1248B78F704D}" type="pres">
      <dgm:prSet presAssocID="{362014DB-9CB1-4F1E-A9C6-1375F0B93A82}" presName="parentShp" presStyleLbl="node1" presStyleIdx="3" presStyleCnt="6" custScaleX="123174" custLinFactNeighborX="-14186" custLinFactNeighborY="-185">
        <dgm:presLayoutVars>
          <dgm:bulletEnabled val="1"/>
        </dgm:presLayoutVars>
      </dgm:prSet>
      <dgm:spPr/>
      <dgm:t>
        <a:bodyPr/>
        <a:lstStyle/>
        <a:p>
          <a:endParaRPr lang="fr-FR"/>
        </a:p>
      </dgm:t>
    </dgm:pt>
    <dgm:pt modelId="{1FD9F04A-1783-44FF-A0DC-DBEDAED40A78}" type="pres">
      <dgm:prSet presAssocID="{362014DB-9CB1-4F1E-A9C6-1375F0B93A82}" presName="childShp" presStyleLbl="bgAccFollowNode1" presStyleIdx="3" presStyleCnt="6" custFlipHor="0" custScaleX="9310">
        <dgm:presLayoutVars>
          <dgm:bulletEnabled val="1"/>
        </dgm:presLayoutVars>
      </dgm:prSet>
      <dgm:spPr/>
    </dgm:pt>
    <dgm:pt modelId="{2311D564-9A50-4923-9DDA-822D3CA27808}" type="pres">
      <dgm:prSet presAssocID="{583FD68F-441F-4D44-9A6E-952CB052B2C3}" presName="spacing" presStyleCnt="0"/>
      <dgm:spPr/>
    </dgm:pt>
    <dgm:pt modelId="{62D58649-4C29-48BF-BC16-8363A0B198F1}" type="pres">
      <dgm:prSet presAssocID="{8A423D74-9FF1-4B16-AB43-4969E7591DC9}" presName="linNode" presStyleCnt="0"/>
      <dgm:spPr/>
    </dgm:pt>
    <dgm:pt modelId="{D9082BB6-6039-4B9B-8436-E719F29E54BE}" type="pres">
      <dgm:prSet presAssocID="{8A423D74-9FF1-4B16-AB43-4969E7591DC9}" presName="parentShp" presStyleLbl="node1" presStyleIdx="4" presStyleCnt="6" custScaleX="123174" custLinFactNeighborX="-14186" custLinFactNeighborY="-185">
        <dgm:presLayoutVars>
          <dgm:bulletEnabled val="1"/>
        </dgm:presLayoutVars>
      </dgm:prSet>
      <dgm:spPr/>
      <dgm:t>
        <a:bodyPr/>
        <a:lstStyle/>
        <a:p>
          <a:endParaRPr lang="fr-FR"/>
        </a:p>
      </dgm:t>
    </dgm:pt>
    <dgm:pt modelId="{B8786EA2-A882-4524-AF89-CEE86A172CF1}" type="pres">
      <dgm:prSet presAssocID="{8A423D74-9FF1-4B16-AB43-4969E7591DC9}" presName="childShp" presStyleLbl="bgAccFollowNode1" presStyleIdx="4" presStyleCnt="6" custFlipHor="0" custScaleX="9310">
        <dgm:presLayoutVars>
          <dgm:bulletEnabled val="1"/>
        </dgm:presLayoutVars>
      </dgm:prSet>
      <dgm:spPr/>
    </dgm:pt>
    <dgm:pt modelId="{9CF1D262-685D-457B-AFFC-094F1BBED355}" type="pres">
      <dgm:prSet presAssocID="{E3813BA2-0A4A-4241-BE52-F15A1F494946}" presName="spacing" presStyleCnt="0"/>
      <dgm:spPr/>
    </dgm:pt>
    <dgm:pt modelId="{2DE78DC8-DC5B-43EE-8B02-3B0CDA9EC77A}" type="pres">
      <dgm:prSet presAssocID="{EFE7E681-1D18-4745-8B7D-6EF8B9ACBA28}" presName="linNode" presStyleCnt="0"/>
      <dgm:spPr/>
    </dgm:pt>
    <dgm:pt modelId="{B92DC552-72F2-42C6-9FFB-8D78CB1B2DBC}" type="pres">
      <dgm:prSet presAssocID="{EFE7E681-1D18-4745-8B7D-6EF8B9ACBA28}" presName="parentShp" presStyleLbl="node1" presStyleIdx="5" presStyleCnt="6" custScaleX="120315" custLinFactNeighborX="-16170" custLinFactNeighborY="55">
        <dgm:presLayoutVars>
          <dgm:bulletEnabled val="1"/>
        </dgm:presLayoutVars>
      </dgm:prSet>
      <dgm:spPr/>
      <dgm:t>
        <a:bodyPr/>
        <a:lstStyle/>
        <a:p>
          <a:endParaRPr lang="fr-FR"/>
        </a:p>
      </dgm:t>
    </dgm:pt>
    <dgm:pt modelId="{20F28FB8-8924-482F-98A2-9617F131DD30}" type="pres">
      <dgm:prSet presAssocID="{EFE7E681-1D18-4745-8B7D-6EF8B9ACBA28}" presName="childShp" presStyleLbl="bgAccFollowNode1" presStyleIdx="5" presStyleCnt="6" custFlipHor="0" custScaleX="6246">
        <dgm:presLayoutVars>
          <dgm:bulletEnabled val="1"/>
        </dgm:presLayoutVars>
      </dgm:prSet>
      <dgm:spPr/>
    </dgm:pt>
  </dgm:ptLst>
  <dgm:cxnLst>
    <dgm:cxn modelId="{9F4DD4E4-46CD-4593-85B6-3A77D080DC73}" srcId="{A65BF810-CB31-4A39-9496-3CB8D477141C}" destId="{901FBAA3-B1E8-4E0C-B204-E4CC94AB8C2B}" srcOrd="0" destOrd="0" parTransId="{35E30D93-3791-4A36-B3CC-B7D06E7CBD23}" sibTransId="{F1B352AD-4CB2-4AFC-9F58-534BF47EBB1F}"/>
    <dgm:cxn modelId="{60E79C76-13E3-4E5D-8C65-094B8FF703DB}" type="presOf" srcId="{362014DB-9CB1-4F1E-A9C6-1375F0B93A82}" destId="{96E3B9BE-5459-4F9E-8118-1248B78F704D}" srcOrd="0" destOrd="0" presId="urn:microsoft.com/office/officeart/2005/8/layout/vList6"/>
    <dgm:cxn modelId="{1BC553F5-C000-4896-98A4-F68AB86C4EEE}" type="presOf" srcId="{3EE7F791-04AF-4DAC-A8C3-D0EC011713CA}" destId="{91174142-0B7E-45BA-B006-42B93FDBA87A}" srcOrd="0" destOrd="0" presId="urn:microsoft.com/office/officeart/2005/8/layout/vList6"/>
    <dgm:cxn modelId="{08DF1A8B-E5A3-4CF6-9A09-3F234B49188C}" srcId="{A65BF810-CB31-4A39-9496-3CB8D477141C}" destId="{3EE7F791-04AF-4DAC-A8C3-D0EC011713CA}" srcOrd="2" destOrd="0" parTransId="{700A4A20-9191-4256-892F-277402ACB802}" sibTransId="{75150DCA-DFD5-4B36-A00F-718B82D89F71}"/>
    <dgm:cxn modelId="{074A0454-D0DE-4016-BAFE-3FB696B21425}" type="presOf" srcId="{A65BF810-CB31-4A39-9496-3CB8D477141C}" destId="{9AF3A680-6A3B-4460-93E0-537649F347E5}" srcOrd="0" destOrd="0" presId="urn:microsoft.com/office/officeart/2005/8/layout/vList6"/>
    <dgm:cxn modelId="{47076E31-57B0-47C7-A8D1-1F6DF3F3E2BF}" srcId="{A65BF810-CB31-4A39-9496-3CB8D477141C}" destId="{34BF2A38-269A-4D32-9019-EB35571839F8}" srcOrd="1" destOrd="0" parTransId="{3D8243F0-CA55-473A-8E5A-BF2E6A0EEFCD}" sibTransId="{93DF7D27-7EDF-45D3-9977-840D24AD4E56}"/>
    <dgm:cxn modelId="{6565A649-5616-47D5-A4DC-266142CAB2E7}" srcId="{A65BF810-CB31-4A39-9496-3CB8D477141C}" destId="{362014DB-9CB1-4F1E-A9C6-1375F0B93A82}" srcOrd="3" destOrd="0" parTransId="{88C4759B-DF6F-4BE7-9516-19CB50629357}" sibTransId="{583FD68F-441F-4D44-9A6E-952CB052B2C3}"/>
    <dgm:cxn modelId="{543422AF-619C-43E5-83EB-F7BB22DCAEDE}" type="presOf" srcId="{901FBAA3-B1E8-4E0C-B204-E4CC94AB8C2B}" destId="{5C0C1737-C057-4E21-8353-FEF2072525AB}" srcOrd="0" destOrd="0" presId="urn:microsoft.com/office/officeart/2005/8/layout/vList6"/>
    <dgm:cxn modelId="{A0FE0BBF-0E0E-41C2-8400-0728592BB017}" type="presOf" srcId="{8A423D74-9FF1-4B16-AB43-4969E7591DC9}" destId="{D9082BB6-6039-4B9B-8436-E719F29E54BE}" srcOrd="0" destOrd="0" presId="urn:microsoft.com/office/officeart/2005/8/layout/vList6"/>
    <dgm:cxn modelId="{5CA05BBA-978A-48FE-9DAE-15A64873D1B9}" srcId="{A65BF810-CB31-4A39-9496-3CB8D477141C}" destId="{EFE7E681-1D18-4745-8B7D-6EF8B9ACBA28}" srcOrd="5" destOrd="0" parTransId="{941F7AF2-896A-4AB5-BEEE-C971909CAB08}" sibTransId="{62A2796B-F248-4FEE-8C8C-76F33465B44D}"/>
    <dgm:cxn modelId="{8F5942B7-AE41-4660-B8FC-9068EC0C3A38}" type="presOf" srcId="{EFE7E681-1D18-4745-8B7D-6EF8B9ACBA28}" destId="{B92DC552-72F2-42C6-9FFB-8D78CB1B2DBC}" srcOrd="0" destOrd="0" presId="urn:microsoft.com/office/officeart/2005/8/layout/vList6"/>
    <dgm:cxn modelId="{5279A214-6144-4588-9102-EFDDA26325DF}" type="presOf" srcId="{34BF2A38-269A-4D32-9019-EB35571839F8}" destId="{9B53A83E-5A6F-436B-AC49-B4E0592F28FC}" srcOrd="0" destOrd="0" presId="urn:microsoft.com/office/officeart/2005/8/layout/vList6"/>
    <dgm:cxn modelId="{67385728-32BC-41FE-91DE-C9C26C04FC96}" srcId="{A65BF810-CB31-4A39-9496-3CB8D477141C}" destId="{8A423D74-9FF1-4B16-AB43-4969E7591DC9}" srcOrd="4" destOrd="0" parTransId="{952C6C28-6840-452B-B4C6-FD56A276A1AB}" sibTransId="{E3813BA2-0A4A-4241-BE52-F15A1F494946}"/>
    <dgm:cxn modelId="{FC8E9CE5-2E14-47D5-9059-33A00359D59C}" type="presParOf" srcId="{9AF3A680-6A3B-4460-93E0-537649F347E5}" destId="{C2F6AB37-8CE9-4C15-83ED-F830331F5EB4}" srcOrd="0" destOrd="0" presId="urn:microsoft.com/office/officeart/2005/8/layout/vList6"/>
    <dgm:cxn modelId="{459CBDC7-9677-4AFD-B3DD-0B11561A7283}" type="presParOf" srcId="{C2F6AB37-8CE9-4C15-83ED-F830331F5EB4}" destId="{5C0C1737-C057-4E21-8353-FEF2072525AB}" srcOrd="0" destOrd="0" presId="urn:microsoft.com/office/officeart/2005/8/layout/vList6"/>
    <dgm:cxn modelId="{A07AA924-0890-4B27-8DC3-676F45CBDC5D}" type="presParOf" srcId="{C2F6AB37-8CE9-4C15-83ED-F830331F5EB4}" destId="{A317E071-5DB6-47A3-AE37-3ED64371D25C}" srcOrd="1" destOrd="0" presId="urn:microsoft.com/office/officeart/2005/8/layout/vList6"/>
    <dgm:cxn modelId="{09F690E8-6C64-437A-A959-B5043B7CACA6}" type="presParOf" srcId="{9AF3A680-6A3B-4460-93E0-537649F347E5}" destId="{D8C54D16-5FDC-4387-9235-66148307398A}" srcOrd="1" destOrd="0" presId="urn:microsoft.com/office/officeart/2005/8/layout/vList6"/>
    <dgm:cxn modelId="{5D3F7A6D-265C-4CDC-AA8E-7EA48E8B9FFB}" type="presParOf" srcId="{9AF3A680-6A3B-4460-93E0-537649F347E5}" destId="{86797C71-C30C-4D8B-B9F8-4EC0966667CD}" srcOrd="2" destOrd="0" presId="urn:microsoft.com/office/officeart/2005/8/layout/vList6"/>
    <dgm:cxn modelId="{88EA3051-3D88-4ED6-8F10-4840FC71E5AA}" type="presParOf" srcId="{86797C71-C30C-4D8B-B9F8-4EC0966667CD}" destId="{9B53A83E-5A6F-436B-AC49-B4E0592F28FC}" srcOrd="0" destOrd="0" presId="urn:microsoft.com/office/officeart/2005/8/layout/vList6"/>
    <dgm:cxn modelId="{C9928591-5F89-4473-8F7D-F82FDF941906}" type="presParOf" srcId="{86797C71-C30C-4D8B-B9F8-4EC0966667CD}" destId="{A2DFBE71-325C-4C28-A7E7-27D8370304D1}" srcOrd="1" destOrd="0" presId="urn:microsoft.com/office/officeart/2005/8/layout/vList6"/>
    <dgm:cxn modelId="{913A5F81-1C62-4F7F-9AB1-9E6BA74B46AB}" type="presParOf" srcId="{9AF3A680-6A3B-4460-93E0-537649F347E5}" destId="{389BE48E-BB79-4237-8800-2A670DEAB79D}" srcOrd="3" destOrd="0" presId="urn:microsoft.com/office/officeart/2005/8/layout/vList6"/>
    <dgm:cxn modelId="{75A121AE-E8BB-4517-BC38-7C2F5094056C}" type="presParOf" srcId="{9AF3A680-6A3B-4460-93E0-537649F347E5}" destId="{07D8CA19-7FF9-493E-8538-6E0A56564DF1}" srcOrd="4" destOrd="0" presId="urn:microsoft.com/office/officeart/2005/8/layout/vList6"/>
    <dgm:cxn modelId="{A014C21B-3420-4B12-AE0F-91DF31C0FC34}" type="presParOf" srcId="{07D8CA19-7FF9-493E-8538-6E0A56564DF1}" destId="{91174142-0B7E-45BA-B006-42B93FDBA87A}" srcOrd="0" destOrd="0" presId="urn:microsoft.com/office/officeart/2005/8/layout/vList6"/>
    <dgm:cxn modelId="{6D2A73AC-2CD7-46C1-AAC0-608E41C740AF}" type="presParOf" srcId="{07D8CA19-7FF9-493E-8538-6E0A56564DF1}" destId="{B947FB6E-6AB2-4F5B-866C-91FE370E342E}" srcOrd="1" destOrd="0" presId="urn:microsoft.com/office/officeart/2005/8/layout/vList6"/>
    <dgm:cxn modelId="{2101FD3C-99CB-4F51-9BF6-B2F02083E095}" type="presParOf" srcId="{9AF3A680-6A3B-4460-93E0-537649F347E5}" destId="{856C6B6A-AB8A-43CA-9296-FB99E1C5B285}" srcOrd="5" destOrd="0" presId="urn:microsoft.com/office/officeart/2005/8/layout/vList6"/>
    <dgm:cxn modelId="{CCCA80E0-A398-4E9E-B0E4-3A2A2F224140}" type="presParOf" srcId="{9AF3A680-6A3B-4460-93E0-537649F347E5}" destId="{182E2DD7-76D7-402B-BFDD-57965A50E79A}" srcOrd="6" destOrd="0" presId="urn:microsoft.com/office/officeart/2005/8/layout/vList6"/>
    <dgm:cxn modelId="{6D2136D6-B464-4317-BC23-90F3251899A8}" type="presParOf" srcId="{182E2DD7-76D7-402B-BFDD-57965A50E79A}" destId="{96E3B9BE-5459-4F9E-8118-1248B78F704D}" srcOrd="0" destOrd="0" presId="urn:microsoft.com/office/officeart/2005/8/layout/vList6"/>
    <dgm:cxn modelId="{76D17069-6819-4E67-B6EA-135ACFB2C6D2}" type="presParOf" srcId="{182E2DD7-76D7-402B-BFDD-57965A50E79A}" destId="{1FD9F04A-1783-44FF-A0DC-DBEDAED40A78}" srcOrd="1" destOrd="0" presId="urn:microsoft.com/office/officeart/2005/8/layout/vList6"/>
    <dgm:cxn modelId="{1F510AC9-A236-4A6E-9299-307F86A3B305}" type="presParOf" srcId="{9AF3A680-6A3B-4460-93E0-537649F347E5}" destId="{2311D564-9A50-4923-9DDA-822D3CA27808}" srcOrd="7" destOrd="0" presId="urn:microsoft.com/office/officeart/2005/8/layout/vList6"/>
    <dgm:cxn modelId="{31CE4E0B-A17B-4A8A-8C13-F64C55A58B07}" type="presParOf" srcId="{9AF3A680-6A3B-4460-93E0-537649F347E5}" destId="{62D58649-4C29-48BF-BC16-8363A0B198F1}" srcOrd="8" destOrd="0" presId="urn:microsoft.com/office/officeart/2005/8/layout/vList6"/>
    <dgm:cxn modelId="{DEBAE8D0-1B30-4C3A-8EFE-FF5C616A5667}" type="presParOf" srcId="{62D58649-4C29-48BF-BC16-8363A0B198F1}" destId="{D9082BB6-6039-4B9B-8436-E719F29E54BE}" srcOrd="0" destOrd="0" presId="urn:microsoft.com/office/officeart/2005/8/layout/vList6"/>
    <dgm:cxn modelId="{DB73F3AC-47D3-495B-B74B-0684B18C0A8B}" type="presParOf" srcId="{62D58649-4C29-48BF-BC16-8363A0B198F1}" destId="{B8786EA2-A882-4524-AF89-CEE86A172CF1}" srcOrd="1" destOrd="0" presId="urn:microsoft.com/office/officeart/2005/8/layout/vList6"/>
    <dgm:cxn modelId="{25648C2C-F0AE-490C-9E43-697199132938}" type="presParOf" srcId="{9AF3A680-6A3B-4460-93E0-537649F347E5}" destId="{9CF1D262-685D-457B-AFFC-094F1BBED355}" srcOrd="9" destOrd="0" presId="urn:microsoft.com/office/officeart/2005/8/layout/vList6"/>
    <dgm:cxn modelId="{B3C834C0-EA06-487C-88D3-136303EBACFB}" type="presParOf" srcId="{9AF3A680-6A3B-4460-93E0-537649F347E5}" destId="{2DE78DC8-DC5B-43EE-8B02-3B0CDA9EC77A}" srcOrd="10" destOrd="0" presId="urn:microsoft.com/office/officeart/2005/8/layout/vList6"/>
    <dgm:cxn modelId="{98D190A8-F3D0-4D65-AF71-4FE843D37493}" type="presParOf" srcId="{2DE78DC8-DC5B-43EE-8B02-3B0CDA9EC77A}" destId="{B92DC552-72F2-42C6-9FFB-8D78CB1B2DBC}" srcOrd="0" destOrd="0" presId="urn:microsoft.com/office/officeart/2005/8/layout/vList6"/>
    <dgm:cxn modelId="{B7D56768-2235-44D2-A6DA-AD17FEB31318}" type="presParOf" srcId="{2DE78DC8-DC5B-43EE-8B02-3B0CDA9EC77A}" destId="{20F28FB8-8924-482F-98A2-9617F131DD30}" srcOrd="1" destOrd="0" presId="urn:microsoft.com/office/officeart/2005/8/layout/vList6"/>
  </dgm:cxnLst>
  <dgm:bg/>
  <dgm:whole/>
  <dgm:extLst>
    <a:ext uri="http://schemas.microsoft.com/office/drawing/2008/diagram">
      <dsp:dataModelExt xmlns:dsp="http://schemas.microsoft.com/office/drawing/2008/diagram" relId="rId4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095553C-3BD7-4EA9-A56D-879E3623241F}" type="doc">
      <dgm:prSet loTypeId="urn:microsoft.com/office/officeart/2005/8/layout/hProcess11" loCatId="process" qsTypeId="urn:microsoft.com/office/officeart/2005/8/quickstyle/3d2" qsCatId="3D" csTypeId="urn:microsoft.com/office/officeart/2005/8/colors/accent2_2" csCatId="accent2" phldr="1"/>
      <dgm:spPr/>
      <dgm:t>
        <a:bodyPr/>
        <a:lstStyle/>
        <a:p>
          <a:endParaRPr lang="fr-FR"/>
        </a:p>
      </dgm:t>
    </dgm:pt>
    <dgm:pt modelId="{D568E936-3BC8-4FBD-9F67-4556910321E1}">
      <dgm:prSet custT="1"/>
      <dgm:spPr/>
      <dgm:t>
        <a:bodyPr anchor="b"/>
        <a:lstStyle/>
        <a:p>
          <a:pPr rtl="0"/>
          <a:r>
            <a:rPr lang="fr-FR" sz="1400" b="1" dirty="0" smtClean="0">
              <a:solidFill>
                <a:schemeClr val="accent2"/>
              </a:solidFill>
            </a:rPr>
            <a:t>Le 12 janvier 2015 au plus tôt</a:t>
          </a:r>
          <a:r>
            <a:rPr lang="fr-FR" sz="1400" dirty="0" smtClean="0">
              <a:solidFill>
                <a:schemeClr val="accent2"/>
              </a:solidFill>
            </a:rPr>
            <a:t> : fin de la période d’objection du niveau 2</a:t>
          </a:r>
          <a:endParaRPr lang="fr-FR" sz="1400" dirty="0">
            <a:solidFill>
              <a:schemeClr val="accent2"/>
            </a:solidFill>
          </a:endParaRPr>
        </a:p>
      </dgm:t>
    </dgm:pt>
    <dgm:pt modelId="{DB159B49-620A-4F1B-B02F-79A093CF2A01}" type="parTrans" cxnId="{8EC984DF-0C93-4240-BF65-54783F68EB3A}">
      <dgm:prSet/>
      <dgm:spPr/>
      <dgm:t>
        <a:bodyPr/>
        <a:lstStyle/>
        <a:p>
          <a:endParaRPr lang="fr-FR"/>
        </a:p>
      </dgm:t>
    </dgm:pt>
    <dgm:pt modelId="{BF8DD5B2-2AAC-4D2F-9A9D-65DDB649A8A7}" type="sibTrans" cxnId="{8EC984DF-0C93-4240-BF65-54783F68EB3A}">
      <dgm:prSet/>
      <dgm:spPr/>
      <dgm:t>
        <a:bodyPr/>
        <a:lstStyle/>
        <a:p>
          <a:endParaRPr lang="fr-FR"/>
        </a:p>
      </dgm:t>
    </dgm:pt>
    <dgm:pt modelId="{3B2DFBF8-19A9-4FAF-A53C-F0A7BCDD5FD7}">
      <dgm:prSet custT="1"/>
      <dgm:spPr/>
      <dgm:t>
        <a:bodyPr anchor="t"/>
        <a:lstStyle/>
        <a:p>
          <a:pPr rtl="0"/>
          <a:r>
            <a:rPr lang="fr-FR" sz="1400" b="1" dirty="0" smtClean="0">
              <a:solidFill>
                <a:schemeClr val="accent2"/>
              </a:solidFill>
            </a:rPr>
            <a:t>31 mars 2015</a:t>
          </a:r>
          <a:r>
            <a:rPr lang="fr-FR" sz="1350" dirty="0" smtClean="0">
              <a:solidFill>
                <a:schemeClr val="accent2"/>
              </a:solidFill>
            </a:rPr>
            <a:t> : </a:t>
          </a:r>
          <a:r>
            <a:rPr lang="fr-FR" sz="1400" dirty="0" smtClean="0">
              <a:solidFill>
                <a:schemeClr val="accent2"/>
              </a:solidFill>
            </a:rPr>
            <a:t>fin de la période de transposition de la directive Solvabilité II</a:t>
          </a:r>
          <a:endParaRPr lang="fr-FR" sz="1400" dirty="0">
            <a:solidFill>
              <a:schemeClr val="accent2"/>
            </a:solidFill>
          </a:endParaRPr>
        </a:p>
      </dgm:t>
    </dgm:pt>
    <dgm:pt modelId="{CB23BA29-09D5-442B-98D5-DFFA1E0CAA94}" type="parTrans" cxnId="{286B3B35-8CD3-45FF-BA3D-3525154C3552}">
      <dgm:prSet/>
      <dgm:spPr/>
      <dgm:t>
        <a:bodyPr/>
        <a:lstStyle/>
        <a:p>
          <a:endParaRPr lang="fr-FR"/>
        </a:p>
      </dgm:t>
    </dgm:pt>
    <dgm:pt modelId="{7C79E312-FBC3-4BEA-A345-FACA7EEE04A9}" type="sibTrans" cxnId="{286B3B35-8CD3-45FF-BA3D-3525154C3552}">
      <dgm:prSet/>
      <dgm:spPr/>
      <dgm:t>
        <a:bodyPr/>
        <a:lstStyle/>
        <a:p>
          <a:endParaRPr lang="fr-FR"/>
        </a:p>
      </dgm:t>
    </dgm:pt>
    <dgm:pt modelId="{419721BA-1E99-4F5E-B491-44907CBED330}">
      <dgm:prSet custT="1"/>
      <dgm:spPr/>
      <dgm:t>
        <a:bodyPr anchor="b"/>
        <a:lstStyle/>
        <a:p>
          <a:pPr rtl="0"/>
          <a:r>
            <a:rPr lang="fr-FR" sz="1400" b="1" dirty="0" smtClean="0">
              <a:solidFill>
                <a:schemeClr val="accent2"/>
              </a:solidFill>
            </a:rPr>
            <a:t>Courant 2015 : </a:t>
          </a:r>
          <a:r>
            <a:rPr lang="fr-FR" sz="1400" dirty="0" smtClean="0">
              <a:solidFill>
                <a:schemeClr val="accent2"/>
              </a:solidFill>
            </a:rPr>
            <a:t>séquences d’adoption par la Commission des textes de niveau 3</a:t>
          </a:r>
          <a:endParaRPr lang="fr-FR" sz="1400" dirty="0">
            <a:solidFill>
              <a:schemeClr val="accent2"/>
            </a:solidFill>
          </a:endParaRPr>
        </a:p>
      </dgm:t>
    </dgm:pt>
    <dgm:pt modelId="{27ADBA3B-2682-45A7-A188-C7AC60F0BAED}" type="parTrans" cxnId="{45BFEB7B-7AAF-4972-941E-9E092C6364E8}">
      <dgm:prSet/>
      <dgm:spPr/>
      <dgm:t>
        <a:bodyPr/>
        <a:lstStyle/>
        <a:p>
          <a:endParaRPr lang="fr-FR"/>
        </a:p>
      </dgm:t>
    </dgm:pt>
    <dgm:pt modelId="{7387DD3F-4521-465D-9474-8CC5AAF8024C}" type="sibTrans" cxnId="{45BFEB7B-7AAF-4972-941E-9E092C6364E8}">
      <dgm:prSet/>
      <dgm:spPr/>
      <dgm:t>
        <a:bodyPr/>
        <a:lstStyle/>
        <a:p>
          <a:endParaRPr lang="fr-FR"/>
        </a:p>
      </dgm:t>
    </dgm:pt>
    <dgm:pt modelId="{D38344CF-D93D-4F06-8CAD-95F588ADCC4B}">
      <dgm:prSet custT="1"/>
      <dgm:spPr/>
      <dgm:t>
        <a:bodyPr anchor="b"/>
        <a:lstStyle/>
        <a:p>
          <a:pPr rtl="0"/>
          <a:r>
            <a:rPr lang="fr-FR" sz="1400" b="1" dirty="0" smtClean="0">
              <a:solidFill>
                <a:schemeClr val="accent2"/>
              </a:solidFill>
            </a:rPr>
            <a:t>1er janvier 2016 : entrée en application du régime Solvabilité II</a:t>
          </a:r>
          <a:endParaRPr lang="fr-FR" sz="1400" b="1" dirty="0">
            <a:solidFill>
              <a:schemeClr val="accent2"/>
            </a:solidFill>
          </a:endParaRPr>
        </a:p>
      </dgm:t>
    </dgm:pt>
    <dgm:pt modelId="{BCAC1D01-0553-4D46-89E1-C7A814169108}" type="parTrans" cxnId="{E5CC2C4D-DDEB-4B75-9399-CC18E8A759DB}">
      <dgm:prSet/>
      <dgm:spPr/>
      <dgm:t>
        <a:bodyPr/>
        <a:lstStyle/>
        <a:p>
          <a:endParaRPr lang="fr-FR"/>
        </a:p>
      </dgm:t>
    </dgm:pt>
    <dgm:pt modelId="{386F823E-B350-454D-9EAC-D9CFAC57BB4C}" type="sibTrans" cxnId="{E5CC2C4D-DDEB-4B75-9399-CC18E8A759DB}">
      <dgm:prSet/>
      <dgm:spPr/>
      <dgm:t>
        <a:bodyPr/>
        <a:lstStyle/>
        <a:p>
          <a:endParaRPr lang="fr-FR"/>
        </a:p>
      </dgm:t>
    </dgm:pt>
    <dgm:pt modelId="{220AD4D5-1DAE-465A-AC00-5FB19CD3A088}" type="pres">
      <dgm:prSet presAssocID="{3095553C-3BD7-4EA9-A56D-879E3623241F}" presName="Name0" presStyleCnt="0">
        <dgm:presLayoutVars>
          <dgm:dir/>
          <dgm:resizeHandles val="exact"/>
        </dgm:presLayoutVars>
      </dgm:prSet>
      <dgm:spPr/>
      <dgm:t>
        <a:bodyPr/>
        <a:lstStyle/>
        <a:p>
          <a:endParaRPr lang="fr-FR"/>
        </a:p>
      </dgm:t>
    </dgm:pt>
    <dgm:pt modelId="{44BBB157-2F3C-403F-8DA0-0DED491BC292}" type="pres">
      <dgm:prSet presAssocID="{3095553C-3BD7-4EA9-A56D-879E3623241F}" presName="arrow" presStyleLbl="bgShp" presStyleIdx="0" presStyleCnt="1"/>
      <dgm:spPr/>
    </dgm:pt>
    <dgm:pt modelId="{9DF222A3-8413-44EF-92C9-37F078FF2DBD}" type="pres">
      <dgm:prSet presAssocID="{3095553C-3BD7-4EA9-A56D-879E3623241F}" presName="points" presStyleCnt="0"/>
      <dgm:spPr/>
    </dgm:pt>
    <dgm:pt modelId="{38EDFFEF-5E78-4A74-B053-7F228F121C8C}" type="pres">
      <dgm:prSet presAssocID="{D568E936-3BC8-4FBD-9F67-4556910321E1}" presName="compositeA" presStyleCnt="0"/>
      <dgm:spPr/>
    </dgm:pt>
    <dgm:pt modelId="{E821304D-7B21-4B27-BBEB-AD79BE2E7572}" type="pres">
      <dgm:prSet presAssocID="{D568E936-3BC8-4FBD-9F67-4556910321E1}" presName="textA" presStyleLbl="revTx" presStyleIdx="0" presStyleCnt="4" custScaleX="230470">
        <dgm:presLayoutVars>
          <dgm:bulletEnabled val="1"/>
        </dgm:presLayoutVars>
      </dgm:prSet>
      <dgm:spPr/>
      <dgm:t>
        <a:bodyPr/>
        <a:lstStyle/>
        <a:p>
          <a:endParaRPr lang="fr-FR"/>
        </a:p>
      </dgm:t>
    </dgm:pt>
    <dgm:pt modelId="{2B04058A-8D13-475E-829B-6DD3676952B4}" type="pres">
      <dgm:prSet presAssocID="{D568E936-3BC8-4FBD-9F67-4556910321E1}" presName="circleA" presStyleLbl="node1" presStyleIdx="0" presStyleCnt="4"/>
      <dgm:spPr/>
    </dgm:pt>
    <dgm:pt modelId="{ADB5CB01-22C0-4BB0-BBC8-30E97AEBC09F}" type="pres">
      <dgm:prSet presAssocID="{D568E936-3BC8-4FBD-9F67-4556910321E1}" presName="spaceA" presStyleCnt="0"/>
      <dgm:spPr/>
    </dgm:pt>
    <dgm:pt modelId="{A329DFD4-3056-4E72-ACCB-268F855CE0CE}" type="pres">
      <dgm:prSet presAssocID="{BF8DD5B2-2AAC-4D2F-9A9D-65DDB649A8A7}" presName="space" presStyleCnt="0"/>
      <dgm:spPr/>
    </dgm:pt>
    <dgm:pt modelId="{BF0C04AF-CC02-4CCD-A005-8710212600AB}" type="pres">
      <dgm:prSet presAssocID="{3B2DFBF8-19A9-4FAF-A53C-F0A7BCDD5FD7}" presName="compositeB" presStyleCnt="0"/>
      <dgm:spPr/>
    </dgm:pt>
    <dgm:pt modelId="{4C1BA4D1-ABD8-4053-9629-279C8033CE66}" type="pres">
      <dgm:prSet presAssocID="{3B2DFBF8-19A9-4FAF-A53C-F0A7BCDD5FD7}" presName="textB" presStyleLbl="revTx" presStyleIdx="1" presStyleCnt="4" custScaleX="246246" custScaleY="42981" custLinFactY="-98750" custLinFactNeighborY="-100000">
        <dgm:presLayoutVars>
          <dgm:bulletEnabled val="1"/>
        </dgm:presLayoutVars>
      </dgm:prSet>
      <dgm:spPr/>
      <dgm:t>
        <a:bodyPr/>
        <a:lstStyle/>
        <a:p>
          <a:endParaRPr lang="fr-FR"/>
        </a:p>
      </dgm:t>
    </dgm:pt>
    <dgm:pt modelId="{F12DCA54-0CFB-41ED-A6AB-EB83562CABBA}" type="pres">
      <dgm:prSet presAssocID="{3B2DFBF8-19A9-4FAF-A53C-F0A7BCDD5FD7}" presName="circleB" presStyleLbl="node1" presStyleIdx="1" presStyleCnt="4" custLinFactNeighborY="-52066"/>
      <dgm:spPr/>
    </dgm:pt>
    <dgm:pt modelId="{FF259458-D7C2-4113-9FBB-873E03727E4B}" type="pres">
      <dgm:prSet presAssocID="{3B2DFBF8-19A9-4FAF-A53C-F0A7BCDD5FD7}" presName="spaceB" presStyleCnt="0"/>
      <dgm:spPr/>
    </dgm:pt>
    <dgm:pt modelId="{DE7FCF3A-38B3-4075-94A1-5B1859D3EEF9}" type="pres">
      <dgm:prSet presAssocID="{7C79E312-FBC3-4BEA-A345-FACA7EEE04A9}" presName="space" presStyleCnt="0"/>
      <dgm:spPr/>
    </dgm:pt>
    <dgm:pt modelId="{D061E981-A034-974D-B40F-EB7F0E664534}" type="pres">
      <dgm:prSet presAssocID="{419721BA-1E99-4F5E-B491-44907CBED330}" presName="compositeA" presStyleCnt="0"/>
      <dgm:spPr/>
    </dgm:pt>
    <dgm:pt modelId="{9526B44F-0335-FE43-B761-DBD568260D20}" type="pres">
      <dgm:prSet presAssocID="{419721BA-1E99-4F5E-B491-44907CBED330}" presName="textA" presStyleLbl="revTx" presStyleIdx="2" presStyleCnt="4" custScaleX="109017">
        <dgm:presLayoutVars>
          <dgm:bulletEnabled val="1"/>
        </dgm:presLayoutVars>
      </dgm:prSet>
      <dgm:spPr/>
      <dgm:t>
        <a:bodyPr/>
        <a:lstStyle/>
        <a:p>
          <a:endParaRPr lang="fr-FR"/>
        </a:p>
      </dgm:t>
    </dgm:pt>
    <dgm:pt modelId="{E7880B66-1CE5-E242-9C9A-9F296D1A4DDC}" type="pres">
      <dgm:prSet presAssocID="{419721BA-1E99-4F5E-B491-44907CBED330}" presName="circleA" presStyleLbl="node1" presStyleIdx="2" presStyleCnt="4"/>
      <dgm:spPr/>
    </dgm:pt>
    <dgm:pt modelId="{0ADF296B-588C-9B46-B472-B6F60725EA0F}" type="pres">
      <dgm:prSet presAssocID="{419721BA-1E99-4F5E-B491-44907CBED330}" presName="spaceA" presStyleCnt="0"/>
      <dgm:spPr/>
    </dgm:pt>
    <dgm:pt modelId="{53C3A0A4-020A-434A-AC5A-B9BC87CD46CA}" type="pres">
      <dgm:prSet presAssocID="{7387DD3F-4521-465D-9474-8CC5AAF8024C}" presName="space" presStyleCnt="0"/>
      <dgm:spPr/>
    </dgm:pt>
    <dgm:pt modelId="{3DE47838-AC07-5D4D-ADFB-0EC91C3F2634}" type="pres">
      <dgm:prSet presAssocID="{D38344CF-D93D-4F06-8CAD-95F588ADCC4B}" presName="compositeB" presStyleCnt="0"/>
      <dgm:spPr/>
    </dgm:pt>
    <dgm:pt modelId="{A19F0C0F-A189-B945-B9D0-AACEDAF7FBFF}" type="pres">
      <dgm:prSet presAssocID="{D38344CF-D93D-4F06-8CAD-95F588ADCC4B}" presName="textB" presStyleLbl="revTx" presStyleIdx="3" presStyleCnt="4" custLinFactY="-61628" custLinFactNeighborX="80" custLinFactNeighborY="-100000">
        <dgm:presLayoutVars>
          <dgm:bulletEnabled val="1"/>
        </dgm:presLayoutVars>
      </dgm:prSet>
      <dgm:spPr/>
      <dgm:t>
        <a:bodyPr/>
        <a:lstStyle/>
        <a:p>
          <a:endParaRPr lang="fr-FR"/>
        </a:p>
      </dgm:t>
    </dgm:pt>
    <dgm:pt modelId="{37730FAE-96FB-4B43-9AB4-5AAF2FFDFC2C}" type="pres">
      <dgm:prSet presAssocID="{D38344CF-D93D-4F06-8CAD-95F588ADCC4B}" presName="circleB" presStyleLbl="node1" presStyleIdx="3" presStyleCnt="4"/>
      <dgm:spPr/>
    </dgm:pt>
    <dgm:pt modelId="{6366B31F-01DD-854D-ACFB-D4A2453E5FFD}" type="pres">
      <dgm:prSet presAssocID="{D38344CF-D93D-4F06-8CAD-95F588ADCC4B}" presName="spaceB" presStyleCnt="0"/>
      <dgm:spPr/>
    </dgm:pt>
  </dgm:ptLst>
  <dgm:cxnLst>
    <dgm:cxn modelId="{286B3B35-8CD3-45FF-BA3D-3525154C3552}" srcId="{3095553C-3BD7-4EA9-A56D-879E3623241F}" destId="{3B2DFBF8-19A9-4FAF-A53C-F0A7BCDD5FD7}" srcOrd="1" destOrd="0" parTransId="{CB23BA29-09D5-442B-98D5-DFFA1E0CAA94}" sibTransId="{7C79E312-FBC3-4BEA-A345-FACA7EEE04A9}"/>
    <dgm:cxn modelId="{E5CC2C4D-DDEB-4B75-9399-CC18E8A759DB}" srcId="{3095553C-3BD7-4EA9-A56D-879E3623241F}" destId="{D38344CF-D93D-4F06-8CAD-95F588ADCC4B}" srcOrd="3" destOrd="0" parTransId="{BCAC1D01-0553-4D46-89E1-C7A814169108}" sibTransId="{386F823E-B350-454D-9EAC-D9CFAC57BB4C}"/>
    <dgm:cxn modelId="{8EC984DF-0C93-4240-BF65-54783F68EB3A}" srcId="{3095553C-3BD7-4EA9-A56D-879E3623241F}" destId="{D568E936-3BC8-4FBD-9F67-4556910321E1}" srcOrd="0" destOrd="0" parTransId="{DB159B49-620A-4F1B-B02F-79A093CF2A01}" sibTransId="{BF8DD5B2-2AAC-4D2F-9A9D-65DDB649A8A7}"/>
    <dgm:cxn modelId="{E5533422-E65A-4583-A224-4092364D40FD}" type="presOf" srcId="{3B2DFBF8-19A9-4FAF-A53C-F0A7BCDD5FD7}" destId="{4C1BA4D1-ABD8-4053-9629-279C8033CE66}" srcOrd="0" destOrd="0" presId="urn:microsoft.com/office/officeart/2005/8/layout/hProcess11"/>
    <dgm:cxn modelId="{4C2EBAB0-CCFA-5A41-8451-CEF7D1BCE51C}" type="presOf" srcId="{419721BA-1E99-4F5E-B491-44907CBED330}" destId="{9526B44F-0335-FE43-B761-DBD568260D20}" srcOrd="0" destOrd="0" presId="urn:microsoft.com/office/officeart/2005/8/layout/hProcess11"/>
    <dgm:cxn modelId="{194DA87F-61B9-41AE-90A1-1F17E7C0C9BB}" type="presOf" srcId="{D568E936-3BC8-4FBD-9F67-4556910321E1}" destId="{E821304D-7B21-4B27-BBEB-AD79BE2E7572}" srcOrd="0" destOrd="0" presId="urn:microsoft.com/office/officeart/2005/8/layout/hProcess11"/>
    <dgm:cxn modelId="{870B597D-800C-9B4B-8048-6CAFA6B65479}" type="presOf" srcId="{D38344CF-D93D-4F06-8CAD-95F588ADCC4B}" destId="{A19F0C0F-A189-B945-B9D0-AACEDAF7FBFF}" srcOrd="0" destOrd="0" presId="urn:microsoft.com/office/officeart/2005/8/layout/hProcess11"/>
    <dgm:cxn modelId="{45BFEB7B-7AAF-4972-941E-9E092C6364E8}" srcId="{3095553C-3BD7-4EA9-A56D-879E3623241F}" destId="{419721BA-1E99-4F5E-B491-44907CBED330}" srcOrd="2" destOrd="0" parTransId="{27ADBA3B-2682-45A7-A188-C7AC60F0BAED}" sibTransId="{7387DD3F-4521-465D-9474-8CC5AAF8024C}"/>
    <dgm:cxn modelId="{B07C6E5F-A086-465A-86C5-B2F675C24A6A}" type="presOf" srcId="{3095553C-3BD7-4EA9-A56D-879E3623241F}" destId="{220AD4D5-1DAE-465A-AC00-5FB19CD3A088}" srcOrd="0" destOrd="0" presId="urn:microsoft.com/office/officeart/2005/8/layout/hProcess11"/>
    <dgm:cxn modelId="{33CD559D-36D5-45F1-9C78-9FB018370480}" type="presParOf" srcId="{220AD4D5-1DAE-465A-AC00-5FB19CD3A088}" destId="{44BBB157-2F3C-403F-8DA0-0DED491BC292}" srcOrd="0" destOrd="0" presId="urn:microsoft.com/office/officeart/2005/8/layout/hProcess11"/>
    <dgm:cxn modelId="{9B0BFC17-254F-47D7-9E84-5403075E14F4}" type="presParOf" srcId="{220AD4D5-1DAE-465A-AC00-5FB19CD3A088}" destId="{9DF222A3-8413-44EF-92C9-37F078FF2DBD}" srcOrd="1" destOrd="0" presId="urn:microsoft.com/office/officeart/2005/8/layout/hProcess11"/>
    <dgm:cxn modelId="{011BCAAA-BA3C-4EF5-8459-93885B9DE9BA}" type="presParOf" srcId="{9DF222A3-8413-44EF-92C9-37F078FF2DBD}" destId="{38EDFFEF-5E78-4A74-B053-7F228F121C8C}" srcOrd="0" destOrd="0" presId="urn:microsoft.com/office/officeart/2005/8/layout/hProcess11"/>
    <dgm:cxn modelId="{46D82F07-1C38-4AB7-A7D0-AAE1D9A0D48F}" type="presParOf" srcId="{38EDFFEF-5E78-4A74-B053-7F228F121C8C}" destId="{E821304D-7B21-4B27-BBEB-AD79BE2E7572}" srcOrd="0" destOrd="0" presId="urn:microsoft.com/office/officeart/2005/8/layout/hProcess11"/>
    <dgm:cxn modelId="{9FC06ACB-BC02-4762-8508-1D382EC56848}" type="presParOf" srcId="{38EDFFEF-5E78-4A74-B053-7F228F121C8C}" destId="{2B04058A-8D13-475E-829B-6DD3676952B4}" srcOrd="1" destOrd="0" presId="urn:microsoft.com/office/officeart/2005/8/layout/hProcess11"/>
    <dgm:cxn modelId="{54C39130-3682-45EE-B35C-4A55772ED073}" type="presParOf" srcId="{38EDFFEF-5E78-4A74-B053-7F228F121C8C}" destId="{ADB5CB01-22C0-4BB0-BBC8-30E97AEBC09F}" srcOrd="2" destOrd="0" presId="urn:microsoft.com/office/officeart/2005/8/layout/hProcess11"/>
    <dgm:cxn modelId="{297F5D2D-EC8F-4906-9506-1CBAE3F46A93}" type="presParOf" srcId="{9DF222A3-8413-44EF-92C9-37F078FF2DBD}" destId="{A329DFD4-3056-4E72-ACCB-268F855CE0CE}" srcOrd="1" destOrd="0" presId="urn:microsoft.com/office/officeart/2005/8/layout/hProcess11"/>
    <dgm:cxn modelId="{701264A4-3C58-42E5-B746-FF2DF2DCC760}" type="presParOf" srcId="{9DF222A3-8413-44EF-92C9-37F078FF2DBD}" destId="{BF0C04AF-CC02-4CCD-A005-8710212600AB}" srcOrd="2" destOrd="0" presId="urn:microsoft.com/office/officeart/2005/8/layout/hProcess11"/>
    <dgm:cxn modelId="{557C8A2F-64DE-4F8E-8FCF-006E7F61DF4A}" type="presParOf" srcId="{BF0C04AF-CC02-4CCD-A005-8710212600AB}" destId="{4C1BA4D1-ABD8-4053-9629-279C8033CE66}" srcOrd="0" destOrd="0" presId="urn:microsoft.com/office/officeart/2005/8/layout/hProcess11"/>
    <dgm:cxn modelId="{38364DC4-6C68-44C5-989D-F9CA0FD87532}" type="presParOf" srcId="{BF0C04AF-CC02-4CCD-A005-8710212600AB}" destId="{F12DCA54-0CFB-41ED-A6AB-EB83562CABBA}" srcOrd="1" destOrd="0" presId="urn:microsoft.com/office/officeart/2005/8/layout/hProcess11"/>
    <dgm:cxn modelId="{975AC864-B741-46AC-86A9-BB740F4ABCF5}" type="presParOf" srcId="{BF0C04AF-CC02-4CCD-A005-8710212600AB}" destId="{FF259458-D7C2-4113-9FBB-873E03727E4B}" srcOrd="2" destOrd="0" presId="urn:microsoft.com/office/officeart/2005/8/layout/hProcess11"/>
    <dgm:cxn modelId="{DD8B688E-22F4-469F-B3F7-099424577C36}" type="presParOf" srcId="{9DF222A3-8413-44EF-92C9-37F078FF2DBD}" destId="{DE7FCF3A-38B3-4075-94A1-5B1859D3EEF9}" srcOrd="3" destOrd="0" presId="urn:microsoft.com/office/officeart/2005/8/layout/hProcess11"/>
    <dgm:cxn modelId="{64474C4B-E257-824D-9422-9A0558E2ED17}" type="presParOf" srcId="{9DF222A3-8413-44EF-92C9-37F078FF2DBD}" destId="{D061E981-A034-974D-B40F-EB7F0E664534}" srcOrd="4" destOrd="0" presId="urn:microsoft.com/office/officeart/2005/8/layout/hProcess11"/>
    <dgm:cxn modelId="{168FCC0D-931C-E14F-9D39-463A96D90172}" type="presParOf" srcId="{D061E981-A034-974D-B40F-EB7F0E664534}" destId="{9526B44F-0335-FE43-B761-DBD568260D20}" srcOrd="0" destOrd="0" presId="urn:microsoft.com/office/officeart/2005/8/layout/hProcess11"/>
    <dgm:cxn modelId="{42F4E827-FE52-B04B-B77B-01FDD9C2EAFF}" type="presParOf" srcId="{D061E981-A034-974D-B40F-EB7F0E664534}" destId="{E7880B66-1CE5-E242-9C9A-9F296D1A4DDC}" srcOrd="1" destOrd="0" presId="urn:microsoft.com/office/officeart/2005/8/layout/hProcess11"/>
    <dgm:cxn modelId="{A72ED0F3-652A-0241-A37E-0D79212DD5D4}" type="presParOf" srcId="{D061E981-A034-974D-B40F-EB7F0E664534}" destId="{0ADF296B-588C-9B46-B472-B6F60725EA0F}" srcOrd="2" destOrd="0" presId="urn:microsoft.com/office/officeart/2005/8/layout/hProcess11"/>
    <dgm:cxn modelId="{BAB12403-E7EF-4947-9D13-AC7D35F64D00}" type="presParOf" srcId="{9DF222A3-8413-44EF-92C9-37F078FF2DBD}" destId="{53C3A0A4-020A-434A-AC5A-B9BC87CD46CA}" srcOrd="5" destOrd="0" presId="urn:microsoft.com/office/officeart/2005/8/layout/hProcess11"/>
    <dgm:cxn modelId="{F6430F75-41B1-BF48-89FB-690CD8A443AB}" type="presParOf" srcId="{9DF222A3-8413-44EF-92C9-37F078FF2DBD}" destId="{3DE47838-AC07-5D4D-ADFB-0EC91C3F2634}" srcOrd="6" destOrd="0" presId="urn:microsoft.com/office/officeart/2005/8/layout/hProcess11"/>
    <dgm:cxn modelId="{2E81C637-838B-BA48-A537-CB52B9F9F07F}" type="presParOf" srcId="{3DE47838-AC07-5D4D-ADFB-0EC91C3F2634}" destId="{A19F0C0F-A189-B945-B9D0-AACEDAF7FBFF}" srcOrd="0" destOrd="0" presId="urn:microsoft.com/office/officeart/2005/8/layout/hProcess11"/>
    <dgm:cxn modelId="{A4775FBA-28B9-2645-AADE-E88802E2370C}" type="presParOf" srcId="{3DE47838-AC07-5D4D-ADFB-0EC91C3F2634}" destId="{37730FAE-96FB-4B43-9AB4-5AAF2FFDFC2C}" srcOrd="1" destOrd="0" presId="urn:microsoft.com/office/officeart/2005/8/layout/hProcess11"/>
    <dgm:cxn modelId="{3A6F831F-5B5E-3049-8285-A00C25E568F1}" type="presParOf" srcId="{3DE47838-AC07-5D4D-ADFB-0EC91C3F2634}" destId="{6366B31F-01DD-854D-ACFB-D4A2453E5FFD}" srcOrd="2" destOrd="0" presId="urn:microsoft.com/office/officeart/2005/8/layout/hProcess1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2DC8495-05A7-4581-91BB-70AFC827BA48}"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fr-FR"/>
        </a:p>
      </dgm:t>
    </dgm:pt>
    <dgm:pt modelId="{F19A817D-F7BB-4501-B32C-5A84CD61EEBE}">
      <dgm:prSet phldrT="[Texte]" custT="1"/>
      <dgm:spPr/>
      <dgm:t>
        <a:bodyPr/>
        <a:lstStyle/>
        <a:p>
          <a:r>
            <a:rPr lang="fr-FR" sz="1400" b="1" dirty="0" smtClean="0">
              <a:solidFill>
                <a:srgbClr val="002060"/>
              </a:solidFill>
            </a:rPr>
            <a:t>Activité et performance</a:t>
          </a:r>
          <a:endParaRPr lang="fr-FR" sz="1400" b="1" dirty="0">
            <a:solidFill>
              <a:srgbClr val="002060"/>
            </a:solidFill>
          </a:endParaRPr>
        </a:p>
      </dgm:t>
    </dgm:pt>
    <dgm:pt modelId="{39AAF666-FF74-45B6-9DEF-C7BAA2BC719D}" type="parTrans" cxnId="{3D9A2773-F0D7-458D-B036-2655E3804B47}">
      <dgm:prSet/>
      <dgm:spPr/>
      <dgm:t>
        <a:bodyPr/>
        <a:lstStyle/>
        <a:p>
          <a:endParaRPr lang="fr-FR"/>
        </a:p>
      </dgm:t>
    </dgm:pt>
    <dgm:pt modelId="{57CE0023-8C81-414F-8ECD-5D94F3953EF4}" type="sibTrans" cxnId="{3D9A2773-F0D7-458D-B036-2655E3804B47}">
      <dgm:prSet/>
      <dgm:spPr/>
      <dgm:t>
        <a:bodyPr/>
        <a:lstStyle/>
        <a:p>
          <a:endParaRPr lang="fr-FR"/>
        </a:p>
      </dgm:t>
    </dgm:pt>
    <dgm:pt modelId="{FDA2F50A-9D6A-4112-A79D-D23DB89EBAB4}">
      <dgm:prSet phldrT="[Texte]"/>
      <dgm:spPr/>
      <dgm:t>
        <a:bodyPr/>
        <a:lstStyle/>
        <a:p>
          <a:r>
            <a:rPr lang="fr-FR" dirty="0" smtClean="0"/>
            <a:t>Activité</a:t>
          </a:r>
        </a:p>
      </dgm:t>
    </dgm:pt>
    <dgm:pt modelId="{D936DEF6-DB2A-4A20-83A9-85EA7629B7FD}" type="parTrans" cxnId="{99E832B4-630F-48A9-BF4B-C80B5DC2894D}">
      <dgm:prSet/>
      <dgm:spPr/>
      <dgm:t>
        <a:bodyPr/>
        <a:lstStyle/>
        <a:p>
          <a:endParaRPr lang="fr-FR"/>
        </a:p>
      </dgm:t>
    </dgm:pt>
    <dgm:pt modelId="{D8A42211-BB55-452B-845C-3F10AB8E24EA}" type="sibTrans" cxnId="{99E832B4-630F-48A9-BF4B-C80B5DC2894D}">
      <dgm:prSet/>
      <dgm:spPr/>
      <dgm:t>
        <a:bodyPr/>
        <a:lstStyle/>
        <a:p>
          <a:endParaRPr lang="fr-FR"/>
        </a:p>
      </dgm:t>
    </dgm:pt>
    <dgm:pt modelId="{B7D29ED1-FC91-40EC-8BC2-D31AFB23F107}">
      <dgm:prSet phldrT="[Texte]" custT="1"/>
      <dgm:spPr/>
      <dgm:t>
        <a:bodyPr/>
        <a:lstStyle/>
        <a:p>
          <a:r>
            <a:rPr lang="fr-FR" sz="1400" b="1" dirty="0" smtClean="0">
              <a:solidFill>
                <a:srgbClr val="002060"/>
              </a:solidFill>
            </a:rPr>
            <a:t>Système de gouvernance</a:t>
          </a:r>
          <a:endParaRPr lang="fr-FR" sz="1400" b="1" dirty="0">
            <a:solidFill>
              <a:srgbClr val="002060"/>
            </a:solidFill>
          </a:endParaRPr>
        </a:p>
      </dgm:t>
    </dgm:pt>
    <dgm:pt modelId="{B43CCDFD-503D-43D9-A488-013C9FB4EB27}" type="parTrans" cxnId="{329F06E2-EA41-48BF-B306-DAFCF6720869}">
      <dgm:prSet/>
      <dgm:spPr/>
      <dgm:t>
        <a:bodyPr/>
        <a:lstStyle/>
        <a:p>
          <a:endParaRPr lang="fr-FR"/>
        </a:p>
      </dgm:t>
    </dgm:pt>
    <dgm:pt modelId="{E280B5CF-C5BB-4208-8FED-AFEC49577891}" type="sibTrans" cxnId="{329F06E2-EA41-48BF-B306-DAFCF6720869}">
      <dgm:prSet/>
      <dgm:spPr/>
      <dgm:t>
        <a:bodyPr/>
        <a:lstStyle/>
        <a:p>
          <a:endParaRPr lang="fr-FR"/>
        </a:p>
      </dgm:t>
    </dgm:pt>
    <dgm:pt modelId="{D1F9B2F5-4802-4D42-AC25-2496F2CA33AA}">
      <dgm:prSet phldrT="[Texte]"/>
      <dgm:spPr/>
      <dgm:t>
        <a:bodyPr/>
        <a:lstStyle/>
        <a:p>
          <a:r>
            <a:rPr lang="fr-FR" dirty="0" smtClean="0"/>
            <a:t>Informations générales</a:t>
          </a:r>
        </a:p>
      </dgm:t>
    </dgm:pt>
    <dgm:pt modelId="{1C2918D2-4585-4488-9C9B-200809188FAB}" type="parTrans" cxnId="{09333141-179A-486C-8727-D93215FA55B5}">
      <dgm:prSet/>
      <dgm:spPr/>
      <dgm:t>
        <a:bodyPr/>
        <a:lstStyle/>
        <a:p>
          <a:endParaRPr lang="fr-FR"/>
        </a:p>
      </dgm:t>
    </dgm:pt>
    <dgm:pt modelId="{54DB40F6-460C-47A7-BBA3-A6380384D7FB}" type="sibTrans" cxnId="{09333141-179A-486C-8727-D93215FA55B5}">
      <dgm:prSet/>
      <dgm:spPr/>
      <dgm:t>
        <a:bodyPr/>
        <a:lstStyle/>
        <a:p>
          <a:endParaRPr lang="fr-FR"/>
        </a:p>
      </dgm:t>
    </dgm:pt>
    <dgm:pt modelId="{3BC5BD4D-5956-48A6-9248-C5182660D8B2}">
      <dgm:prSet phldrT="[Texte]"/>
      <dgm:spPr/>
      <dgm:t>
        <a:bodyPr/>
        <a:lstStyle/>
        <a:p>
          <a:r>
            <a:rPr lang="fr-FR" dirty="0" smtClean="0"/>
            <a:t>Compétence et honorabilité</a:t>
          </a:r>
        </a:p>
      </dgm:t>
    </dgm:pt>
    <dgm:pt modelId="{3D9D95C3-E7FA-4BF3-ABDB-A78D0245E59D}" type="parTrans" cxnId="{BE217DD2-00E2-42B2-9855-A5710A8C12EB}">
      <dgm:prSet/>
      <dgm:spPr/>
      <dgm:t>
        <a:bodyPr/>
        <a:lstStyle/>
        <a:p>
          <a:endParaRPr lang="fr-FR"/>
        </a:p>
      </dgm:t>
    </dgm:pt>
    <dgm:pt modelId="{599A2918-613E-4CB4-8CA3-DAC1E4BAC344}" type="sibTrans" cxnId="{BE217DD2-00E2-42B2-9855-A5710A8C12EB}">
      <dgm:prSet/>
      <dgm:spPr/>
      <dgm:t>
        <a:bodyPr/>
        <a:lstStyle/>
        <a:p>
          <a:endParaRPr lang="fr-FR"/>
        </a:p>
      </dgm:t>
    </dgm:pt>
    <dgm:pt modelId="{D806CEF1-A8ED-4B09-ACB9-18A9E876EE59}">
      <dgm:prSet phldrT="[Texte]" custT="1"/>
      <dgm:spPr/>
      <dgm:t>
        <a:bodyPr/>
        <a:lstStyle/>
        <a:p>
          <a:r>
            <a:rPr lang="fr-FR" sz="1400" b="1" dirty="0" smtClean="0">
              <a:solidFill>
                <a:srgbClr val="002060"/>
              </a:solidFill>
            </a:rPr>
            <a:t>Profil de risques</a:t>
          </a:r>
          <a:endParaRPr lang="fr-FR" sz="1400" b="1" dirty="0">
            <a:solidFill>
              <a:srgbClr val="002060"/>
            </a:solidFill>
          </a:endParaRPr>
        </a:p>
      </dgm:t>
    </dgm:pt>
    <dgm:pt modelId="{F7776304-08CF-40C5-9C50-2DC02CC8005C}" type="parTrans" cxnId="{F3A9D744-FF16-4961-9C29-B26E178E26A1}">
      <dgm:prSet/>
      <dgm:spPr/>
      <dgm:t>
        <a:bodyPr/>
        <a:lstStyle/>
        <a:p>
          <a:endParaRPr lang="fr-FR"/>
        </a:p>
      </dgm:t>
    </dgm:pt>
    <dgm:pt modelId="{C761E93E-E96D-45D7-8731-D405A918F903}" type="sibTrans" cxnId="{F3A9D744-FF16-4961-9C29-B26E178E26A1}">
      <dgm:prSet/>
      <dgm:spPr/>
      <dgm:t>
        <a:bodyPr/>
        <a:lstStyle/>
        <a:p>
          <a:endParaRPr lang="fr-FR"/>
        </a:p>
      </dgm:t>
    </dgm:pt>
    <dgm:pt modelId="{A313B425-8F7A-477E-803E-D700482B6AF0}">
      <dgm:prSet phldrT="[Texte]"/>
      <dgm:spPr/>
      <dgm:t>
        <a:bodyPr/>
        <a:lstStyle/>
        <a:p>
          <a:r>
            <a:rPr lang="fr-FR" dirty="0" smtClean="0"/>
            <a:t>Fonds propres</a:t>
          </a:r>
          <a:endParaRPr lang="fr-FR" dirty="0"/>
        </a:p>
      </dgm:t>
    </dgm:pt>
    <dgm:pt modelId="{6996F3DA-9DE7-483D-AB73-742FFB5B9EC7}" type="parTrans" cxnId="{A81BB96D-D142-4F50-B6A3-05A6F543D27D}">
      <dgm:prSet/>
      <dgm:spPr/>
      <dgm:t>
        <a:bodyPr/>
        <a:lstStyle/>
        <a:p>
          <a:endParaRPr lang="fr-FR"/>
        </a:p>
      </dgm:t>
    </dgm:pt>
    <dgm:pt modelId="{6741D7A4-FC8C-4D20-A894-2DFE1AE61119}" type="sibTrans" cxnId="{A81BB96D-D142-4F50-B6A3-05A6F543D27D}">
      <dgm:prSet/>
      <dgm:spPr/>
      <dgm:t>
        <a:bodyPr/>
        <a:lstStyle/>
        <a:p>
          <a:endParaRPr lang="fr-FR"/>
        </a:p>
      </dgm:t>
    </dgm:pt>
    <dgm:pt modelId="{183296EA-521D-48B5-95E8-4CAE7328F0A6}">
      <dgm:prSet phldrT="[Texte]"/>
      <dgm:spPr/>
      <dgm:t>
        <a:bodyPr/>
        <a:lstStyle/>
        <a:p>
          <a:r>
            <a:rPr lang="fr-FR" dirty="0" smtClean="0"/>
            <a:t>Utilisation de la duration dans le risque action</a:t>
          </a:r>
          <a:endParaRPr lang="fr-FR" dirty="0"/>
        </a:p>
      </dgm:t>
    </dgm:pt>
    <dgm:pt modelId="{2B61A875-0AFA-405C-8F60-DF0F7D178965}" type="parTrans" cxnId="{B2BC6A03-3008-4187-A5EB-1AEE48ED5534}">
      <dgm:prSet/>
      <dgm:spPr/>
      <dgm:t>
        <a:bodyPr/>
        <a:lstStyle/>
        <a:p>
          <a:endParaRPr lang="fr-FR"/>
        </a:p>
      </dgm:t>
    </dgm:pt>
    <dgm:pt modelId="{7F27EEC7-80BD-4DE2-8386-E04D2CE20C04}" type="sibTrans" cxnId="{B2BC6A03-3008-4187-A5EB-1AEE48ED5534}">
      <dgm:prSet/>
      <dgm:spPr/>
      <dgm:t>
        <a:bodyPr/>
        <a:lstStyle/>
        <a:p>
          <a:endParaRPr lang="fr-FR"/>
        </a:p>
      </dgm:t>
    </dgm:pt>
    <dgm:pt modelId="{FFD7B6DA-1FE4-4825-A0F5-1401C2D12CA8}">
      <dgm:prSet phldrT="[Texte]" custT="1"/>
      <dgm:spPr/>
      <dgm:t>
        <a:bodyPr/>
        <a:lstStyle/>
        <a:p>
          <a:r>
            <a:rPr lang="fr-FR" sz="1400" b="1" dirty="0" smtClean="0">
              <a:solidFill>
                <a:srgbClr val="002060"/>
              </a:solidFill>
            </a:rPr>
            <a:t>Valorisation</a:t>
          </a:r>
          <a:endParaRPr lang="fr-FR" sz="1400" b="1" dirty="0">
            <a:solidFill>
              <a:srgbClr val="002060"/>
            </a:solidFill>
          </a:endParaRPr>
        </a:p>
      </dgm:t>
    </dgm:pt>
    <dgm:pt modelId="{EEEADD3A-7EDB-4DE7-A9BB-C20504152C70}" type="parTrans" cxnId="{78CB4477-625F-4FF6-9BED-AB3029E567C5}">
      <dgm:prSet/>
      <dgm:spPr/>
      <dgm:t>
        <a:bodyPr/>
        <a:lstStyle/>
        <a:p>
          <a:endParaRPr lang="fr-FR"/>
        </a:p>
      </dgm:t>
    </dgm:pt>
    <dgm:pt modelId="{F97FC71D-40D2-4DA8-B88C-82CCF243BDFB}" type="sibTrans" cxnId="{78CB4477-625F-4FF6-9BED-AB3029E567C5}">
      <dgm:prSet/>
      <dgm:spPr/>
      <dgm:t>
        <a:bodyPr/>
        <a:lstStyle/>
        <a:p>
          <a:endParaRPr lang="fr-FR"/>
        </a:p>
      </dgm:t>
    </dgm:pt>
    <dgm:pt modelId="{F0C7A2C8-8051-4ADD-9E22-AFD3ACB5032A}">
      <dgm:prSet phldrT="[Texte]" custT="1"/>
      <dgm:spPr/>
      <dgm:t>
        <a:bodyPr/>
        <a:lstStyle/>
        <a:p>
          <a:r>
            <a:rPr lang="fr-FR" sz="1400" b="1" i="0" dirty="0" smtClean="0">
              <a:solidFill>
                <a:srgbClr val="002060"/>
              </a:solidFill>
            </a:rPr>
            <a:t>Gestion du capital</a:t>
          </a:r>
          <a:endParaRPr lang="fr-FR" sz="1400" b="1" i="0" dirty="0">
            <a:solidFill>
              <a:srgbClr val="002060"/>
            </a:solidFill>
          </a:endParaRPr>
        </a:p>
      </dgm:t>
    </dgm:pt>
    <dgm:pt modelId="{A5C5A2E5-4A4C-4BD4-8649-D4D61886F64B}" type="parTrans" cxnId="{53679DE9-353A-4636-A4A3-9182C2D3888A}">
      <dgm:prSet/>
      <dgm:spPr/>
      <dgm:t>
        <a:bodyPr/>
        <a:lstStyle/>
        <a:p>
          <a:endParaRPr lang="fr-FR"/>
        </a:p>
      </dgm:t>
    </dgm:pt>
    <dgm:pt modelId="{9859DCAF-819A-47A6-86FA-BFAA2B3FC7F9}" type="sibTrans" cxnId="{53679DE9-353A-4636-A4A3-9182C2D3888A}">
      <dgm:prSet/>
      <dgm:spPr/>
      <dgm:t>
        <a:bodyPr/>
        <a:lstStyle/>
        <a:p>
          <a:endParaRPr lang="fr-FR"/>
        </a:p>
      </dgm:t>
    </dgm:pt>
    <dgm:pt modelId="{8081D281-759B-4C53-A476-66E7579BE28A}">
      <dgm:prSet phldrT="[Texte]"/>
      <dgm:spPr/>
      <dgm:t>
        <a:bodyPr/>
        <a:lstStyle/>
        <a:p>
          <a:r>
            <a:rPr lang="fr-FR" dirty="0" smtClean="0"/>
            <a:t>Performances techniques</a:t>
          </a:r>
        </a:p>
      </dgm:t>
    </dgm:pt>
    <dgm:pt modelId="{0679C634-E790-48ED-9039-80D1E17C53F6}" type="parTrans" cxnId="{6381BB55-7A50-405C-A1C0-DB6B194CB672}">
      <dgm:prSet/>
      <dgm:spPr/>
      <dgm:t>
        <a:bodyPr/>
        <a:lstStyle/>
        <a:p>
          <a:endParaRPr lang="fr-FR"/>
        </a:p>
      </dgm:t>
    </dgm:pt>
    <dgm:pt modelId="{8189671F-8C99-443A-99AC-0C9371031179}" type="sibTrans" cxnId="{6381BB55-7A50-405C-A1C0-DB6B194CB672}">
      <dgm:prSet/>
      <dgm:spPr/>
      <dgm:t>
        <a:bodyPr/>
        <a:lstStyle/>
        <a:p>
          <a:endParaRPr lang="fr-FR"/>
        </a:p>
      </dgm:t>
    </dgm:pt>
    <dgm:pt modelId="{594AFA50-420B-4ED8-906B-59FDBA39A486}">
      <dgm:prSet phldrT="[Texte]"/>
      <dgm:spPr/>
      <dgm:t>
        <a:bodyPr/>
        <a:lstStyle/>
        <a:p>
          <a:r>
            <a:rPr lang="fr-FR" dirty="0" smtClean="0"/>
            <a:t>Performances financières</a:t>
          </a:r>
        </a:p>
      </dgm:t>
    </dgm:pt>
    <dgm:pt modelId="{5009951E-D69E-4A69-B5AA-DBAB8B67499B}" type="parTrans" cxnId="{C0D17C51-292A-4740-9B58-89B5F262D76A}">
      <dgm:prSet/>
      <dgm:spPr/>
      <dgm:t>
        <a:bodyPr/>
        <a:lstStyle/>
        <a:p>
          <a:endParaRPr lang="fr-FR"/>
        </a:p>
      </dgm:t>
    </dgm:pt>
    <dgm:pt modelId="{81364244-A81F-4183-B1FA-8FC9081BE256}" type="sibTrans" cxnId="{C0D17C51-292A-4740-9B58-89B5F262D76A}">
      <dgm:prSet/>
      <dgm:spPr/>
      <dgm:t>
        <a:bodyPr/>
        <a:lstStyle/>
        <a:p>
          <a:endParaRPr lang="fr-FR"/>
        </a:p>
      </dgm:t>
    </dgm:pt>
    <dgm:pt modelId="{191AC2F7-1AC3-48AA-B709-390933E95D7D}">
      <dgm:prSet phldrT="[Texte]"/>
      <dgm:spPr/>
      <dgm:t>
        <a:bodyPr/>
        <a:lstStyle/>
        <a:p>
          <a:r>
            <a:rPr lang="fr-FR" dirty="0" smtClean="0"/>
            <a:t>Performance des autres activités</a:t>
          </a:r>
        </a:p>
      </dgm:t>
    </dgm:pt>
    <dgm:pt modelId="{51B781F0-9D5D-4A14-AB17-BC18C3653947}" type="parTrans" cxnId="{2BFB25CB-63C9-41AA-B881-C334F0EDD155}">
      <dgm:prSet/>
      <dgm:spPr/>
      <dgm:t>
        <a:bodyPr/>
        <a:lstStyle/>
        <a:p>
          <a:endParaRPr lang="fr-FR"/>
        </a:p>
      </dgm:t>
    </dgm:pt>
    <dgm:pt modelId="{001D748D-27FB-4B6F-951E-D362489CFB0A}" type="sibTrans" cxnId="{2BFB25CB-63C9-41AA-B881-C334F0EDD155}">
      <dgm:prSet/>
      <dgm:spPr/>
      <dgm:t>
        <a:bodyPr/>
        <a:lstStyle/>
        <a:p>
          <a:endParaRPr lang="fr-FR"/>
        </a:p>
      </dgm:t>
    </dgm:pt>
    <dgm:pt modelId="{C438CB88-DB67-4CB1-AF0E-9EF9D8E22BE0}">
      <dgm:prSet phldrT="[Texte]"/>
      <dgm:spPr/>
      <dgm:t>
        <a:bodyPr/>
        <a:lstStyle/>
        <a:p>
          <a:r>
            <a:rPr lang="fr-FR" dirty="0" smtClean="0"/>
            <a:t>Système de gestion du risques (dont ORSA)</a:t>
          </a:r>
        </a:p>
      </dgm:t>
    </dgm:pt>
    <dgm:pt modelId="{C88008B2-7E74-4853-908D-FB5EC81E35DD}" type="parTrans" cxnId="{5663D791-7C9C-4D72-910A-8446C462F055}">
      <dgm:prSet/>
      <dgm:spPr/>
      <dgm:t>
        <a:bodyPr/>
        <a:lstStyle/>
        <a:p>
          <a:endParaRPr lang="fr-FR"/>
        </a:p>
      </dgm:t>
    </dgm:pt>
    <dgm:pt modelId="{E58CD3BE-FC28-4849-BA32-AD0ADB3CD202}" type="sibTrans" cxnId="{5663D791-7C9C-4D72-910A-8446C462F055}">
      <dgm:prSet/>
      <dgm:spPr/>
      <dgm:t>
        <a:bodyPr/>
        <a:lstStyle/>
        <a:p>
          <a:endParaRPr lang="fr-FR"/>
        </a:p>
      </dgm:t>
    </dgm:pt>
    <dgm:pt modelId="{DDF9E3F8-3F3F-4751-BDA7-5898E9AD3A04}">
      <dgm:prSet phldrT="[Texte]"/>
      <dgm:spPr/>
      <dgm:t>
        <a:bodyPr/>
        <a:lstStyle/>
        <a:p>
          <a:r>
            <a:rPr lang="fr-FR" dirty="0" smtClean="0"/>
            <a:t>Contrôle interne</a:t>
          </a:r>
        </a:p>
      </dgm:t>
    </dgm:pt>
    <dgm:pt modelId="{4A0ABA96-E163-4B1E-B3DC-52B835459343}" type="parTrans" cxnId="{8AA75608-3535-46CF-88EC-7994970AC62E}">
      <dgm:prSet/>
      <dgm:spPr/>
      <dgm:t>
        <a:bodyPr/>
        <a:lstStyle/>
        <a:p>
          <a:endParaRPr lang="fr-FR"/>
        </a:p>
      </dgm:t>
    </dgm:pt>
    <dgm:pt modelId="{20912790-6B2F-47A1-AF7A-3C4AA867AC7F}" type="sibTrans" cxnId="{8AA75608-3535-46CF-88EC-7994970AC62E}">
      <dgm:prSet/>
      <dgm:spPr/>
      <dgm:t>
        <a:bodyPr/>
        <a:lstStyle/>
        <a:p>
          <a:endParaRPr lang="fr-FR"/>
        </a:p>
      </dgm:t>
    </dgm:pt>
    <dgm:pt modelId="{2EBE6356-D3EB-4C2E-9140-6256B3CCD79B}">
      <dgm:prSet phldrT="[Texte]"/>
      <dgm:spPr/>
      <dgm:t>
        <a:bodyPr/>
        <a:lstStyle/>
        <a:p>
          <a:r>
            <a:rPr lang="fr-FR" dirty="0" smtClean="0"/>
            <a:t>Fonction audit interne</a:t>
          </a:r>
        </a:p>
      </dgm:t>
    </dgm:pt>
    <dgm:pt modelId="{8C1B5E67-39D4-4EB5-B2EA-D5C2823FB366}" type="parTrans" cxnId="{5BAA094C-28D2-49FE-9966-543B00588F67}">
      <dgm:prSet/>
      <dgm:spPr/>
      <dgm:t>
        <a:bodyPr/>
        <a:lstStyle/>
        <a:p>
          <a:endParaRPr lang="fr-FR"/>
        </a:p>
      </dgm:t>
    </dgm:pt>
    <dgm:pt modelId="{62C3272F-16F4-4084-BD33-7DB83C1A2D25}" type="sibTrans" cxnId="{5BAA094C-28D2-49FE-9966-543B00588F67}">
      <dgm:prSet/>
      <dgm:spPr/>
      <dgm:t>
        <a:bodyPr/>
        <a:lstStyle/>
        <a:p>
          <a:endParaRPr lang="fr-FR"/>
        </a:p>
      </dgm:t>
    </dgm:pt>
    <dgm:pt modelId="{73F09107-7D77-4A57-AEF4-8CDAB0BDA3B1}">
      <dgm:prSet phldrT="[Texte]"/>
      <dgm:spPr/>
      <dgm:t>
        <a:bodyPr/>
        <a:lstStyle/>
        <a:p>
          <a:r>
            <a:rPr lang="fr-FR" dirty="0" smtClean="0"/>
            <a:t>Fonction actuariat</a:t>
          </a:r>
        </a:p>
      </dgm:t>
    </dgm:pt>
    <dgm:pt modelId="{17D61155-D4D6-457E-B23F-D8203449B619}" type="parTrans" cxnId="{B3415773-B21B-4859-A239-F63E898A20D3}">
      <dgm:prSet/>
      <dgm:spPr/>
      <dgm:t>
        <a:bodyPr/>
        <a:lstStyle/>
        <a:p>
          <a:endParaRPr lang="fr-FR"/>
        </a:p>
      </dgm:t>
    </dgm:pt>
    <dgm:pt modelId="{6C04B4A6-FAA4-4A79-9BF1-20A9B3B1390B}" type="sibTrans" cxnId="{B3415773-B21B-4859-A239-F63E898A20D3}">
      <dgm:prSet/>
      <dgm:spPr/>
      <dgm:t>
        <a:bodyPr/>
        <a:lstStyle/>
        <a:p>
          <a:endParaRPr lang="fr-FR"/>
        </a:p>
      </dgm:t>
    </dgm:pt>
    <dgm:pt modelId="{D3BEF2AB-65D0-47D1-AB4C-997DFAD71C3B}">
      <dgm:prSet phldrT="[Texte]"/>
      <dgm:spPr/>
      <dgm:t>
        <a:bodyPr/>
        <a:lstStyle/>
        <a:p>
          <a:r>
            <a:rPr lang="fr-FR" dirty="0" smtClean="0"/>
            <a:t>Sous-traitance</a:t>
          </a:r>
        </a:p>
      </dgm:t>
    </dgm:pt>
    <dgm:pt modelId="{C2CC7B48-E5B6-424C-A225-859760279713}" type="parTrans" cxnId="{31488B3B-259C-4F3C-9B5D-E20206D66200}">
      <dgm:prSet/>
      <dgm:spPr/>
      <dgm:t>
        <a:bodyPr/>
        <a:lstStyle/>
        <a:p>
          <a:endParaRPr lang="fr-FR"/>
        </a:p>
      </dgm:t>
    </dgm:pt>
    <dgm:pt modelId="{DAEB2BEC-044B-4CE1-9A07-FE2D51A28B03}" type="sibTrans" cxnId="{31488B3B-259C-4F3C-9B5D-E20206D66200}">
      <dgm:prSet/>
      <dgm:spPr/>
      <dgm:t>
        <a:bodyPr/>
        <a:lstStyle/>
        <a:p>
          <a:endParaRPr lang="fr-FR"/>
        </a:p>
      </dgm:t>
    </dgm:pt>
    <dgm:pt modelId="{80058CE5-678B-48D3-9E93-2FC7F30492E5}">
      <dgm:prSet phldrT="[Texte]"/>
      <dgm:spPr/>
      <dgm:t>
        <a:bodyPr/>
        <a:lstStyle/>
        <a:p>
          <a:r>
            <a:rPr lang="fr-FR" dirty="0" smtClean="0"/>
            <a:t>Souscription</a:t>
          </a:r>
          <a:endParaRPr lang="fr-FR" dirty="0"/>
        </a:p>
      </dgm:t>
    </dgm:pt>
    <dgm:pt modelId="{2A51E8FF-CA11-44E6-9343-BFC972A4E1D7}" type="parTrans" cxnId="{A7523F9C-AFBC-4BA0-AD20-6F3AAB7858BB}">
      <dgm:prSet/>
      <dgm:spPr/>
      <dgm:t>
        <a:bodyPr/>
        <a:lstStyle/>
        <a:p>
          <a:endParaRPr lang="fr-FR"/>
        </a:p>
      </dgm:t>
    </dgm:pt>
    <dgm:pt modelId="{1E67ABD6-D983-444A-BCE0-391E393B4EBB}" type="sibTrans" cxnId="{A7523F9C-AFBC-4BA0-AD20-6F3AAB7858BB}">
      <dgm:prSet/>
      <dgm:spPr/>
      <dgm:t>
        <a:bodyPr/>
        <a:lstStyle/>
        <a:p>
          <a:endParaRPr lang="fr-FR"/>
        </a:p>
      </dgm:t>
    </dgm:pt>
    <dgm:pt modelId="{CDD80A27-0807-47C3-9CB5-E49DF9AE0BC7}">
      <dgm:prSet phldrT="[Texte]"/>
      <dgm:spPr/>
      <dgm:t>
        <a:bodyPr/>
        <a:lstStyle/>
        <a:p>
          <a:r>
            <a:rPr lang="fr-FR" dirty="0" smtClean="0"/>
            <a:t>Marché</a:t>
          </a:r>
          <a:endParaRPr lang="fr-FR" dirty="0"/>
        </a:p>
      </dgm:t>
    </dgm:pt>
    <dgm:pt modelId="{97D6EDA4-7D2B-40E2-9CA3-4475F23FB8E4}" type="parTrans" cxnId="{D2886C8C-6648-4144-93DD-258C597EFCB4}">
      <dgm:prSet/>
      <dgm:spPr/>
      <dgm:t>
        <a:bodyPr/>
        <a:lstStyle/>
        <a:p>
          <a:endParaRPr lang="fr-FR"/>
        </a:p>
      </dgm:t>
    </dgm:pt>
    <dgm:pt modelId="{3E802852-DC97-4B77-BC50-6756FC30E1DC}" type="sibTrans" cxnId="{D2886C8C-6648-4144-93DD-258C597EFCB4}">
      <dgm:prSet/>
      <dgm:spPr/>
      <dgm:t>
        <a:bodyPr/>
        <a:lstStyle/>
        <a:p>
          <a:endParaRPr lang="fr-FR"/>
        </a:p>
      </dgm:t>
    </dgm:pt>
    <dgm:pt modelId="{3B4EAB9C-2280-48A4-AD77-5632ABF8E381}">
      <dgm:prSet phldrT="[Texte]"/>
      <dgm:spPr/>
      <dgm:t>
        <a:bodyPr/>
        <a:lstStyle/>
        <a:p>
          <a:r>
            <a:rPr lang="fr-FR" dirty="0" smtClean="0"/>
            <a:t>Crédit</a:t>
          </a:r>
          <a:endParaRPr lang="fr-FR" dirty="0"/>
        </a:p>
      </dgm:t>
    </dgm:pt>
    <dgm:pt modelId="{4EEBB5F8-D1D1-40F0-9352-7A0B10B65F71}" type="parTrans" cxnId="{6BE7724A-2C05-44D8-B549-B98B446D2CE8}">
      <dgm:prSet/>
      <dgm:spPr/>
      <dgm:t>
        <a:bodyPr/>
        <a:lstStyle/>
        <a:p>
          <a:endParaRPr lang="fr-FR"/>
        </a:p>
      </dgm:t>
    </dgm:pt>
    <dgm:pt modelId="{A9636B59-60D3-4E67-BD56-37939EC20C36}" type="sibTrans" cxnId="{6BE7724A-2C05-44D8-B549-B98B446D2CE8}">
      <dgm:prSet/>
      <dgm:spPr/>
      <dgm:t>
        <a:bodyPr/>
        <a:lstStyle/>
        <a:p>
          <a:endParaRPr lang="fr-FR"/>
        </a:p>
      </dgm:t>
    </dgm:pt>
    <dgm:pt modelId="{0F48B241-D80A-4E86-9F2C-5FBD2455F015}">
      <dgm:prSet phldrT="[Texte]"/>
      <dgm:spPr/>
      <dgm:t>
        <a:bodyPr/>
        <a:lstStyle/>
        <a:p>
          <a:r>
            <a:rPr lang="fr-FR" dirty="0" smtClean="0"/>
            <a:t>Liquidité</a:t>
          </a:r>
          <a:endParaRPr lang="fr-FR" dirty="0"/>
        </a:p>
      </dgm:t>
    </dgm:pt>
    <dgm:pt modelId="{67C83599-B422-4BA5-9FCD-B65020699D64}" type="parTrans" cxnId="{A9AFBAE5-AFA0-4B1D-A40B-565582729BF8}">
      <dgm:prSet/>
      <dgm:spPr/>
      <dgm:t>
        <a:bodyPr/>
        <a:lstStyle/>
        <a:p>
          <a:endParaRPr lang="fr-FR"/>
        </a:p>
      </dgm:t>
    </dgm:pt>
    <dgm:pt modelId="{F55D4924-2CE8-4E06-B2DA-513E6E7737B9}" type="sibTrans" cxnId="{A9AFBAE5-AFA0-4B1D-A40B-565582729BF8}">
      <dgm:prSet/>
      <dgm:spPr/>
      <dgm:t>
        <a:bodyPr/>
        <a:lstStyle/>
        <a:p>
          <a:endParaRPr lang="fr-FR"/>
        </a:p>
      </dgm:t>
    </dgm:pt>
    <dgm:pt modelId="{268C3BA3-91D5-4D9F-A81A-6F377CF23A27}">
      <dgm:prSet phldrT="[Texte]"/>
      <dgm:spPr/>
      <dgm:t>
        <a:bodyPr/>
        <a:lstStyle/>
        <a:p>
          <a:r>
            <a:rPr lang="fr-FR" dirty="0" smtClean="0"/>
            <a:t>Risque opérationnel</a:t>
          </a:r>
          <a:endParaRPr lang="fr-FR" dirty="0"/>
        </a:p>
      </dgm:t>
    </dgm:pt>
    <dgm:pt modelId="{482F5734-2BBE-4CC6-8E61-0BE8F91AA7A7}" type="parTrans" cxnId="{7A7D0F1E-9E60-46E5-955B-05EFDBA4708D}">
      <dgm:prSet/>
      <dgm:spPr/>
      <dgm:t>
        <a:bodyPr/>
        <a:lstStyle/>
        <a:p>
          <a:endParaRPr lang="fr-FR"/>
        </a:p>
      </dgm:t>
    </dgm:pt>
    <dgm:pt modelId="{F393B3D0-EDA8-46DE-9052-A01555221CA0}" type="sibTrans" cxnId="{7A7D0F1E-9E60-46E5-955B-05EFDBA4708D}">
      <dgm:prSet/>
      <dgm:spPr/>
      <dgm:t>
        <a:bodyPr/>
        <a:lstStyle/>
        <a:p>
          <a:endParaRPr lang="fr-FR"/>
        </a:p>
      </dgm:t>
    </dgm:pt>
    <dgm:pt modelId="{F0165917-2826-498C-B615-99AC1B25179D}">
      <dgm:prSet phldrT="[Texte]"/>
      <dgm:spPr/>
      <dgm:t>
        <a:bodyPr/>
        <a:lstStyle/>
        <a:p>
          <a:r>
            <a:rPr lang="fr-FR" dirty="0" smtClean="0"/>
            <a:t>Autres risques</a:t>
          </a:r>
          <a:endParaRPr lang="fr-FR" dirty="0"/>
        </a:p>
      </dgm:t>
    </dgm:pt>
    <dgm:pt modelId="{CC327D31-D370-46F6-9B39-B172F86B9B56}" type="parTrans" cxnId="{D4605558-9E47-4C9F-9428-4DE47FC34453}">
      <dgm:prSet/>
      <dgm:spPr/>
      <dgm:t>
        <a:bodyPr/>
        <a:lstStyle/>
        <a:p>
          <a:endParaRPr lang="fr-FR"/>
        </a:p>
      </dgm:t>
    </dgm:pt>
    <dgm:pt modelId="{AD2A2034-B66F-423D-A506-E4BF32791173}" type="sibTrans" cxnId="{D4605558-9E47-4C9F-9428-4DE47FC34453}">
      <dgm:prSet/>
      <dgm:spPr/>
      <dgm:t>
        <a:bodyPr/>
        <a:lstStyle/>
        <a:p>
          <a:endParaRPr lang="fr-FR"/>
        </a:p>
      </dgm:t>
    </dgm:pt>
    <dgm:pt modelId="{EAB78D61-B13C-4D14-B71C-60E132E64AAA}">
      <dgm:prSet phldrT="[Texte]"/>
      <dgm:spPr/>
      <dgm:t>
        <a:bodyPr/>
        <a:lstStyle/>
        <a:p>
          <a:r>
            <a:rPr lang="fr-FR" dirty="0" smtClean="0"/>
            <a:t>Actifs</a:t>
          </a:r>
          <a:endParaRPr lang="fr-FR" dirty="0"/>
        </a:p>
      </dgm:t>
    </dgm:pt>
    <dgm:pt modelId="{80C2193B-7C75-4F78-BF93-4E627650D66D}" type="parTrans" cxnId="{404F04CD-1922-4B82-93F9-FEFFECCDB61B}">
      <dgm:prSet/>
      <dgm:spPr/>
      <dgm:t>
        <a:bodyPr/>
        <a:lstStyle/>
        <a:p>
          <a:endParaRPr lang="fr-FR"/>
        </a:p>
      </dgm:t>
    </dgm:pt>
    <dgm:pt modelId="{B62F6C6B-C36F-441E-B233-CA5577C6BC69}" type="sibTrans" cxnId="{404F04CD-1922-4B82-93F9-FEFFECCDB61B}">
      <dgm:prSet/>
      <dgm:spPr/>
      <dgm:t>
        <a:bodyPr/>
        <a:lstStyle/>
        <a:p>
          <a:endParaRPr lang="fr-FR"/>
        </a:p>
      </dgm:t>
    </dgm:pt>
    <dgm:pt modelId="{E65C2D78-3365-4EE1-9EE6-308791811626}">
      <dgm:prSet phldrT="[Texte]"/>
      <dgm:spPr/>
      <dgm:t>
        <a:bodyPr/>
        <a:lstStyle/>
        <a:p>
          <a:r>
            <a:rPr lang="fr-FR" dirty="0" smtClean="0"/>
            <a:t>Provisions techniques</a:t>
          </a:r>
          <a:endParaRPr lang="fr-FR" dirty="0"/>
        </a:p>
      </dgm:t>
    </dgm:pt>
    <dgm:pt modelId="{8BB26BD2-B760-4309-8E6B-A77185F5D7A1}" type="parTrans" cxnId="{EBB4E838-FF0A-4CCD-9D36-B2E26BFD72AD}">
      <dgm:prSet/>
      <dgm:spPr/>
      <dgm:t>
        <a:bodyPr/>
        <a:lstStyle/>
        <a:p>
          <a:endParaRPr lang="fr-FR"/>
        </a:p>
      </dgm:t>
    </dgm:pt>
    <dgm:pt modelId="{2DAF1D43-17AF-4FFB-A6BC-71BE81BC3D3E}" type="sibTrans" cxnId="{EBB4E838-FF0A-4CCD-9D36-B2E26BFD72AD}">
      <dgm:prSet/>
      <dgm:spPr/>
      <dgm:t>
        <a:bodyPr/>
        <a:lstStyle/>
        <a:p>
          <a:endParaRPr lang="fr-FR"/>
        </a:p>
      </dgm:t>
    </dgm:pt>
    <dgm:pt modelId="{1E41FE93-7895-48B6-B37B-04B61DB2A78D}">
      <dgm:prSet phldrT="[Texte]"/>
      <dgm:spPr/>
      <dgm:t>
        <a:bodyPr/>
        <a:lstStyle/>
        <a:p>
          <a:r>
            <a:rPr lang="fr-FR" dirty="0" smtClean="0"/>
            <a:t>Autres passifs</a:t>
          </a:r>
          <a:endParaRPr lang="fr-FR" dirty="0"/>
        </a:p>
      </dgm:t>
    </dgm:pt>
    <dgm:pt modelId="{175E9410-A860-4876-B46E-7A200D95C829}" type="parTrans" cxnId="{4869EEB0-CED0-4A73-A733-EEE81C017750}">
      <dgm:prSet/>
      <dgm:spPr/>
      <dgm:t>
        <a:bodyPr/>
        <a:lstStyle/>
        <a:p>
          <a:endParaRPr lang="fr-FR"/>
        </a:p>
      </dgm:t>
    </dgm:pt>
    <dgm:pt modelId="{15D2AAB3-830A-46DD-8D79-3E252DEA2BE0}" type="sibTrans" cxnId="{4869EEB0-CED0-4A73-A733-EEE81C017750}">
      <dgm:prSet/>
      <dgm:spPr/>
      <dgm:t>
        <a:bodyPr/>
        <a:lstStyle/>
        <a:p>
          <a:endParaRPr lang="fr-FR"/>
        </a:p>
      </dgm:t>
    </dgm:pt>
    <dgm:pt modelId="{1DAD62CF-2CF2-4384-B381-4EF27B0DD3FF}">
      <dgm:prSet phldrT="[Texte]"/>
      <dgm:spPr/>
      <dgm:t>
        <a:bodyPr/>
        <a:lstStyle/>
        <a:p>
          <a:r>
            <a:rPr lang="fr-FR" dirty="0" smtClean="0"/>
            <a:t>Méthodes de valorisation alternatives</a:t>
          </a:r>
        </a:p>
      </dgm:t>
    </dgm:pt>
    <dgm:pt modelId="{29262399-54C2-481A-82DD-463D37A0DC68}" type="parTrans" cxnId="{CA867509-4FD7-4C1C-A501-2F6A80A06BBC}">
      <dgm:prSet/>
      <dgm:spPr/>
      <dgm:t>
        <a:bodyPr/>
        <a:lstStyle/>
        <a:p>
          <a:endParaRPr lang="fr-FR"/>
        </a:p>
      </dgm:t>
    </dgm:pt>
    <dgm:pt modelId="{417878F9-8A29-498B-86BA-9A94122DE198}" type="sibTrans" cxnId="{CA867509-4FD7-4C1C-A501-2F6A80A06BBC}">
      <dgm:prSet/>
      <dgm:spPr/>
      <dgm:t>
        <a:bodyPr/>
        <a:lstStyle/>
        <a:p>
          <a:endParaRPr lang="fr-FR"/>
        </a:p>
      </dgm:t>
    </dgm:pt>
    <dgm:pt modelId="{C73E5B99-4E4F-493A-8C86-23511E5406AB}">
      <dgm:prSet phldrT="[Texte]"/>
      <dgm:spPr/>
      <dgm:t>
        <a:bodyPr/>
        <a:lstStyle/>
        <a:p>
          <a:r>
            <a:rPr lang="fr-FR" dirty="0" smtClean="0"/>
            <a:t>SCR et MCR</a:t>
          </a:r>
        </a:p>
      </dgm:t>
    </dgm:pt>
    <dgm:pt modelId="{70445DEF-4107-42DF-BF21-61DA3B500373}" type="parTrans" cxnId="{7D25BF70-62F1-4C3C-B315-8D6325B60463}">
      <dgm:prSet/>
      <dgm:spPr/>
      <dgm:t>
        <a:bodyPr/>
        <a:lstStyle/>
        <a:p>
          <a:endParaRPr lang="fr-FR"/>
        </a:p>
      </dgm:t>
    </dgm:pt>
    <dgm:pt modelId="{757616BE-9437-4A14-9D41-9D1F00A2E253}" type="sibTrans" cxnId="{7D25BF70-62F1-4C3C-B315-8D6325B60463}">
      <dgm:prSet/>
      <dgm:spPr/>
      <dgm:t>
        <a:bodyPr/>
        <a:lstStyle/>
        <a:p>
          <a:endParaRPr lang="fr-FR"/>
        </a:p>
      </dgm:t>
    </dgm:pt>
    <dgm:pt modelId="{997145A3-F441-4F68-84BE-CB164B75AAEE}">
      <dgm:prSet phldrT="[Texte]"/>
      <dgm:spPr/>
      <dgm:t>
        <a:bodyPr/>
        <a:lstStyle/>
        <a:p>
          <a:r>
            <a:rPr lang="fr-FR" dirty="0" smtClean="0"/>
            <a:t>Différences FS / MI</a:t>
          </a:r>
        </a:p>
      </dgm:t>
    </dgm:pt>
    <dgm:pt modelId="{05960C89-32F3-4A4B-B8A3-84E06916A25A}" type="parTrans" cxnId="{33448C92-A0C6-400C-A51E-C0A8F0BF74FD}">
      <dgm:prSet/>
      <dgm:spPr/>
      <dgm:t>
        <a:bodyPr/>
        <a:lstStyle/>
        <a:p>
          <a:endParaRPr lang="fr-FR"/>
        </a:p>
      </dgm:t>
    </dgm:pt>
    <dgm:pt modelId="{95D179C1-6EAC-4795-B70E-6A669B720C69}" type="sibTrans" cxnId="{33448C92-A0C6-400C-A51E-C0A8F0BF74FD}">
      <dgm:prSet/>
      <dgm:spPr/>
      <dgm:t>
        <a:bodyPr/>
        <a:lstStyle/>
        <a:p>
          <a:endParaRPr lang="fr-FR"/>
        </a:p>
      </dgm:t>
    </dgm:pt>
    <dgm:pt modelId="{234785DB-706F-4CA6-9730-1EE1952AC6D1}">
      <dgm:prSet phldrT="[Texte]"/>
      <dgm:spPr/>
      <dgm:t>
        <a:bodyPr/>
        <a:lstStyle/>
        <a:p>
          <a:r>
            <a:rPr lang="fr-FR" dirty="0" smtClean="0"/>
            <a:t>Non respect des exigences de capital</a:t>
          </a:r>
        </a:p>
      </dgm:t>
    </dgm:pt>
    <dgm:pt modelId="{CA23FA8B-8A36-47BC-BAFA-629177EC3479}" type="parTrans" cxnId="{4CA3A2D7-87BE-4AE9-97E7-774199D6023E}">
      <dgm:prSet/>
      <dgm:spPr/>
      <dgm:t>
        <a:bodyPr/>
        <a:lstStyle/>
        <a:p>
          <a:endParaRPr lang="fr-FR"/>
        </a:p>
      </dgm:t>
    </dgm:pt>
    <dgm:pt modelId="{36C0B9ED-CAE9-4F5A-B250-D3643227D9E3}" type="sibTrans" cxnId="{4CA3A2D7-87BE-4AE9-97E7-774199D6023E}">
      <dgm:prSet/>
      <dgm:spPr/>
      <dgm:t>
        <a:bodyPr/>
        <a:lstStyle/>
        <a:p>
          <a:endParaRPr lang="fr-FR"/>
        </a:p>
      </dgm:t>
    </dgm:pt>
    <dgm:pt modelId="{7E3BCA8C-4DBA-4E3A-9343-AFACEDE6E895}" type="pres">
      <dgm:prSet presAssocID="{82DC8495-05A7-4581-91BB-70AFC827BA48}" presName="theList" presStyleCnt="0">
        <dgm:presLayoutVars>
          <dgm:dir/>
          <dgm:animLvl val="lvl"/>
          <dgm:resizeHandles val="exact"/>
        </dgm:presLayoutVars>
      </dgm:prSet>
      <dgm:spPr/>
      <dgm:t>
        <a:bodyPr/>
        <a:lstStyle/>
        <a:p>
          <a:endParaRPr lang="fr-FR"/>
        </a:p>
      </dgm:t>
    </dgm:pt>
    <dgm:pt modelId="{BE704B40-0FE6-4DA5-AFF4-CED5E6E02F82}" type="pres">
      <dgm:prSet presAssocID="{F19A817D-F7BB-4501-B32C-5A84CD61EEBE}" presName="compNode" presStyleCnt="0"/>
      <dgm:spPr/>
    </dgm:pt>
    <dgm:pt modelId="{950D84BE-AD59-4843-A21E-190B706D6C1B}" type="pres">
      <dgm:prSet presAssocID="{F19A817D-F7BB-4501-B32C-5A84CD61EEBE}" presName="aNode" presStyleLbl="bgShp" presStyleIdx="0" presStyleCnt="5" custScaleY="87816" custLinFactNeighborY="4865"/>
      <dgm:spPr/>
      <dgm:t>
        <a:bodyPr/>
        <a:lstStyle/>
        <a:p>
          <a:endParaRPr lang="fr-FR"/>
        </a:p>
      </dgm:t>
    </dgm:pt>
    <dgm:pt modelId="{FA6A53F1-9944-4136-8A05-59132BB85112}" type="pres">
      <dgm:prSet presAssocID="{F19A817D-F7BB-4501-B32C-5A84CD61EEBE}" presName="textNode" presStyleLbl="bgShp" presStyleIdx="0" presStyleCnt="5"/>
      <dgm:spPr/>
      <dgm:t>
        <a:bodyPr/>
        <a:lstStyle/>
        <a:p>
          <a:endParaRPr lang="fr-FR"/>
        </a:p>
      </dgm:t>
    </dgm:pt>
    <dgm:pt modelId="{7C77037E-4F04-498B-A4FE-71E541429090}" type="pres">
      <dgm:prSet presAssocID="{F19A817D-F7BB-4501-B32C-5A84CD61EEBE}" presName="compChildNode" presStyleCnt="0"/>
      <dgm:spPr/>
    </dgm:pt>
    <dgm:pt modelId="{8AA28927-D423-4EF2-9F0D-3FAE43DA9DD3}" type="pres">
      <dgm:prSet presAssocID="{F19A817D-F7BB-4501-B32C-5A84CD61EEBE}" presName="theInnerList" presStyleCnt="0"/>
      <dgm:spPr/>
    </dgm:pt>
    <dgm:pt modelId="{5B351916-001F-4479-9E51-E1EF512AB403}" type="pres">
      <dgm:prSet presAssocID="{FDA2F50A-9D6A-4112-A79D-D23DB89EBAB4}" presName="childNode" presStyleLbl="node1" presStyleIdx="0" presStyleCnt="26">
        <dgm:presLayoutVars>
          <dgm:bulletEnabled val="1"/>
        </dgm:presLayoutVars>
      </dgm:prSet>
      <dgm:spPr/>
      <dgm:t>
        <a:bodyPr/>
        <a:lstStyle/>
        <a:p>
          <a:endParaRPr lang="fr-FR"/>
        </a:p>
      </dgm:t>
    </dgm:pt>
    <dgm:pt modelId="{BD6F4C17-6262-4A63-83F0-F4375DABA43B}" type="pres">
      <dgm:prSet presAssocID="{FDA2F50A-9D6A-4112-A79D-D23DB89EBAB4}" presName="aSpace2" presStyleCnt="0"/>
      <dgm:spPr/>
    </dgm:pt>
    <dgm:pt modelId="{7C498800-81F8-478E-81E6-2F934A3878C2}" type="pres">
      <dgm:prSet presAssocID="{8081D281-759B-4C53-A476-66E7579BE28A}" presName="childNode" presStyleLbl="node1" presStyleIdx="1" presStyleCnt="26">
        <dgm:presLayoutVars>
          <dgm:bulletEnabled val="1"/>
        </dgm:presLayoutVars>
      </dgm:prSet>
      <dgm:spPr/>
      <dgm:t>
        <a:bodyPr/>
        <a:lstStyle/>
        <a:p>
          <a:endParaRPr lang="fr-FR"/>
        </a:p>
      </dgm:t>
    </dgm:pt>
    <dgm:pt modelId="{4E0C9484-E360-44CB-8A6F-31BB9991D8D9}" type="pres">
      <dgm:prSet presAssocID="{8081D281-759B-4C53-A476-66E7579BE28A}" presName="aSpace2" presStyleCnt="0"/>
      <dgm:spPr/>
    </dgm:pt>
    <dgm:pt modelId="{6100D915-3411-4614-A4C1-1E0FC6F6995E}" type="pres">
      <dgm:prSet presAssocID="{594AFA50-420B-4ED8-906B-59FDBA39A486}" presName="childNode" presStyleLbl="node1" presStyleIdx="2" presStyleCnt="26">
        <dgm:presLayoutVars>
          <dgm:bulletEnabled val="1"/>
        </dgm:presLayoutVars>
      </dgm:prSet>
      <dgm:spPr/>
      <dgm:t>
        <a:bodyPr/>
        <a:lstStyle/>
        <a:p>
          <a:endParaRPr lang="fr-FR"/>
        </a:p>
      </dgm:t>
    </dgm:pt>
    <dgm:pt modelId="{1C9F60B4-5915-4B41-899F-8FDCD5C8E4DE}" type="pres">
      <dgm:prSet presAssocID="{594AFA50-420B-4ED8-906B-59FDBA39A486}" presName="aSpace2" presStyleCnt="0"/>
      <dgm:spPr/>
    </dgm:pt>
    <dgm:pt modelId="{0849104C-F9E9-4618-A66B-5FD819D196B4}" type="pres">
      <dgm:prSet presAssocID="{191AC2F7-1AC3-48AA-B709-390933E95D7D}" presName="childNode" presStyleLbl="node1" presStyleIdx="3" presStyleCnt="26">
        <dgm:presLayoutVars>
          <dgm:bulletEnabled val="1"/>
        </dgm:presLayoutVars>
      </dgm:prSet>
      <dgm:spPr/>
      <dgm:t>
        <a:bodyPr/>
        <a:lstStyle/>
        <a:p>
          <a:endParaRPr lang="fr-FR"/>
        </a:p>
      </dgm:t>
    </dgm:pt>
    <dgm:pt modelId="{9AA7263A-03DF-460C-8684-A865B57754DB}" type="pres">
      <dgm:prSet presAssocID="{F19A817D-F7BB-4501-B32C-5A84CD61EEBE}" presName="aSpace" presStyleCnt="0"/>
      <dgm:spPr/>
    </dgm:pt>
    <dgm:pt modelId="{9E43FF57-1D28-4818-8FC2-4C4B12D487B0}" type="pres">
      <dgm:prSet presAssocID="{B7D29ED1-FC91-40EC-8BC2-D31AFB23F107}" presName="compNode" presStyleCnt="0"/>
      <dgm:spPr/>
    </dgm:pt>
    <dgm:pt modelId="{2CCF255D-28F8-4BF5-9F26-46781DD18FF6}" type="pres">
      <dgm:prSet presAssocID="{B7D29ED1-FC91-40EC-8BC2-D31AFB23F107}" presName="aNode" presStyleLbl="bgShp" presStyleIdx="1" presStyleCnt="5" custScaleY="89542" custLinFactNeighborY="4289"/>
      <dgm:spPr/>
      <dgm:t>
        <a:bodyPr/>
        <a:lstStyle/>
        <a:p>
          <a:endParaRPr lang="fr-FR"/>
        </a:p>
      </dgm:t>
    </dgm:pt>
    <dgm:pt modelId="{CFDB4D66-9F2D-4B07-ADA1-35196ADD3DEC}" type="pres">
      <dgm:prSet presAssocID="{B7D29ED1-FC91-40EC-8BC2-D31AFB23F107}" presName="textNode" presStyleLbl="bgShp" presStyleIdx="1" presStyleCnt="5"/>
      <dgm:spPr/>
      <dgm:t>
        <a:bodyPr/>
        <a:lstStyle/>
        <a:p>
          <a:endParaRPr lang="fr-FR"/>
        </a:p>
      </dgm:t>
    </dgm:pt>
    <dgm:pt modelId="{5BF57C38-EB67-48B9-96D2-8734FC459E39}" type="pres">
      <dgm:prSet presAssocID="{B7D29ED1-FC91-40EC-8BC2-D31AFB23F107}" presName="compChildNode" presStyleCnt="0"/>
      <dgm:spPr/>
    </dgm:pt>
    <dgm:pt modelId="{F9866DBF-2D8F-4270-9144-E173A587A37C}" type="pres">
      <dgm:prSet presAssocID="{B7D29ED1-FC91-40EC-8BC2-D31AFB23F107}" presName="theInnerList" presStyleCnt="0"/>
      <dgm:spPr/>
    </dgm:pt>
    <dgm:pt modelId="{20DB5E58-9676-4CDA-9855-76ED8D3480ED}" type="pres">
      <dgm:prSet presAssocID="{D1F9B2F5-4802-4D42-AC25-2496F2CA33AA}" presName="childNode" presStyleLbl="node1" presStyleIdx="4" presStyleCnt="26">
        <dgm:presLayoutVars>
          <dgm:bulletEnabled val="1"/>
        </dgm:presLayoutVars>
      </dgm:prSet>
      <dgm:spPr/>
      <dgm:t>
        <a:bodyPr/>
        <a:lstStyle/>
        <a:p>
          <a:endParaRPr lang="fr-FR"/>
        </a:p>
      </dgm:t>
    </dgm:pt>
    <dgm:pt modelId="{4C1590E7-F10B-41F7-9B1F-84A5BE4BAB78}" type="pres">
      <dgm:prSet presAssocID="{D1F9B2F5-4802-4D42-AC25-2496F2CA33AA}" presName="aSpace2" presStyleCnt="0"/>
      <dgm:spPr/>
    </dgm:pt>
    <dgm:pt modelId="{B084838B-83BC-46C8-A846-3D844E8202E1}" type="pres">
      <dgm:prSet presAssocID="{3BC5BD4D-5956-48A6-9248-C5182660D8B2}" presName="childNode" presStyleLbl="node1" presStyleIdx="5" presStyleCnt="26">
        <dgm:presLayoutVars>
          <dgm:bulletEnabled val="1"/>
        </dgm:presLayoutVars>
      </dgm:prSet>
      <dgm:spPr/>
      <dgm:t>
        <a:bodyPr/>
        <a:lstStyle/>
        <a:p>
          <a:endParaRPr lang="fr-FR"/>
        </a:p>
      </dgm:t>
    </dgm:pt>
    <dgm:pt modelId="{84CBDEB8-E5D1-474B-837E-0D539770822B}" type="pres">
      <dgm:prSet presAssocID="{3BC5BD4D-5956-48A6-9248-C5182660D8B2}" presName="aSpace2" presStyleCnt="0"/>
      <dgm:spPr/>
    </dgm:pt>
    <dgm:pt modelId="{F7A1F465-37FD-492D-AE86-B70112355A06}" type="pres">
      <dgm:prSet presAssocID="{C438CB88-DB67-4CB1-AF0E-9EF9D8E22BE0}" presName="childNode" presStyleLbl="node1" presStyleIdx="6" presStyleCnt="26">
        <dgm:presLayoutVars>
          <dgm:bulletEnabled val="1"/>
        </dgm:presLayoutVars>
      </dgm:prSet>
      <dgm:spPr/>
      <dgm:t>
        <a:bodyPr/>
        <a:lstStyle/>
        <a:p>
          <a:endParaRPr lang="fr-FR"/>
        </a:p>
      </dgm:t>
    </dgm:pt>
    <dgm:pt modelId="{C026FE96-A2FF-4269-B0A5-830952389029}" type="pres">
      <dgm:prSet presAssocID="{C438CB88-DB67-4CB1-AF0E-9EF9D8E22BE0}" presName="aSpace2" presStyleCnt="0"/>
      <dgm:spPr/>
    </dgm:pt>
    <dgm:pt modelId="{0F70006E-AD25-4A13-AB92-09159BC6C01E}" type="pres">
      <dgm:prSet presAssocID="{DDF9E3F8-3F3F-4751-BDA7-5898E9AD3A04}" presName="childNode" presStyleLbl="node1" presStyleIdx="7" presStyleCnt="26">
        <dgm:presLayoutVars>
          <dgm:bulletEnabled val="1"/>
        </dgm:presLayoutVars>
      </dgm:prSet>
      <dgm:spPr/>
      <dgm:t>
        <a:bodyPr/>
        <a:lstStyle/>
        <a:p>
          <a:endParaRPr lang="fr-FR"/>
        </a:p>
      </dgm:t>
    </dgm:pt>
    <dgm:pt modelId="{6212E9FF-D631-475A-BE02-CB609FCFA4AE}" type="pres">
      <dgm:prSet presAssocID="{DDF9E3F8-3F3F-4751-BDA7-5898E9AD3A04}" presName="aSpace2" presStyleCnt="0"/>
      <dgm:spPr/>
    </dgm:pt>
    <dgm:pt modelId="{EB2CF0BB-4ED7-44A1-9CD0-9CA5E46D108A}" type="pres">
      <dgm:prSet presAssocID="{2EBE6356-D3EB-4C2E-9140-6256B3CCD79B}" presName="childNode" presStyleLbl="node1" presStyleIdx="8" presStyleCnt="26">
        <dgm:presLayoutVars>
          <dgm:bulletEnabled val="1"/>
        </dgm:presLayoutVars>
      </dgm:prSet>
      <dgm:spPr/>
      <dgm:t>
        <a:bodyPr/>
        <a:lstStyle/>
        <a:p>
          <a:endParaRPr lang="fr-FR"/>
        </a:p>
      </dgm:t>
    </dgm:pt>
    <dgm:pt modelId="{B438CA1F-6569-484E-B5F8-FAB63FC5F143}" type="pres">
      <dgm:prSet presAssocID="{2EBE6356-D3EB-4C2E-9140-6256B3CCD79B}" presName="aSpace2" presStyleCnt="0"/>
      <dgm:spPr/>
    </dgm:pt>
    <dgm:pt modelId="{2147E6EC-DB63-4BE8-8423-06A35E71F13E}" type="pres">
      <dgm:prSet presAssocID="{73F09107-7D77-4A57-AEF4-8CDAB0BDA3B1}" presName="childNode" presStyleLbl="node1" presStyleIdx="9" presStyleCnt="26">
        <dgm:presLayoutVars>
          <dgm:bulletEnabled val="1"/>
        </dgm:presLayoutVars>
      </dgm:prSet>
      <dgm:spPr/>
      <dgm:t>
        <a:bodyPr/>
        <a:lstStyle/>
        <a:p>
          <a:endParaRPr lang="fr-FR"/>
        </a:p>
      </dgm:t>
    </dgm:pt>
    <dgm:pt modelId="{A7B882F1-BA6F-4941-9F19-1216859C5E52}" type="pres">
      <dgm:prSet presAssocID="{73F09107-7D77-4A57-AEF4-8CDAB0BDA3B1}" presName="aSpace2" presStyleCnt="0"/>
      <dgm:spPr/>
    </dgm:pt>
    <dgm:pt modelId="{3A64909E-699E-4739-91F2-0215778D716B}" type="pres">
      <dgm:prSet presAssocID="{D3BEF2AB-65D0-47D1-AB4C-997DFAD71C3B}" presName="childNode" presStyleLbl="node1" presStyleIdx="10" presStyleCnt="26">
        <dgm:presLayoutVars>
          <dgm:bulletEnabled val="1"/>
        </dgm:presLayoutVars>
      </dgm:prSet>
      <dgm:spPr/>
      <dgm:t>
        <a:bodyPr/>
        <a:lstStyle/>
        <a:p>
          <a:endParaRPr lang="fr-FR"/>
        </a:p>
      </dgm:t>
    </dgm:pt>
    <dgm:pt modelId="{0BED49FE-E3BA-4735-AC66-5012404D37CA}" type="pres">
      <dgm:prSet presAssocID="{B7D29ED1-FC91-40EC-8BC2-D31AFB23F107}" presName="aSpace" presStyleCnt="0"/>
      <dgm:spPr/>
    </dgm:pt>
    <dgm:pt modelId="{1EEFA74F-2E27-44B7-9E51-FB0231E6C625}" type="pres">
      <dgm:prSet presAssocID="{D806CEF1-A8ED-4B09-ACB9-18A9E876EE59}" presName="compNode" presStyleCnt="0"/>
      <dgm:spPr/>
    </dgm:pt>
    <dgm:pt modelId="{20045578-6389-4AE0-9717-1BE0D001580C}" type="pres">
      <dgm:prSet presAssocID="{D806CEF1-A8ED-4B09-ACB9-18A9E876EE59}" presName="aNode" presStyleLbl="bgShp" presStyleIdx="2" presStyleCnt="5" custScaleY="88679" custLinFactNeighborX="661" custLinFactNeighborY="5045"/>
      <dgm:spPr/>
      <dgm:t>
        <a:bodyPr/>
        <a:lstStyle/>
        <a:p>
          <a:endParaRPr lang="fr-FR"/>
        </a:p>
      </dgm:t>
    </dgm:pt>
    <dgm:pt modelId="{6ABE5AA6-76CC-40F7-9D91-A00563EA20F7}" type="pres">
      <dgm:prSet presAssocID="{D806CEF1-A8ED-4B09-ACB9-18A9E876EE59}" presName="textNode" presStyleLbl="bgShp" presStyleIdx="2" presStyleCnt="5"/>
      <dgm:spPr/>
      <dgm:t>
        <a:bodyPr/>
        <a:lstStyle/>
        <a:p>
          <a:endParaRPr lang="fr-FR"/>
        </a:p>
      </dgm:t>
    </dgm:pt>
    <dgm:pt modelId="{E9AF502D-A6D8-4B2C-B0FF-F2C531D44C1C}" type="pres">
      <dgm:prSet presAssocID="{D806CEF1-A8ED-4B09-ACB9-18A9E876EE59}" presName="compChildNode" presStyleCnt="0"/>
      <dgm:spPr/>
    </dgm:pt>
    <dgm:pt modelId="{EA783E6B-BC61-472F-B87E-B807E7D79FED}" type="pres">
      <dgm:prSet presAssocID="{D806CEF1-A8ED-4B09-ACB9-18A9E876EE59}" presName="theInnerList" presStyleCnt="0"/>
      <dgm:spPr/>
    </dgm:pt>
    <dgm:pt modelId="{43C27D7F-7C34-47A5-AF14-1323CDB0A060}" type="pres">
      <dgm:prSet presAssocID="{80058CE5-678B-48D3-9E93-2FC7F30492E5}" presName="childNode" presStyleLbl="node1" presStyleIdx="11" presStyleCnt="26">
        <dgm:presLayoutVars>
          <dgm:bulletEnabled val="1"/>
        </dgm:presLayoutVars>
      </dgm:prSet>
      <dgm:spPr/>
      <dgm:t>
        <a:bodyPr/>
        <a:lstStyle/>
        <a:p>
          <a:endParaRPr lang="fr-FR"/>
        </a:p>
      </dgm:t>
    </dgm:pt>
    <dgm:pt modelId="{7DF16598-E294-44BB-A4A6-369DF1C8D3A1}" type="pres">
      <dgm:prSet presAssocID="{80058CE5-678B-48D3-9E93-2FC7F30492E5}" presName="aSpace2" presStyleCnt="0"/>
      <dgm:spPr/>
    </dgm:pt>
    <dgm:pt modelId="{6CBEA83A-DDBB-4BCD-8D8C-B717120D621B}" type="pres">
      <dgm:prSet presAssocID="{CDD80A27-0807-47C3-9CB5-E49DF9AE0BC7}" presName="childNode" presStyleLbl="node1" presStyleIdx="12" presStyleCnt="26">
        <dgm:presLayoutVars>
          <dgm:bulletEnabled val="1"/>
        </dgm:presLayoutVars>
      </dgm:prSet>
      <dgm:spPr/>
      <dgm:t>
        <a:bodyPr/>
        <a:lstStyle/>
        <a:p>
          <a:endParaRPr lang="fr-FR"/>
        </a:p>
      </dgm:t>
    </dgm:pt>
    <dgm:pt modelId="{23A73EDE-C7FE-4F56-A752-EBD555A855CF}" type="pres">
      <dgm:prSet presAssocID="{CDD80A27-0807-47C3-9CB5-E49DF9AE0BC7}" presName="aSpace2" presStyleCnt="0"/>
      <dgm:spPr/>
    </dgm:pt>
    <dgm:pt modelId="{237317C8-FEE0-450B-9CCD-87E30A2AD2A7}" type="pres">
      <dgm:prSet presAssocID="{3B4EAB9C-2280-48A4-AD77-5632ABF8E381}" presName="childNode" presStyleLbl="node1" presStyleIdx="13" presStyleCnt="26">
        <dgm:presLayoutVars>
          <dgm:bulletEnabled val="1"/>
        </dgm:presLayoutVars>
      </dgm:prSet>
      <dgm:spPr/>
      <dgm:t>
        <a:bodyPr/>
        <a:lstStyle/>
        <a:p>
          <a:endParaRPr lang="fr-FR"/>
        </a:p>
      </dgm:t>
    </dgm:pt>
    <dgm:pt modelId="{BBB71830-93CB-4368-8124-758769AA1F9B}" type="pres">
      <dgm:prSet presAssocID="{3B4EAB9C-2280-48A4-AD77-5632ABF8E381}" presName="aSpace2" presStyleCnt="0"/>
      <dgm:spPr/>
    </dgm:pt>
    <dgm:pt modelId="{B2C53AB5-58E7-4899-A825-F002CBF4767A}" type="pres">
      <dgm:prSet presAssocID="{0F48B241-D80A-4E86-9F2C-5FBD2455F015}" presName="childNode" presStyleLbl="node1" presStyleIdx="14" presStyleCnt="26">
        <dgm:presLayoutVars>
          <dgm:bulletEnabled val="1"/>
        </dgm:presLayoutVars>
      </dgm:prSet>
      <dgm:spPr/>
      <dgm:t>
        <a:bodyPr/>
        <a:lstStyle/>
        <a:p>
          <a:endParaRPr lang="fr-FR"/>
        </a:p>
      </dgm:t>
    </dgm:pt>
    <dgm:pt modelId="{C5E33DD8-EA8A-4996-8E08-010ED404ED21}" type="pres">
      <dgm:prSet presAssocID="{0F48B241-D80A-4E86-9F2C-5FBD2455F015}" presName="aSpace2" presStyleCnt="0"/>
      <dgm:spPr/>
    </dgm:pt>
    <dgm:pt modelId="{012FB178-D868-460A-A8C3-02638D9D025D}" type="pres">
      <dgm:prSet presAssocID="{268C3BA3-91D5-4D9F-A81A-6F377CF23A27}" presName="childNode" presStyleLbl="node1" presStyleIdx="15" presStyleCnt="26">
        <dgm:presLayoutVars>
          <dgm:bulletEnabled val="1"/>
        </dgm:presLayoutVars>
      </dgm:prSet>
      <dgm:spPr/>
      <dgm:t>
        <a:bodyPr/>
        <a:lstStyle/>
        <a:p>
          <a:endParaRPr lang="fr-FR"/>
        </a:p>
      </dgm:t>
    </dgm:pt>
    <dgm:pt modelId="{CFDE66AD-E24C-43DC-A821-A8B320AEEABC}" type="pres">
      <dgm:prSet presAssocID="{268C3BA3-91D5-4D9F-A81A-6F377CF23A27}" presName="aSpace2" presStyleCnt="0"/>
      <dgm:spPr/>
    </dgm:pt>
    <dgm:pt modelId="{AEE116F0-BD92-4984-ABD3-F88E438A0C06}" type="pres">
      <dgm:prSet presAssocID="{F0165917-2826-498C-B615-99AC1B25179D}" presName="childNode" presStyleLbl="node1" presStyleIdx="16" presStyleCnt="26">
        <dgm:presLayoutVars>
          <dgm:bulletEnabled val="1"/>
        </dgm:presLayoutVars>
      </dgm:prSet>
      <dgm:spPr/>
      <dgm:t>
        <a:bodyPr/>
        <a:lstStyle/>
        <a:p>
          <a:endParaRPr lang="fr-FR"/>
        </a:p>
      </dgm:t>
    </dgm:pt>
    <dgm:pt modelId="{EC83A218-8936-40AA-A1D7-519D4FA9700C}" type="pres">
      <dgm:prSet presAssocID="{D806CEF1-A8ED-4B09-ACB9-18A9E876EE59}" presName="aSpace" presStyleCnt="0"/>
      <dgm:spPr/>
    </dgm:pt>
    <dgm:pt modelId="{A2DBCCCC-6569-4EAF-99D5-A704C9BFC51B}" type="pres">
      <dgm:prSet presAssocID="{FFD7B6DA-1FE4-4825-A0F5-1401C2D12CA8}" presName="compNode" presStyleCnt="0"/>
      <dgm:spPr/>
    </dgm:pt>
    <dgm:pt modelId="{186CE6F9-3AE3-49EE-8761-860A7C724F27}" type="pres">
      <dgm:prSet presAssocID="{FFD7B6DA-1FE4-4825-A0F5-1401C2D12CA8}" presName="aNode" presStyleLbl="bgShp" presStyleIdx="3" presStyleCnt="5" custScaleY="88680" custLinFactNeighborY="5044"/>
      <dgm:spPr/>
      <dgm:t>
        <a:bodyPr/>
        <a:lstStyle/>
        <a:p>
          <a:endParaRPr lang="fr-FR"/>
        </a:p>
      </dgm:t>
    </dgm:pt>
    <dgm:pt modelId="{12A221E9-9E45-4BFE-8A5F-F4FE1F916D03}" type="pres">
      <dgm:prSet presAssocID="{FFD7B6DA-1FE4-4825-A0F5-1401C2D12CA8}" presName="textNode" presStyleLbl="bgShp" presStyleIdx="3" presStyleCnt="5"/>
      <dgm:spPr/>
      <dgm:t>
        <a:bodyPr/>
        <a:lstStyle/>
        <a:p>
          <a:endParaRPr lang="fr-FR"/>
        </a:p>
      </dgm:t>
    </dgm:pt>
    <dgm:pt modelId="{972FB9FC-E0F0-4A25-A469-5F1D809DB313}" type="pres">
      <dgm:prSet presAssocID="{FFD7B6DA-1FE4-4825-A0F5-1401C2D12CA8}" presName="compChildNode" presStyleCnt="0"/>
      <dgm:spPr/>
    </dgm:pt>
    <dgm:pt modelId="{42260DB8-2FF6-4083-A21E-58D1B51D1E6C}" type="pres">
      <dgm:prSet presAssocID="{FFD7B6DA-1FE4-4825-A0F5-1401C2D12CA8}" presName="theInnerList" presStyleCnt="0"/>
      <dgm:spPr/>
    </dgm:pt>
    <dgm:pt modelId="{474D8141-EFAD-4FB8-A637-F53ED5FF1EDE}" type="pres">
      <dgm:prSet presAssocID="{EAB78D61-B13C-4D14-B71C-60E132E64AAA}" presName="childNode" presStyleLbl="node1" presStyleIdx="17" presStyleCnt="26">
        <dgm:presLayoutVars>
          <dgm:bulletEnabled val="1"/>
        </dgm:presLayoutVars>
      </dgm:prSet>
      <dgm:spPr/>
      <dgm:t>
        <a:bodyPr/>
        <a:lstStyle/>
        <a:p>
          <a:endParaRPr lang="fr-FR"/>
        </a:p>
      </dgm:t>
    </dgm:pt>
    <dgm:pt modelId="{817DA448-2454-4880-A908-833FA80377E0}" type="pres">
      <dgm:prSet presAssocID="{EAB78D61-B13C-4D14-B71C-60E132E64AAA}" presName="aSpace2" presStyleCnt="0"/>
      <dgm:spPr/>
    </dgm:pt>
    <dgm:pt modelId="{D4B802D4-DA56-48B3-8CB5-70F7C3A2F2A2}" type="pres">
      <dgm:prSet presAssocID="{E65C2D78-3365-4EE1-9EE6-308791811626}" presName="childNode" presStyleLbl="node1" presStyleIdx="18" presStyleCnt="26">
        <dgm:presLayoutVars>
          <dgm:bulletEnabled val="1"/>
        </dgm:presLayoutVars>
      </dgm:prSet>
      <dgm:spPr/>
      <dgm:t>
        <a:bodyPr/>
        <a:lstStyle/>
        <a:p>
          <a:endParaRPr lang="fr-FR"/>
        </a:p>
      </dgm:t>
    </dgm:pt>
    <dgm:pt modelId="{EBDB5241-4CD3-4790-9149-405AB93D18FC}" type="pres">
      <dgm:prSet presAssocID="{E65C2D78-3365-4EE1-9EE6-308791811626}" presName="aSpace2" presStyleCnt="0"/>
      <dgm:spPr/>
    </dgm:pt>
    <dgm:pt modelId="{6331D4E9-2B2A-4ACC-A3C7-CCC41533062A}" type="pres">
      <dgm:prSet presAssocID="{1E41FE93-7895-48B6-B37B-04B61DB2A78D}" presName="childNode" presStyleLbl="node1" presStyleIdx="19" presStyleCnt="26">
        <dgm:presLayoutVars>
          <dgm:bulletEnabled val="1"/>
        </dgm:presLayoutVars>
      </dgm:prSet>
      <dgm:spPr/>
      <dgm:t>
        <a:bodyPr/>
        <a:lstStyle/>
        <a:p>
          <a:endParaRPr lang="fr-FR"/>
        </a:p>
      </dgm:t>
    </dgm:pt>
    <dgm:pt modelId="{76F81CE8-AFEB-4335-B9FA-843AFEEA0884}" type="pres">
      <dgm:prSet presAssocID="{1E41FE93-7895-48B6-B37B-04B61DB2A78D}" presName="aSpace2" presStyleCnt="0"/>
      <dgm:spPr/>
    </dgm:pt>
    <dgm:pt modelId="{8D638E50-D93D-486B-B8D6-36D92B705EC3}" type="pres">
      <dgm:prSet presAssocID="{1DAD62CF-2CF2-4384-B381-4EF27B0DD3FF}" presName="childNode" presStyleLbl="node1" presStyleIdx="20" presStyleCnt="26">
        <dgm:presLayoutVars>
          <dgm:bulletEnabled val="1"/>
        </dgm:presLayoutVars>
      </dgm:prSet>
      <dgm:spPr/>
      <dgm:t>
        <a:bodyPr/>
        <a:lstStyle/>
        <a:p>
          <a:endParaRPr lang="fr-FR"/>
        </a:p>
      </dgm:t>
    </dgm:pt>
    <dgm:pt modelId="{2F5FC1EE-EE4F-4A59-A0F6-5A54D4AD9389}" type="pres">
      <dgm:prSet presAssocID="{FFD7B6DA-1FE4-4825-A0F5-1401C2D12CA8}" presName="aSpace" presStyleCnt="0"/>
      <dgm:spPr/>
    </dgm:pt>
    <dgm:pt modelId="{B266FD63-5548-4786-A990-5A9D16B46895}" type="pres">
      <dgm:prSet presAssocID="{F0C7A2C8-8051-4ADD-9E22-AFD3ACB5032A}" presName="compNode" presStyleCnt="0"/>
      <dgm:spPr/>
    </dgm:pt>
    <dgm:pt modelId="{3AEB8BE1-6BE1-4D83-BCDD-578FE1F2DC91}" type="pres">
      <dgm:prSet presAssocID="{F0C7A2C8-8051-4ADD-9E22-AFD3ACB5032A}" presName="aNode" presStyleLbl="bgShp" presStyleIdx="4" presStyleCnt="5" custScaleY="88680" custLinFactNeighborY="4095"/>
      <dgm:spPr/>
      <dgm:t>
        <a:bodyPr/>
        <a:lstStyle/>
        <a:p>
          <a:endParaRPr lang="fr-FR"/>
        </a:p>
      </dgm:t>
    </dgm:pt>
    <dgm:pt modelId="{83145802-14E7-4818-9593-9C6E5878FD8B}" type="pres">
      <dgm:prSet presAssocID="{F0C7A2C8-8051-4ADD-9E22-AFD3ACB5032A}" presName="textNode" presStyleLbl="bgShp" presStyleIdx="4" presStyleCnt="5"/>
      <dgm:spPr/>
      <dgm:t>
        <a:bodyPr/>
        <a:lstStyle/>
        <a:p>
          <a:endParaRPr lang="fr-FR"/>
        </a:p>
      </dgm:t>
    </dgm:pt>
    <dgm:pt modelId="{C804F38D-D9C0-4217-9D82-BBB9B2F28C09}" type="pres">
      <dgm:prSet presAssocID="{F0C7A2C8-8051-4ADD-9E22-AFD3ACB5032A}" presName="compChildNode" presStyleCnt="0"/>
      <dgm:spPr/>
    </dgm:pt>
    <dgm:pt modelId="{0A831733-BFA0-4B55-979C-35ACE9C50D58}" type="pres">
      <dgm:prSet presAssocID="{F0C7A2C8-8051-4ADD-9E22-AFD3ACB5032A}" presName="theInnerList" presStyleCnt="0"/>
      <dgm:spPr/>
    </dgm:pt>
    <dgm:pt modelId="{0C1BBC8F-9F4E-43CE-A75E-4B19B33830D4}" type="pres">
      <dgm:prSet presAssocID="{A313B425-8F7A-477E-803E-D700482B6AF0}" presName="childNode" presStyleLbl="node1" presStyleIdx="21" presStyleCnt="26">
        <dgm:presLayoutVars>
          <dgm:bulletEnabled val="1"/>
        </dgm:presLayoutVars>
      </dgm:prSet>
      <dgm:spPr/>
      <dgm:t>
        <a:bodyPr/>
        <a:lstStyle/>
        <a:p>
          <a:endParaRPr lang="fr-FR"/>
        </a:p>
      </dgm:t>
    </dgm:pt>
    <dgm:pt modelId="{83E428C9-6C8A-497C-A1D4-57250E82BBB4}" type="pres">
      <dgm:prSet presAssocID="{A313B425-8F7A-477E-803E-D700482B6AF0}" presName="aSpace2" presStyleCnt="0"/>
      <dgm:spPr/>
    </dgm:pt>
    <dgm:pt modelId="{C8DE118D-BE2A-4868-A076-45C2627AD007}" type="pres">
      <dgm:prSet presAssocID="{C73E5B99-4E4F-493A-8C86-23511E5406AB}" presName="childNode" presStyleLbl="node1" presStyleIdx="22" presStyleCnt="26">
        <dgm:presLayoutVars>
          <dgm:bulletEnabled val="1"/>
        </dgm:presLayoutVars>
      </dgm:prSet>
      <dgm:spPr/>
      <dgm:t>
        <a:bodyPr/>
        <a:lstStyle/>
        <a:p>
          <a:endParaRPr lang="fr-FR"/>
        </a:p>
      </dgm:t>
    </dgm:pt>
    <dgm:pt modelId="{FE126AB7-2225-4FE1-B4B4-EB9D047FBBC5}" type="pres">
      <dgm:prSet presAssocID="{C73E5B99-4E4F-493A-8C86-23511E5406AB}" presName="aSpace2" presStyleCnt="0"/>
      <dgm:spPr/>
    </dgm:pt>
    <dgm:pt modelId="{F06D7796-899C-47FC-9456-0DC72BDDE468}" type="pres">
      <dgm:prSet presAssocID="{183296EA-521D-48B5-95E8-4CAE7328F0A6}" presName="childNode" presStyleLbl="node1" presStyleIdx="23" presStyleCnt="26">
        <dgm:presLayoutVars>
          <dgm:bulletEnabled val="1"/>
        </dgm:presLayoutVars>
      </dgm:prSet>
      <dgm:spPr/>
      <dgm:t>
        <a:bodyPr/>
        <a:lstStyle/>
        <a:p>
          <a:endParaRPr lang="fr-FR"/>
        </a:p>
      </dgm:t>
    </dgm:pt>
    <dgm:pt modelId="{21266A4B-C0F0-42DC-B217-B876DC61DEE9}" type="pres">
      <dgm:prSet presAssocID="{183296EA-521D-48B5-95E8-4CAE7328F0A6}" presName="aSpace2" presStyleCnt="0"/>
      <dgm:spPr/>
    </dgm:pt>
    <dgm:pt modelId="{82D9BA97-5970-413D-8D88-F35660DB8267}" type="pres">
      <dgm:prSet presAssocID="{997145A3-F441-4F68-84BE-CB164B75AAEE}" presName="childNode" presStyleLbl="node1" presStyleIdx="24" presStyleCnt="26">
        <dgm:presLayoutVars>
          <dgm:bulletEnabled val="1"/>
        </dgm:presLayoutVars>
      </dgm:prSet>
      <dgm:spPr/>
      <dgm:t>
        <a:bodyPr/>
        <a:lstStyle/>
        <a:p>
          <a:endParaRPr lang="fr-FR"/>
        </a:p>
      </dgm:t>
    </dgm:pt>
    <dgm:pt modelId="{735C0809-BBBF-4E09-B64B-C47BC88CD7E6}" type="pres">
      <dgm:prSet presAssocID="{997145A3-F441-4F68-84BE-CB164B75AAEE}" presName="aSpace2" presStyleCnt="0"/>
      <dgm:spPr/>
    </dgm:pt>
    <dgm:pt modelId="{EE7CC338-3267-4B3B-AD11-F22F860C76F5}" type="pres">
      <dgm:prSet presAssocID="{234785DB-706F-4CA6-9730-1EE1952AC6D1}" presName="childNode" presStyleLbl="node1" presStyleIdx="25" presStyleCnt="26">
        <dgm:presLayoutVars>
          <dgm:bulletEnabled val="1"/>
        </dgm:presLayoutVars>
      </dgm:prSet>
      <dgm:spPr/>
      <dgm:t>
        <a:bodyPr/>
        <a:lstStyle/>
        <a:p>
          <a:endParaRPr lang="fr-FR"/>
        </a:p>
      </dgm:t>
    </dgm:pt>
  </dgm:ptLst>
  <dgm:cxnLst>
    <dgm:cxn modelId="{2468B244-7B33-49B1-AF02-0C59E3CD85CC}" type="presOf" srcId="{D1F9B2F5-4802-4D42-AC25-2496F2CA33AA}" destId="{20DB5E58-9676-4CDA-9855-76ED8D3480ED}" srcOrd="0" destOrd="0" presId="urn:microsoft.com/office/officeart/2005/8/layout/lProcess2"/>
    <dgm:cxn modelId="{2E049A99-21AB-4DEC-8912-068075C19880}" type="presOf" srcId="{82DC8495-05A7-4581-91BB-70AFC827BA48}" destId="{7E3BCA8C-4DBA-4E3A-9343-AFACEDE6E895}" srcOrd="0" destOrd="0" presId="urn:microsoft.com/office/officeart/2005/8/layout/lProcess2"/>
    <dgm:cxn modelId="{90D513F4-C191-41C9-89B2-A13544F14CF6}" type="presOf" srcId="{D3BEF2AB-65D0-47D1-AB4C-997DFAD71C3B}" destId="{3A64909E-699E-4739-91F2-0215778D716B}" srcOrd="0" destOrd="0" presId="urn:microsoft.com/office/officeart/2005/8/layout/lProcess2"/>
    <dgm:cxn modelId="{5663D791-7C9C-4D72-910A-8446C462F055}" srcId="{B7D29ED1-FC91-40EC-8BC2-D31AFB23F107}" destId="{C438CB88-DB67-4CB1-AF0E-9EF9D8E22BE0}" srcOrd="2" destOrd="0" parTransId="{C88008B2-7E74-4853-908D-FB5EC81E35DD}" sibTransId="{E58CD3BE-FC28-4849-BA32-AD0ADB3CD202}"/>
    <dgm:cxn modelId="{5A721E26-DF14-433F-8274-592092944EAE}" type="presOf" srcId="{B7D29ED1-FC91-40EC-8BC2-D31AFB23F107}" destId="{CFDB4D66-9F2D-4B07-ADA1-35196ADD3DEC}" srcOrd="1" destOrd="0" presId="urn:microsoft.com/office/officeart/2005/8/layout/lProcess2"/>
    <dgm:cxn modelId="{404F04CD-1922-4B82-93F9-FEFFECCDB61B}" srcId="{FFD7B6DA-1FE4-4825-A0F5-1401C2D12CA8}" destId="{EAB78D61-B13C-4D14-B71C-60E132E64AAA}" srcOrd="0" destOrd="0" parTransId="{80C2193B-7C75-4F78-BF93-4E627650D66D}" sibTransId="{B62F6C6B-C36F-441E-B233-CA5577C6BC69}"/>
    <dgm:cxn modelId="{71FE39E5-89BA-4478-B84C-E0D071DD4C21}" type="presOf" srcId="{E65C2D78-3365-4EE1-9EE6-308791811626}" destId="{D4B802D4-DA56-48B3-8CB5-70F7C3A2F2A2}" srcOrd="0" destOrd="0" presId="urn:microsoft.com/office/officeart/2005/8/layout/lProcess2"/>
    <dgm:cxn modelId="{B3415773-B21B-4859-A239-F63E898A20D3}" srcId="{B7D29ED1-FC91-40EC-8BC2-D31AFB23F107}" destId="{73F09107-7D77-4A57-AEF4-8CDAB0BDA3B1}" srcOrd="5" destOrd="0" parTransId="{17D61155-D4D6-457E-B23F-D8203449B619}" sibTransId="{6C04B4A6-FAA4-4A79-9BF1-20A9B3B1390B}"/>
    <dgm:cxn modelId="{D4605558-9E47-4C9F-9428-4DE47FC34453}" srcId="{D806CEF1-A8ED-4B09-ACB9-18A9E876EE59}" destId="{F0165917-2826-498C-B615-99AC1B25179D}" srcOrd="5" destOrd="0" parTransId="{CC327D31-D370-46F6-9B39-B172F86B9B56}" sibTransId="{AD2A2034-B66F-423D-A506-E4BF32791173}"/>
    <dgm:cxn modelId="{6381BB55-7A50-405C-A1C0-DB6B194CB672}" srcId="{F19A817D-F7BB-4501-B32C-5A84CD61EEBE}" destId="{8081D281-759B-4C53-A476-66E7579BE28A}" srcOrd="1" destOrd="0" parTransId="{0679C634-E790-48ED-9039-80D1E17C53F6}" sibTransId="{8189671F-8C99-443A-99AC-0C9371031179}"/>
    <dgm:cxn modelId="{D536F9F3-5769-4163-AD28-6B4E62643C00}" type="presOf" srcId="{B7D29ED1-FC91-40EC-8BC2-D31AFB23F107}" destId="{2CCF255D-28F8-4BF5-9F26-46781DD18FF6}" srcOrd="0" destOrd="0" presId="urn:microsoft.com/office/officeart/2005/8/layout/lProcess2"/>
    <dgm:cxn modelId="{9260B2A2-439E-4AE5-84EA-6DE7A6EDAB1A}" type="presOf" srcId="{F0C7A2C8-8051-4ADD-9E22-AFD3ACB5032A}" destId="{3AEB8BE1-6BE1-4D83-BCDD-578FE1F2DC91}" srcOrd="0" destOrd="0" presId="urn:microsoft.com/office/officeart/2005/8/layout/lProcess2"/>
    <dgm:cxn modelId="{FFBCE00C-2F1D-449C-B545-3DD85A808F0B}" type="presOf" srcId="{997145A3-F441-4F68-84BE-CB164B75AAEE}" destId="{82D9BA97-5970-413D-8D88-F35660DB8267}" srcOrd="0" destOrd="0" presId="urn:microsoft.com/office/officeart/2005/8/layout/lProcess2"/>
    <dgm:cxn modelId="{9D8E0A44-D5EC-4A6B-AA42-3FC98F99F4F0}" type="presOf" srcId="{234785DB-706F-4CA6-9730-1EE1952AC6D1}" destId="{EE7CC338-3267-4B3B-AD11-F22F860C76F5}" srcOrd="0" destOrd="0" presId="urn:microsoft.com/office/officeart/2005/8/layout/lProcess2"/>
    <dgm:cxn modelId="{509F42A7-442F-4787-9900-B79A34CE184F}" type="presOf" srcId="{594AFA50-420B-4ED8-906B-59FDBA39A486}" destId="{6100D915-3411-4614-A4C1-1E0FC6F6995E}" srcOrd="0" destOrd="0" presId="urn:microsoft.com/office/officeart/2005/8/layout/lProcess2"/>
    <dgm:cxn modelId="{022CE283-8456-41FC-9251-97A0EA773046}" type="presOf" srcId="{EAB78D61-B13C-4D14-B71C-60E132E64AAA}" destId="{474D8141-EFAD-4FB8-A637-F53ED5FF1EDE}" srcOrd="0" destOrd="0" presId="urn:microsoft.com/office/officeart/2005/8/layout/lProcess2"/>
    <dgm:cxn modelId="{7B0B0E96-F4DC-40D2-8225-63FB1B20710C}" type="presOf" srcId="{73F09107-7D77-4A57-AEF4-8CDAB0BDA3B1}" destId="{2147E6EC-DB63-4BE8-8423-06A35E71F13E}" srcOrd="0" destOrd="0" presId="urn:microsoft.com/office/officeart/2005/8/layout/lProcess2"/>
    <dgm:cxn modelId="{33448C92-A0C6-400C-A51E-C0A8F0BF74FD}" srcId="{F0C7A2C8-8051-4ADD-9E22-AFD3ACB5032A}" destId="{997145A3-F441-4F68-84BE-CB164B75AAEE}" srcOrd="3" destOrd="0" parTransId="{05960C89-32F3-4A4B-B8A3-84E06916A25A}" sibTransId="{95D179C1-6EAC-4795-B70E-6A669B720C69}"/>
    <dgm:cxn modelId="{78CB4477-625F-4FF6-9BED-AB3029E567C5}" srcId="{82DC8495-05A7-4581-91BB-70AFC827BA48}" destId="{FFD7B6DA-1FE4-4825-A0F5-1401C2D12CA8}" srcOrd="3" destOrd="0" parTransId="{EEEADD3A-7EDB-4DE7-A9BB-C20504152C70}" sibTransId="{F97FC71D-40D2-4DA8-B88C-82CCF243BDFB}"/>
    <dgm:cxn modelId="{AB1CAE97-311A-438D-B832-D3943D1D68F2}" type="presOf" srcId="{F0165917-2826-498C-B615-99AC1B25179D}" destId="{AEE116F0-BD92-4984-ABD3-F88E438A0C06}" srcOrd="0" destOrd="0" presId="urn:microsoft.com/office/officeart/2005/8/layout/lProcess2"/>
    <dgm:cxn modelId="{EF920DD7-729A-48A9-B460-9994C956B42F}" type="presOf" srcId="{F19A817D-F7BB-4501-B32C-5A84CD61EEBE}" destId="{950D84BE-AD59-4843-A21E-190B706D6C1B}" srcOrd="0" destOrd="0" presId="urn:microsoft.com/office/officeart/2005/8/layout/lProcess2"/>
    <dgm:cxn modelId="{DD04AF2B-77BF-4037-9C1A-CD7E07E3E6FF}" type="presOf" srcId="{0F48B241-D80A-4E86-9F2C-5FBD2455F015}" destId="{B2C53AB5-58E7-4899-A825-F002CBF4767A}" srcOrd="0" destOrd="0" presId="urn:microsoft.com/office/officeart/2005/8/layout/lProcess2"/>
    <dgm:cxn modelId="{806EF395-F6D5-4583-91EE-1CE6E2AB9195}" type="presOf" srcId="{F0C7A2C8-8051-4ADD-9E22-AFD3ACB5032A}" destId="{83145802-14E7-4818-9593-9C6E5878FD8B}" srcOrd="1" destOrd="0" presId="urn:microsoft.com/office/officeart/2005/8/layout/lProcess2"/>
    <dgm:cxn modelId="{AC29781C-0DE0-4DF9-9DB4-A738EEE852C2}" type="presOf" srcId="{183296EA-521D-48B5-95E8-4CAE7328F0A6}" destId="{F06D7796-899C-47FC-9456-0DC72BDDE468}" srcOrd="0" destOrd="0" presId="urn:microsoft.com/office/officeart/2005/8/layout/lProcess2"/>
    <dgm:cxn modelId="{8AA75608-3535-46CF-88EC-7994970AC62E}" srcId="{B7D29ED1-FC91-40EC-8BC2-D31AFB23F107}" destId="{DDF9E3F8-3F3F-4751-BDA7-5898E9AD3A04}" srcOrd="3" destOrd="0" parTransId="{4A0ABA96-E163-4B1E-B3DC-52B835459343}" sibTransId="{20912790-6B2F-47A1-AF7A-3C4AA867AC7F}"/>
    <dgm:cxn modelId="{69B5CA77-AF99-4534-ADFB-F0090038F490}" type="presOf" srcId="{F19A817D-F7BB-4501-B32C-5A84CD61EEBE}" destId="{FA6A53F1-9944-4136-8A05-59132BB85112}" srcOrd="1" destOrd="0" presId="urn:microsoft.com/office/officeart/2005/8/layout/lProcess2"/>
    <dgm:cxn modelId="{A81BB96D-D142-4F50-B6A3-05A6F543D27D}" srcId="{F0C7A2C8-8051-4ADD-9E22-AFD3ACB5032A}" destId="{A313B425-8F7A-477E-803E-D700482B6AF0}" srcOrd="0" destOrd="0" parTransId="{6996F3DA-9DE7-483D-AB73-742FFB5B9EC7}" sibTransId="{6741D7A4-FC8C-4D20-A894-2DFE1AE61119}"/>
    <dgm:cxn modelId="{27FB9FFF-110F-4BD6-9DE0-3A7A298FDFDA}" type="presOf" srcId="{3B4EAB9C-2280-48A4-AD77-5632ABF8E381}" destId="{237317C8-FEE0-450B-9CCD-87E30A2AD2A7}" srcOrd="0" destOrd="0" presId="urn:microsoft.com/office/officeart/2005/8/layout/lProcess2"/>
    <dgm:cxn modelId="{7A7D0F1E-9E60-46E5-955B-05EFDBA4708D}" srcId="{D806CEF1-A8ED-4B09-ACB9-18A9E876EE59}" destId="{268C3BA3-91D5-4D9F-A81A-6F377CF23A27}" srcOrd="4" destOrd="0" parTransId="{482F5734-2BBE-4CC6-8E61-0BE8F91AA7A7}" sibTransId="{F393B3D0-EDA8-46DE-9052-A01555221CA0}"/>
    <dgm:cxn modelId="{5F934162-3B94-4C62-B844-EDD664E40166}" type="presOf" srcId="{D806CEF1-A8ED-4B09-ACB9-18A9E876EE59}" destId="{20045578-6389-4AE0-9717-1BE0D001580C}" srcOrd="0" destOrd="0" presId="urn:microsoft.com/office/officeart/2005/8/layout/lProcess2"/>
    <dgm:cxn modelId="{48945F8C-5384-48C3-8AFD-D325F1D8AE05}" type="presOf" srcId="{D806CEF1-A8ED-4B09-ACB9-18A9E876EE59}" destId="{6ABE5AA6-76CC-40F7-9D91-A00563EA20F7}" srcOrd="1" destOrd="0" presId="urn:microsoft.com/office/officeart/2005/8/layout/lProcess2"/>
    <dgm:cxn modelId="{B52EEDFA-072E-4EE4-A7EB-C06423F1D4B7}" type="presOf" srcId="{C438CB88-DB67-4CB1-AF0E-9EF9D8E22BE0}" destId="{F7A1F465-37FD-492D-AE86-B70112355A06}" srcOrd="0" destOrd="0" presId="urn:microsoft.com/office/officeart/2005/8/layout/lProcess2"/>
    <dgm:cxn modelId="{EBB4E838-FF0A-4CCD-9D36-B2E26BFD72AD}" srcId="{FFD7B6DA-1FE4-4825-A0F5-1401C2D12CA8}" destId="{E65C2D78-3365-4EE1-9EE6-308791811626}" srcOrd="1" destOrd="0" parTransId="{8BB26BD2-B760-4309-8E6B-A77185F5D7A1}" sibTransId="{2DAF1D43-17AF-4FFB-A6BC-71BE81BC3D3E}"/>
    <dgm:cxn modelId="{F3A9D744-FF16-4961-9C29-B26E178E26A1}" srcId="{82DC8495-05A7-4581-91BB-70AFC827BA48}" destId="{D806CEF1-A8ED-4B09-ACB9-18A9E876EE59}" srcOrd="2" destOrd="0" parTransId="{F7776304-08CF-40C5-9C50-2DC02CC8005C}" sibTransId="{C761E93E-E96D-45D7-8731-D405A918F903}"/>
    <dgm:cxn modelId="{99E832B4-630F-48A9-BF4B-C80B5DC2894D}" srcId="{F19A817D-F7BB-4501-B32C-5A84CD61EEBE}" destId="{FDA2F50A-9D6A-4112-A79D-D23DB89EBAB4}" srcOrd="0" destOrd="0" parTransId="{D936DEF6-DB2A-4A20-83A9-85EA7629B7FD}" sibTransId="{D8A42211-BB55-452B-845C-3F10AB8E24EA}"/>
    <dgm:cxn modelId="{7D25BF70-62F1-4C3C-B315-8D6325B60463}" srcId="{F0C7A2C8-8051-4ADD-9E22-AFD3ACB5032A}" destId="{C73E5B99-4E4F-493A-8C86-23511E5406AB}" srcOrd="1" destOrd="0" parTransId="{70445DEF-4107-42DF-BF21-61DA3B500373}" sibTransId="{757616BE-9437-4A14-9D41-9D1F00A2E253}"/>
    <dgm:cxn modelId="{4CA3A2D7-87BE-4AE9-97E7-774199D6023E}" srcId="{F0C7A2C8-8051-4ADD-9E22-AFD3ACB5032A}" destId="{234785DB-706F-4CA6-9730-1EE1952AC6D1}" srcOrd="4" destOrd="0" parTransId="{CA23FA8B-8A36-47BC-BAFA-629177EC3479}" sibTransId="{36C0B9ED-CAE9-4F5A-B250-D3643227D9E3}"/>
    <dgm:cxn modelId="{CA867509-4FD7-4C1C-A501-2F6A80A06BBC}" srcId="{FFD7B6DA-1FE4-4825-A0F5-1401C2D12CA8}" destId="{1DAD62CF-2CF2-4384-B381-4EF27B0DD3FF}" srcOrd="3" destOrd="0" parTransId="{29262399-54C2-481A-82DD-463D37A0DC68}" sibTransId="{417878F9-8A29-498B-86BA-9A94122DE198}"/>
    <dgm:cxn modelId="{B264DAB7-7DE8-4579-987E-9222D243F92B}" type="presOf" srcId="{DDF9E3F8-3F3F-4751-BDA7-5898E9AD3A04}" destId="{0F70006E-AD25-4A13-AB92-09159BC6C01E}" srcOrd="0" destOrd="0" presId="urn:microsoft.com/office/officeart/2005/8/layout/lProcess2"/>
    <dgm:cxn modelId="{BE217DD2-00E2-42B2-9855-A5710A8C12EB}" srcId="{B7D29ED1-FC91-40EC-8BC2-D31AFB23F107}" destId="{3BC5BD4D-5956-48A6-9248-C5182660D8B2}" srcOrd="1" destOrd="0" parTransId="{3D9D95C3-E7FA-4BF3-ABDB-A78D0245E59D}" sibTransId="{599A2918-613E-4CB4-8CA3-DAC1E4BAC344}"/>
    <dgm:cxn modelId="{DDAB5A70-1487-4853-98B3-28ACBBCEA9F7}" type="presOf" srcId="{191AC2F7-1AC3-48AA-B709-390933E95D7D}" destId="{0849104C-F9E9-4618-A66B-5FD819D196B4}" srcOrd="0" destOrd="0" presId="urn:microsoft.com/office/officeart/2005/8/layout/lProcess2"/>
    <dgm:cxn modelId="{6BE7724A-2C05-44D8-B549-B98B446D2CE8}" srcId="{D806CEF1-A8ED-4B09-ACB9-18A9E876EE59}" destId="{3B4EAB9C-2280-48A4-AD77-5632ABF8E381}" srcOrd="2" destOrd="0" parTransId="{4EEBB5F8-D1D1-40F0-9352-7A0B10B65F71}" sibTransId="{A9636B59-60D3-4E67-BD56-37939EC20C36}"/>
    <dgm:cxn modelId="{C0D17C51-292A-4740-9B58-89B5F262D76A}" srcId="{F19A817D-F7BB-4501-B32C-5A84CD61EEBE}" destId="{594AFA50-420B-4ED8-906B-59FDBA39A486}" srcOrd="2" destOrd="0" parTransId="{5009951E-D69E-4A69-B5AA-DBAB8B67499B}" sibTransId="{81364244-A81F-4183-B1FA-8FC9081BE256}"/>
    <dgm:cxn modelId="{3D9A2773-F0D7-458D-B036-2655E3804B47}" srcId="{82DC8495-05A7-4581-91BB-70AFC827BA48}" destId="{F19A817D-F7BB-4501-B32C-5A84CD61EEBE}" srcOrd="0" destOrd="0" parTransId="{39AAF666-FF74-45B6-9DEF-C7BAA2BC719D}" sibTransId="{57CE0023-8C81-414F-8ECD-5D94F3953EF4}"/>
    <dgm:cxn modelId="{F93F0B5A-6261-457C-9833-E364A374EFE8}" type="presOf" srcId="{FFD7B6DA-1FE4-4825-A0F5-1401C2D12CA8}" destId="{186CE6F9-3AE3-49EE-8761-860A7C724F27}" srcOrd="0" destOrd="0" presId="urn:microsoft.com/office/officeart/2005/8/layout/lProcess2"/>
    <dgm:cxn modelId="{1F9D59EE-62DE-4EDD-BA26-D44EACB2D2C3}" type="presOf" srcId="{268C3BA3-91D5-4D9F-A81A-6F377CF23A27}" destId="{012FB178-D868-460A-A8C3-02638D9D025D}" srcOrd="0" destOrd="0" presId="urn:microsoft.com/office/officeart/2005/8/layout/lProcess2"/>
    <dgm:cxn modelId="{2BFB25CB-63C9-41AA-B881-C334F0EDD155}" srcId="{F19A817D-F7BB-4501-B32C-5A84CD61EEBE}" destId="{191AC2F7-1AC3-48AA-B709-390933E95D7D}" srcOrd="3" destOrd="0" parTransId="{51B781F0-9D5D-4A14-AB17-BC18C3653947}" sibTransId="{001D748D-27FB-4B6F-951E-D362489CFB0A}"/>
    <dgm:cxn modelId="{32B2FC7C-B6D9-44EC-9A5F-CC2B9EB5DE3F}" type="presOf" srcId="{FDA2F50A-9D6A-4112-A79D-D23DB89EBAB4}" destId="{5B351916-001F-4479-9E51-E1EF512AB403}" srcOrd="0" destOrd="0" presId="urn:microsoft.com/office/officeart/2005/8/layout/lProcess2"/>
    <dgm:cxn modelId="{5BAA094C-28D2-49FE-9966-543B00588F67}" srcId="{B7D29ED1-FC91-40EC-8BC2-D31AFB23F107}" destId="{2EBE6356-D3EB-4C2E-9140-6256B3CCD79B}" srcOrd="4" destOrd="0" parTransId="{8C1B5E67-39D4-4EB5-B2EA-D5C2823FB366}" sibTransId="{62C3272F-16F4-4084-BD33-7DB83C1A2D25}"/>
    <dgm:cxn modelId="{4869EEB0-CED0-4A73-A733-EEE81C017750}" srcId="{FFD7B6DA-1FE4-4825-A0F5-1401C2D12CA8}" destId="{1E41FE93-7895-48B6-B37B-04B61DB2A78D}" srcOrd="2" destOrd="0" parTransId="{175E9410-A860-4876-B46E-7A200D95C829}" sibTransId="{15D2AAB3-830A-46DD-8D79-3E252DEA2BE0}"/>
    <dgm:cxn modelId="{D2886C8C-6648-4144-93DD-258C597EFCB4}" srcId="{D806CEF1-A8ED-4B09-ACB9-18A9E876EE59}" destId="{CDD80A27-0807-47C3-9CB5-E49DF9AE0BC7}" srcOrd="1" destOrd="0" parTransId="{97D6EDA4-7D2B-40E2-9CA3-4475F23FB8E4}" sibTransId="{3E802852-DC97-4B77-BC50-6756FC30E1DC}"/>
    <dgm:cxn modelId="{B1C1D76E-A2D2-4EC5-A350-9DEFAF369982}" type="presOf" srcId="{C73E5B99-4E4F-493A-8C86-23511E5406AB}" destId="{C8DE118D-BE2A-4868-A076-45C2627AD007}" srcOrd="0" destOrd="0" presId="urn:microsoft.com/office/officeart/2005/8/layout/lProcess2"/>
    <dgm:cxn modelId="{9B5048C3-5B08-444D-A195-63C2380555B6}" type="presOf" srcId="{3BC5BD4D-5956-48A6-9248-C5182660D8B2}" destId="{B084838B-83BC-46C8-A846-3D844E8202E1}" srcOrd="0" destOrd="0" presId="urn:microsoft.com/office/officeart/2005/8/layout/lProcess2"/>
    <dgm:cxn modelId="{55860E65-FE95-48D8-9248-0919521E6DA6}" type="presOf" srcId="{1E41FE93-7895-48B6-B37B-04B61DB2A78D}" destId="{6331D4E9-2B2A-4ACC-A3C7-CCC41533062A}" srcOrd="0" destOrd="0" presId="urn:microsoft.com/office/officeart/2005/8/layout/lProcess2"/>
    <dgm:cxn modelId="{2E4FB7DA-06A2-4A4C-9DAC-48F360FFE4AD}" type="presOf" srcId="{CDD80A27-0807-47C3-9CB5-E49DF9AE0BC7}" destId="{6CBEA83A-DDBB-4BCD-8D8C-B717120D621B}" srcOrd="0" destOrd="0" presId="urn:microsoft.com/office/officeart/2005/8/layout/lProcess2"/>
    <dgm:cxn modelId="{F5B04F4E-F5AB-4A9E-A8C0-1E47055CCC96}" type="presOf" srcId="{2EBE6356-D3EB-4C2E-9140-6256B3CCD79B}" destId="{EB2CF0BB-4ED7-44A1-9CD0-9CA5E46D108A}" srcOrd="0" destOrd="0" presId="urn:microsoft.com/office/officeart/2005/8/layout/lProcess2"/>
    <dgm:cxn modelId="{31488B3B-259C-4F3C-9B5D-E20206D66200}" srcId="{B7D29ED1-FC91-40EC-8BC2-D31AFB23F107}" destId="{D3BEF2AB-65D0-47D1-AB4C-997DFAD71C3B}" srcOrd="6" destOrd="0" parTransId="{C2CC7B48-E5B6-424C-A225-859760279713}" sibTransId="{DAEB2BEC-044B-4CE1-9A07-FE2D51A28B03}"/>
    <dgm:cxn modelId="{A9AFBAE5-AFA0-4B1D-A40B-565582729BF8}" srcId="{D806CEF1-A8ED-4B09-ACB9-18A9E876EE59}" destId="{0F48B241-D80A-4E86-9F2C-5FBD2455F015}" srcOrd="3" destOrd="0" parTransId="{67C83599-B422-4BA5-9FCD-B65020699D64}" sibTransId="{F55D4924-2CE8-4E06-B2DA-513E6E7737B9}"/>
    <dgm:cxn modelId="{7B41ADFE-47A5-499E-A899-4A4BBFB7EA53}" type="presOf" srcId="{8081D281-759B-4C53-A476-66E7579BE28A}" destId="{7C498800-81F8-478E-81E6-2F934A3878C2}" srcOrd="0" destOrd="0" presId="urn:microsoft.com/office/officeart/2005/8/layout/lProcess2"/>
    <dgm:cxn modelId="{D88EF540-07E8-4B8E-8D60-3CFC283554F7}" type="presOf" srcId="{1DAD62CF-2CF2-4384-B381-4EF27B0DD3FF}" destId="{8D638E50-D93D-486B-B8D6-36D92B705EC3}" srcOrd="0" destOrd="0" presId="urn:microsoft.com/office/officeart/2005/8/layout/lProcess2"/>
    <dgm:cxn modelId="{B2BC6A03-3008-4187-A5EB-1AEE48ED5534}" srcId="{F0C7A2C8-8051-4ADD-9E22-AFD3ACB5032A}" destId="{183296EA-521D-48B5-95E8-4CAE7328F0A6}" srcOrd="2" destOrd="0" parTransId="{2B61A875-0AFA-405C-8F60-DF0F7D178965}" sibTransId="{7F27EEC7-80BD-4DE2-8386-E04D2CE20C04}"/>
    <dgm:cxn modelId="{A7523F9C-AFBC-4BA0-AD20-6F3AAB7858BB}" srcId="{D806CEF1-A8ED-4B09-ACB9-18A9E876EE59}" destId="{80058CE5-678B-48D3-9E93-2FC7F30492E5}" srcOrd="0" destOrd="0" parTransId="{2A51E8FF-CA11-44E6-9343-BFC972A4E1D7}" sibTransId="{1E67ABD6-D983-444A-BCE0-391E393B4EBB}"/>
    <dgm:cxn modelId="{53679DE9-353A-4636-A4A3-9182C2D3888A}" srcId="{82DC8495-05A7-4581-91BB-70AFC827BA48}" destId="{F0C7A2C8-8051-4ADD-9E22-AFD3ACB5032A}" srcOrd="4" destOrd="0" parTransId="{A5C5A2E5-4A4C-4BD4-8649-D4D61886F64B}" sibTransId="{9859DCAF-819A-47A6-86FA-BFAA2B3FC7F9}"/>
    <dgm:cxn modelId="{82DE53A2-A6CC-46D4-BE7D-6DD5735BA1ED}" type="presOf" srcId="{80058CE5-678B-48D3-9E93-2FC7F30492E5}" destId="{43C27D7F-7C34-47A5-AF14-1323CDB0A060}" srcOrd="0" destOrd="0" presId="urn:microsoft.com/office/officeart/2005/8/layout/lProcess2"/>
    <dgm:cxn modelId="{09333141-179A-486C-8727-D93215FA55B5}" srcId="{B7D29ED1-FC91-40EC-8BC2-D31AFB23F107}" destId="{D1F9B2F5-4802-4D42-AC25-2496F2CA33AA}" srcOrd="0" destOrd="0" parTransId="{1C2918D2-4585-4488-9C9B-200809188FAB}" sibTransId="{54DB40F6-460C-47A7-BBA3-A6380384D7FB}"/>
    <dgm:cxn modelId="{AB12E0BF-CDA8-473B-8B49-4F6E99015E8B}" type="presOf" srcId="{FFD7B6DA-1FE4-4825-A0F5-1401C2D12CA8}" destId="{12A221E9-9E45-4BFE-8A5F-F4FE1F916D03}" srcOrd="1" destOrd="0" presId="urn:microsoft.com/office/officeart/2005/8/layout/lProcess2"/>
    <dgm:cxn modelId="{329F06E2-EA41-48BF-B306-DAFCF6720869}" srcId="{82DC8495-05A7-4581-91BB-70AFC827BA48}" destId="{B7D29ED1-FC91-40EC-8BC2-D31AFB23F107}" srcOrd="1" destOrd="0" parTransId="{B43CCDFD-503D-43D9-A488-013C9FB4EB27}" sibTransId="{E280B5CF-C5BB-4208-8FED-AFEC49577891}"/>
    <dgm:cxn modelId="{0D7AACAE-9C0E-4853-BAD9-26FA164849B3}" type="presOf" srcId="{A313B425-8F7A-477E-803E-D700482B6AF0}" destId="{0C1BBC8F-9F4E-43CE-A75E-4B19B33830D4}" srcOrd="0" destOrd="0" presId="urn:microsoft.com/office/officeart/2005/8/layout/lProcess2"/>
    <dgm:cxn modelId="{EC51509A-887C-4782-89E0-9EAD564DE717}" type="presParOf" srcId="{7E3BCA8C-4DBA-4E3A-9343-AFACEDE6E895}" destId="{BE704B40-0FE6-4DA5-AFF4-CED5E6E02F82}" srcOrd="0" destOrd="0" presId="urn:microsoft.com/office/officeart/2005/8/layout/lProcess2"/>
    <dgm:cxn modelId="{8BF3E667-B31E-4FD9-B521-1FECAA19C5A0}" type="presParOf" srcId="{BE704B40-0FE6-4DA5-AFF4-CED5E6E02F82}" destId="{950D84BE-AD59-4843-A21E-190B706D6C1B}" srcOrd="0" destOrd="0" presId="urn:microsoft.com/office/officeart/2005/8/layout/lProcess2"/>
    <dgm:cxn modelId="{D247446C-8F18-4A69-8CA8-0E7806A57354}" type="presParOf" srcId="{BE704B40-0FE6-4DA5-AFF4-CED5E6E02F82}" destId="{FA6A53F1-9944-4136-8A05-59132BB85112}" srcOrd="1" destOrd="0" presId="urn:microsoft.com/office/officeart/2005/8/layout/lProcess2"/>
    <dgm:cxn modelId="{EDFA8416-102C-4B1F-95D3-7AB6D5C299DC}" type="presParOf" srcId="{BE704B40-0FE6-4DA5-AFF4-CED5E6E02F82}" destId="{7C77037E-4F04-498B-A4FE-71E541429090}" srcOrd="2" destOrd="0" presId="urn:microsoft.com/office/officeart/2005/8/layout/lProcess2"/>
    <dgm:cxn modelId="{608D1CE5-A4E0-46B7-BF74-6F8B6031DB25}" type="presParOf" srcId="{7C77037E-4F04-498B-A4FE-71E541429090}" destId="{8AA28927-D423-4EF2-9F0D-3FAE43DA9DD3}" srcOrd="0" destOrd="0" presId="urn:microsoft.com/office/officeart/2005/8/layout/lProcess2"/>
    <dgm:cxn modelId="{516B4A49-627E-49F5-A38F-645AFFCB0E93}" type="presParOf" srcId="{8AA28927-D423-4EF2-9F0D-3FAE43DA9DD3}" destId="{5B351916-001F-4479-9E51-E1EF512AB403}" srcOrd="0" destOrd="0" presId="urn:microsoft.com/office/officeart/2005/8/layout/lProcess2"/>
    <dgm:cxn modelId="{45F3FBEE-E830-46AE-90E0-7A6DE1C9C3A6}" type="presParOf" srcId="{8AA28927-D423-4EF2-9F0D-3FAE43DA9DD3}" destId="{BD6F4C17-6262-4A63-83F0-F4375DABA43B}" srcOrd="1" destOrd="0" presId="urn:microsoft.com/office/officeart/2005/8/layout/lProcess2"/>
    <dgm:cxn modelId="{0EEC3AB3-664F-4C30-9308-9B9B6D9157CB}" type="presParOf" srcId="{8AA28927-D423-4EF2-9F0D-3FAE43DA9DD3}" destId="{7C498800-81F8-478E-81E6-2F934A3878C2}" srcOrd="2" destOrd="0" presId="urn:microsoft.com/office/officeart/2005/8/layout/lProcess2"/>
    <dgm:cxn modelId="{6AEBD440-FE42-411C-ABE3-621A19BE4C4D}" type="presParOf" srcId="{8AA28927-D423-4EF2-9F0D-3FAE43DA9DD3}" destId="{4E0C9484-E360-44CB-8A6F-31BB9991D8D9}" srcOrd="3" destOrd="0" presId="urn:microsoft.com/office/officeart/2005/8/layout/lProcess2"/>
    <dgm:cxn modelId="{47E25964-C82E-4284-966E-D2BBE0DF8B4E}" type="presParOf" srcId="{8AA28927-D423-4EF2-9F0D-3FAE43DA9DD3}" destId="{6100D915-3411-4614-A4C1-1E0FC6F6995E}" srcOrd="4" destOrd="0" presId="urn:microsoft.com/office/officeart/2005/8/layout/lProcess2"/>
    <dgm:cxn modelId="{CF8BA91E-8D5B-4FEA-A438-9F9D01754E76}" type="presParOf" srcId="{8AA28927-D423-4EF2-9F0D-3FAE43DA9DD3}" destId="{1C9F60B4-5915-4B41-899F-8FDCD5C8E4DE}" srcOrd="5" destOrd="0" presId="urn:microsoft.com/office/officeart/2005/8/layout/lProcess2"/>
    <dgm:cxn modelId="{C96D1C0A-94F1-4F5C-B3EF-30F11257685A}" type="presParOf" srcId="{8AA28927-D423-4EF2-9F0D-3FAE43DA9DD3}" destId="{0849104C-F9E9-4618-A66B-5FD819D196B4}" srcOrd="6" destOrd="0" presId="urn:microsoft.com/office/officeart/2005/8/layout/lProcess2"/>
    <dgm:cxn modelId="{A54A2207-A1DD-463F-9443-742FCA27B82B}" type="presParOf" srcId="{7E3BCA8C-4DBA-4E3A-9343-AFACEDE6E895}" destId="{9AA7263A-03DF-460C-8684-A865B57754DB}" srcOrd="1" destOrd="0" presId="urn:microsoft.com/office/officeart/2005/8/layout/lProcess2"/>
    <dgm:cxn modelId="{8389DE66-D84A-4F99-B5EC-A0933AFD8B6E}" type="presParOf" srcId="{7E3BCA8C-4DBA-4E3A-9343-AFACEDE6E895}" destId="{9E43FF57-1D28-4818-8FC2-4C4B12D487B0}" srcOrd="2" destOrd="0" presId="urn:microsoft.com/office/officeart/2005/8/layout/lProcess2"/>
    <dgm:cxn modelId="{F474CF05-4A56-4658-AD37-682ABCA2BBA5}" type="presParOf" srcId="{9E43FF57-1D28-4818-8FC2-4C4B12D487B0}" destId="{2CCF255D-28F8-4BF5-9F26-46781DD18FF6}" srcOrd="0" destOrd="0" presId="urn:microsoft.com/office/officeart/2005/8/layout/lProcess2"/>
    <dgm:cxn modelId="{FEEBC0F8-77DA-44DC-8893-74635941C5B4}" type="presParOf" srcId="{9E43FF57-1D28-4818-8FC2-4C4B12D487B0}" destId="{CFDB4D66-9F2D-4B07-ADA1-35196ADD3DEC}" srcOrd="1" destOrd="0" presId="urn:microsoft.com/office/officeart/2005/8/layout/lProcess2"/>
    <dgm:cxn modelId="{1C8978E7-697B-4640-9FE6-8B4545977629}" type="presParOf" srcId="{9E43FF57-1D28-4818-8FC2-4C4B12D487B0}" destId="{5BF57C38-EB67-48B9-96D2-8734FC459E39}" srcOrd="2" destOrd="0" presId="urn:microsoft.com/office/officeart/2005/8/layout/lProcess2"/>
    <dgm:cxn modelId="{7FB27E10-4492-4AE0-BDCE-91F61B76E8EE}" type="presParOf" srcId="{5BF57C38-EB67-48B9-96D2-8734FC459E39}" destId="{F9866DBF-2D8F-4270-9144-E173A587A37C}" srcOrd="0" destOrd="0" presId="urn:microsoft.com/office/officeart/2005/8/layout/lProcess2"/>
    <dgm:cxn modelId="{64B18164-402D-4BDD-B14F-63FCDB5B80FB}" type="presParOf" srcId="{F9866DBF-2D8F-4270-9144-E173A587A37C}" destId="{20DB5E58-9676-4CDA-9855-76ED8D3480ED}" srcOrd="0" destOrd="0" presId="urn:microsoft.com/office/officeart/2005/8/layout/lProcess2"/>
    <dgm:cxn modelId="{25037897-8E8B-40B9-AF42-94D397EE3FB3}" type="presParOf" srcId="{F9866DBF-2D8F-4270-9144-E173A587A37C}" destId="{4C1590E7-F10B-41F7-9B1F-84A5BE4BAB78}" srcOrd="1" destOrd="0" presId="urn:microsoft.com/office/officeart/2005/8/layout/lProcess2"/>
    <dgm:cxn modelId="{B852096A-4B79-4CB4-80C0-6AEF64FD4F6A}" type="presParOf" srcId="{F9866DBF-2D8F-4270-9144-E173A587A37C}" destId="{B084838B-83BC-46C8-A846-3D844E8202E1}" srcOrd="2" destOrd="0" presId="urn:microsoft.com/office/officeart/2005/8/layout/lProcess2"/>
    <dgm:cxn modelId="{45F23F39-29B9-4551-A132-FA3C970873FA}" type="presParOf" srcId="{F9866DBF-2D8F-4270-9144-E173A587A37C}" destId="{84CBDEB8-E5D1-474B-837E-0D539770822B}" srcOrd="3" destOrd="0" presId="urn:microsoft.com/office/officeart/2005/8/layout/lProcess2"/>
    <dgm:cxn modelId="{4C0C53F9-2CEB-41F4-91FE-822A7CE860C7}" type="presParOf" srcId="{F9866DBF-2D8F-4270-9144-E173A587A37C}" destId="{F7A1F465-37FD-492D-AE86-B70112355A06}" srcOrd="4" destOrd="0" presId="urn:microsoft.com/office/officeart/2005/8/layout/lProcess2"/>
    <dgm:cxn modelId="{C0EC2CA5-B290-4522-86A4-E2DADAD76719}" type="presParOf" srcId="{F9866DBF-2D8F-4270-9144-E173A587A37C}" destId="{C026FE96-A2FF-4269-B0A5-830952389029}" srcOrd="5" destOrd="0" presId="urn:microsoft.com/office/officeart/2005/8/layout/lProcess2"/>
    <dgm:cxn modelId="{A1F4DC17-D02B-4CE5-AFD1-FE41FCB22A05}" type="presParOf" srcId="{F9866DBF-2D8F-4270-9144-E173A587A37C}" destId="{0F70006E-AD25-4A13-AB92-09159BC6C01E}" srcOrd="6" destOrd="0" presId="urn:microsoft.com/office/officeart/2005/8/layout/lProcess2"/>
    <dgm:cxn modelId="{012651B6-3C9F-4831-A163-AEF2DD7D4DBA}" type="presParOf" srcId="{F9866DBF-2D8F-4270-9144-E173A587A37C}" destId="{6212E9FF-D631-475A-BE02-CB609FCFA4AE}" srcOrd="7" destOrd="0" presId="urn:microsoft.com/office/officeart/2005/8/layout/lProcess2"/>
    <dgm:cxn modelId="{F295E9CB-B1C3-4821-BCD1-A92A4385796B}" type="presParOf" srcId="{F9866DBF-2D8F-4270-9144-E173A587A37C}" destId="{EB2CF0BB-4ED7-44A1-9CD0-9CA5E46D108A}" srcOrd="8" destOrd="0" presId="urn:microsoft.com/office/officeart/2005/8/layout/lProcess2"/>
    <dgm:cxn modelId="{4232F270-2DC8-40E0-9E36-C60966752B88}" type="presParOf" srcId="{F9866DBF-2D8F-4270-9144-E173A587A37C}" destId="{B438CA1F-6569-484E-B5F8-FAB63FC5F143}" srcOrd="9" destOrd="0" presId="urn:microsoft.com/office/officeart/2005/8/layout/lProcess2"/>
    <dgm:cxn modelId="{7B100B20-D2E3-4B76-88E6-A6FDDA2DA574}" type="presParOf" srcId="{F9866DBF-2D8F-4270-9144-E173A587A37C}" destId="{2147E6EC-DB63-4BE8-8423-06A35E71F13E}" srcOrd="10" destOrd="0" presId="urn:microsoft.com/office/officeart/2005/8/layout/lProcess2"/>
    <dgm:cxn modelId="{F7B94FE2-D7EB-4CF1-8BF9-4C0D890F19D4}" type="presParOf" srcId="{F9866DBF-2D8F-4270-9144-E173A587A37C}" destId="{A7B882F1-BA6F-4941-9F19-1216859C5E52}" srcOrd="11" destOrd="0" presId="urn:microsoft.com/office/officeart/2005/8/layout/lProcess2"/>
    <dgm:cxn modelId="{09909667-166C-4D19-961E-6B5A4D920ADF}" type="presParOf" srcId="{F9866DBF-2D8F-4270-9144-E173A587A37C}" destId="{3A64909E-699E-4739-91F2-0215778D716B}" srcOrd="12" destOrd="0" presId="urn:microsoft.com/office/officeart/2005/8/layout/lProcess2"/>
    <dgm:cxn modelId="{06F2AF8B-C1CA-4C7A-931B-17FCA28D8756}" type="presParOf" srcId="{7E3BCA8C-4DBA-4E3A-9343-AFACEDE6E895}" destId="{0BED49FE-E3BA-4735-AC66-5012404D37CA}" srcOrd="3" destOrd="0" presId="urn:microsoft.com/office/officeart/2005/8/layout/lProcess2"/>
    <dgm:cxn modelId="{DBE8AF0E-5E3F-4C69-934E-8C0DE260E021}" type="presParOf" srcId="{7E3BCA8C-4DBA-4E3A-9343-AFACEDE6E895}" destId="{1EEFA74F-2E27-44B7-9E51-FB0231E6C625}" srcOrd="4" destOrd="0" presId="urn:microsoft.com/office/officeart/2005/8/layout/lProcess2"/>
    <dgm:cxn modelId="{0440E84A-94BC-4319-A3FB-1B744420FCB1}" type="presParOf" srcId="{1EEFA74F-2E27-44B7-9E51-FB0231E6C625}" destId="{20045578-6389-4AE0-9717-1BE0D001580C}" srcOrd="0" destOrd="0" presId="urn:microsoft.com/office/officeart/2005/8/layout/lProcess2"/>
    <dgm:cxn modelId="{DC4D4232-C920-44E7-943F-00DBFF7D2C33}" type="presParOf" srcId="{1EEFA74F-2E27-44B7-9E51-FB0231E6C625}" destId="{6ABE5AA6-76CC-40F7-9D91-A00563EA20F7}" srcOrd="1" destOrd="0" presId="urn:microsoft.com/office/officeart/2005/8/layout/lProcess2"/>
    <dgm:cxn modelId="{2D78511C-5337-4C00-BB67-D617E42B8E9E}" type="presParOf" srcId="{1EEFA74F-2E27-44B7-9E51-FB0231E6C625}" destId="{E9AF502D-A6D8-4B2C-B0FF-F2C531D44C1C}" srcOrd="2" destOrd="0" presId="urn:microsoft.com/office/officeart/2005/8/layout/lProcess2"/>
    <dgm:cxn modelId="{9EBA1C0B-F763-4A3C-8F71-E4BD1DF48A1D}" type="presParOf" srcId="{E9AF502D-A6D8-4B2C-B0FF-F2C531D44C1C}" destId="{EA783E6B-BC61-472F-B87E-B807E7D79FED}" srcOrd="0" destOrd="0" presId="urn:microsoft.com/office/officeart/2005/8/layout/lProcess2"/>
    <dgm:cxn modelId="{50BD950C-BBB7-4F9A-AED2-FA9B6B9DCC15}" type="presParOf" srcId="{EA783E6B-BC61-472F-B87E-B807E7D79FED}" destId="{43C27D7F-7C34-47A5-AF14-1323CDB0A060}" srcOrd="0" destOrd="0" presId="urn:microsoft.com/office/officeart/2005/8/layout/lProcess2"/>
    <dgm:cxn modelId="{ED464445-B978-44C2-9B02-9FBD6022ABE7}" type="presParOf" srcId="{EA783E6B-BC61-472F-B87E-B807E7D79FED}" destId="{7DF16598-E294-44BB-A4A6-369DF1C8D3A1}" srcOrd="1" destOrd="0" presId="urn:microsoft.com/office/officeart/2005/8/layout/lProcess2"/>
    <dgm:cxn modelId="{6449FE4F-E870-46CA-8541-7AB9A1885EE5}" type="presParOf" srcId="{EA783E6B-BC61-472F-B87E-B807E7D79FED}" destId="{6CBEA83A-DDBB-4BCD-8D8C-B717120D621B}" srcOrd="2" destOrd="0" presId="urn:microsoft.com/office/officeart/2005/8/layout/lProcess2"/>
    <dgm:cxn modelId="{26B872F3-17BD-4F7F-AEB8-6D363FE258E4}" type="presParOf" srcId="{EA783E6B-BC61-472F-B87E-B807E7D79FED}" destId="{23A73EDE-C7FE-4F56-A752-EBD555A855CF}" srcOrd="3" destOrd="0" presId="urn:microsoft.com/office/officeart/2005/8/layout/lProcess2"/>
    <dgm:cxn modelId="{A6790536-22FF-4D98-B34A-94FDAF6527C1}" type="presParOf" srcId="{EA783E6B-BC61-472F-B87E-B807E7D79FED}" destId="{237317C8-FEE0-450B-9CCD-87E30A2AD2A7}" srcOrd="4" destOrd="0" presId="urn:microsoft.com/office/officeart/2005/8/layout/lProcess2"/>
    <dgm:cxn modelId="{57679CF1-D802-4AA7-A97C-211DBCF73FC8}" type="presParOf" srcId="{EA783E6B-BC61-472F-B87E-B807E7D79FED}" destId="{BBB71830-93CB-4368-8124-758769AA1F9B}" srcOrd="5" destOrd="0" presId="urn:microsoft.com/office/officeart/2005/8/layout/lProcess2"/>
    <dgm:cxn modelId="{30DFBB77-B894-498B-9AE1-3BF2A664AB43}" type="presParOf" srcId="{EA783E6B-BC61-472F-B87E-B807E7D79FED}" destId="{B2C53AB5-58E7-4899-A825-F002CBF4767A}" srcOrd="6" destOrd="0" presId="urn:microsoft.com/office/officeart/2005/8/layout/lProcess2"/>
    <dgm:cxn modelId="{3ADD41AD-B091-4097-9288-D277EBAA91D7}" type="presParOf" srcId="{EA783E6B-BC61-472F-B87E-B807E7D79FED}" destId="{C5E33DD8-EA8A-4996-8E08-010ED404ED21}" srcOrd="7" destOrd="0" presId="urn:microsoft.com/office/officeart/2005/8/layout/lProcess2"/>
    <dgm:cxn modelId="{FC7E9993-4240-4A03-A710-6A8348B32EBC}" type="presParOf" srcId="{EA783E6B-BC61-472F-B87E-B807E7D79FED}" destId="{012FB178-D868-460A-A8C3-02638D9D025D}" srcOrd="8" destOrd="0" presId="urn:microsoft.com/office/officeart/2005/8/layout/lProcess2"/>
    <dgm:cxn modelId="{7DEE8DEE-4CA1-4F66-9EC4-AB3E13F766CF}" type="presParOf" srcId="{EA783E6B-BC61-472F-B87E-B807E7D79FED}" destId="{CFDE66AD-E24C-43DC-A821-A8B320AEEABC}" srcOrd="9" destOrd="0" presId="urn:microsoft.com/office/officeart/2005/8/layout/lProcess2"/>
    <dgm:cxn modelId="{2966DC39-EB2E-4CA2-A8F8-C967B3C1D9E6}" type="presParOf" srcId="{EA783E6B-BC61-472F-B87E-B807E7D79FED}" destId="{AEE116F0-BD92-4984-ABD3-F88E438A0C06}" srcOrd="10" destOrd="0" presId="urn:microsoft.com/office/officeart/2005/8/layout/lProcess2"/>
    <dgm:cxn modelId="{05720CB4-905D-4E4B-9A29-4BAA24A93C4A}" type="presParOf" srcId="{7E3BCA8C-4DBA-4E3A-9343-AFACEDE6E895}" destId="{EC83A218-8936-40AA-A1D7-519D4FA9700C}" srcOrd="5" destOrd="0" presId="urn:microsoft.com/office/officeart/2005/8/layout/lProcess2"/>
    <dgm:cxn modelId="{688C6FC7-7673-435F-9A3F-487CF8046006}" type="presParOf" srcId="{7E3BCA8C-4DBA-4E3A-9343-AFACEDE6E895}" destId="{A2DBCCCC-6569-4EAF-99D5-A704C9BFC51B}" srcOrd="6" destOrd="0" presId="urn:microsoft.com/office/officeart/2005/8/layout/lProcess2"/>
    <dgm:cxn modelId="{B8E32E9F-32F0-4DEE-BFA3-CBB05EA89527}" type="presParOf" srcId="{A2DBCCCC-6569-4EAF-99D5-A704C9BFC51B}" destId="{186CE6F9-3AE3-49EE-8761-860A7C724F27}" srcOrd="0" destOrd="0" presId="urn:microsoft.com/office/officeart/2005/8/layout/lProcess2"/>
    <dgm:cxn modelId="{7A3076DD-51CD-4B8A-90B9-0F656904F0C2}" type="presParOf" srcId="{A2DBCCCC-6569-4EAF-99D5-A704C9BFC51B}" destId="{12A221E9-9E45-4BFE-8A5F-F4FE1F916D03}" srcOrd="1" destOrd="0" presId="urn:microsoft.com/office/officeart/2005/8/layout/lProcess2"/>
    <dgm:cxn modelId="{12CD299F-D791-46AB-B4C6-AD05DE91E415}" type="presParOf" srcId="{A2DBCCCC-6569-4EAF-99D5-A704C9BFC51B}" destId="{972FB9FC-E0F0-4A25-A469-5F1D809DB313}" srcOrd="2" destOrd="0" presId="urn:microsoft.com/office/officeart/2005/8/layout/lProcess2"/>
    <dgm:cxn modelId="{5DDABC37-CA68-4FF1-ACCE-654E820588F4}" type="presParOf" srcId="{972FB9FC-E0F0-4A25-A469-5F1D809DB313}" destId="{42260DB8-2FF6-4083-A21E-58D1B51D1E6C}" srcOrd="0" destOrd="0" presId="urn:microsoft.com/office/officeart/2005/8/layout/lProcess2"/>
    <dgm:cxn modelId="{7254E77D-7D49-47B8-B8AA-B9B4A649E1FC}" type="presParOf" srcId="{42260DB8-2FF6-4083-A21E-58D1B51D1E6C}" destId="{474D8141-EFAD-4FB8-A637-F53ED5FF1EDE}" srcOrd="0" destOrd="0" presId="urn:microsoft.com/office/officeart/2005/8/layout/lProcess2"/>
    <dgm:cxn modelId="{5306DF70-B0E4-4112-A8A2-71D9348CF140}" type="presParOf" srcId="{42260DB8-2FF6-4083-A21E-58D1B51D1E6C}" destId="{817DA448-2454-4880-A908-833FA80377E0}" srcOrd="1" destOrd="0" presId="urn:microsoft.com/office/officeart/2005/8/layout/lProcess2"/>
    <dgm:cxn modelId="{C639A409-3B1E-4BBF-83E5-D980B7B939C7}" type="presParOf" srcId="{42260DB8-2FF6-4083-A21E-58D1B51D1E6C}" destId="{D4B802D4-DA56-48B3-8CB5-70F7C3A2F2A2}" srcOrd="2" destOrd="0" presId="urn:microsoft.com/office/officeart/2005/8/layout/lProcess2"/>
    <dgm:cxn modelId="{B3BAF232-8799-4B44-9A24-2CCC8654B639}" type="presParOf" srcId="{42260DB8-2FF6-4083-A21E-58D1B51D1E6C}" destId="{EBDB5241-4CD3-4790-9149-405AB93D18FC}" srcOrd="3" destOrd="0" presId="urn:microsoft.com/office/officeart/2005/8/layout/lProcess2"/>
    <dgm:cxn modelId="{D211A73F-E1BD-438B-A82D-D051A65C3FE1}" type="presParOf" srcId="{42260DB8-2FF6-4083-A21E-58D1B51D1E6C}" destId="{6331D4E9-2B2A-4ACC-A3C7-CCC41533062A}" srcOrd="4" destOrd="0" presId="urn:microsoft.com/office/officeart/2005/8/layout/lProcess2"/>
    <dgm:cxn modelId="{30866602-7654-4908-90E4-E3737EAB4A2E}" type="presParOf" srcId="{42260DB8-2FF6-4083-A21E-58D1B51D1E6C}" destId="{76F81CE8-AFEB-4335-B9FA-843AFEEA0884}" srcOrd="5" destOrd="0" presId="urn:microsoft.com/office/officeart/2005/8/layout/lProcess2"/>
    <dgm:cxn modelId="{86B48CD2-3399-4C1B-A7B0-D7494AA70161}" type="presParOf" srcId="{42260DB8-2FF6-4083-A21E-58D1B51D1E6C}" destId="{8D638E50-D93D-486B-B8D6-36D92B705EC3}" srcOrd="6" destOrd="0" presId="urn:microsoft.com/office/officeart/2005/8/layout/lProcess2"/>
    <dgm:cxn modelId="{36F8FE21-6091-4737-898A-3B22DFCDE2F2}" type="presParOf" srcId="{7E3BCA8C-4DBA-4E3A-9343-AFACEDE6E895}" destId="{2F5FC1EE-EE4F-4A59-A0F6-5A54D4AD9389}" srcOrd="7" destOrd="0" presId="urn:microsoft.com/office/officeart/2005/8/layout/lProcess2"/>
    <dgm:cxn modelId="{838FFF6D-1FDB-42F3-85BC-41646939DC5B}" type="presParOf" srcId="{7E3BCA8C-4DBA-4E3A-9343-AFACEDE6E895}" destId="{B266FD63-5548-4786-A990-5A9D16B46895}" srcOrd="8" destOrd="0" presId="urn:microsoft.com/office/officeart/2005/8/layout/lProcess2"/>
    <dgm:cxn modelId="{632C98EF-F8D6-44C7-AE5C-715C203F6B02}" type="presParOf" srcId="{B266FD63-5548-4786-A990-5A9D16B46895}" destId="{3AEB8BE1-6BE1-4D83-BCDD-578FE1F2DC91}" srcOrd="0" destOrd="0" presId="urn:microsoft.com/office/officeart/2005/8/layout/lProcess2"/>
    <dgm:cxn modelId="{7EB64E1C-235F-4A71-AB74-4C736664C197}" type="presParOf" srcId="{B266FD63-5548-4786-A990-5A9D16B46895}" destId="{83145802-14E7-4818-9593-9C6E5878FD8B}" srcOrd="1" destOrd="0" presId="urn:microsoft.com/office/officeart/2005/8/layout/lProcess2"/>
    <dgm:cxn modelId="{B5F6F67F-AE0A-483F-915C-63C455CA086C}" type="presParOf" srcId="{B266FD63-5548-4786-A990-5A9D16B46895}" destId="{C804F38D-D9C0-4217-9D82-BBB9B2F28C09}" srcOrd="2" destOrd="0" presId="urn:microsoft.com/office/officeart/2005/8/layout/lProcess2"/>
    <dgm:cxn modelId="{4E265A6F-4EBE-488A-9525-3A8C7CD657FF}" type="presParOf" srcId="{C804F38D-D9C0-4217-9D82-BBB9B2F28C09}" destId="{0A831733-BFA0-4B55-979C-35ACE9C50D58}" srcOrd="0" destOrd="0" presId="urn:microsoft.com/office/officeart/2005/8/layout/lProcess2"/>
    <dgm:cxn modelId="{AB38154D-6033-4EA1-B5FD-5C40D9983D36}" type="presParOf" srcId="{0A831733-BFA0-4B55-979C-35ACE9C50D58}" destId="{0C1BBC8F-9F4E-43CE-A75E-4B19B33830D4}" srcOrd="0" destOrd="0" presId="urn:microsoft.com/office/officeart/2005/8/layout/lProcess2"/>
    <dgm:cxn modelId="{4E743507-2B19-431B-A3A5-742768B67CC0}" type="presParOf" srcId="{0A831733-BFA0-4B55-979C-35ACE9C50D58}" destId="{83E428C9-6C8A-497C-A1D4-57250E82BBB4}" srcOrd="1" destOrd="0" presId="urn:microsoft.com/office/officeart/2005/8/layout/lProcess2"/>
    <dgm:cxn modelId="{FADCC446-811B-4082-8BDD-90F249B98E0F}" type="presParOf" srcId="{0A831733-BFA0-4B55-979C-35ACE9C50D58}" destId="{C8DE118D-BE2A-4868-A076-45C2627AD007}" srcOrd="2" destOrd="0" presId="urn:microsoft.com/office/officeart/2005/8/layout/lProcess2"/>
    <dgm:cxn modelId="{7626FFC4-CA3F-437B-9CB4-37C2E8298A1C}" type="presParOf" srcId="{0A831733-BFA0-4B55-979C-35ACE9C50D58}" destId="{FE126AB7-2225-4FE1-B4B4-EB9D047FBBC5}" srcOrd="3" destOrd="0" presId="urn:microsoft.com/office/officeart/2005/8/layout/lProcess2"/>
    <dgm:cxn modelId="{8255BEE1-B51F-4DA7-8325-60DC140B20C3}" type="presParOf" srcId="{0A831733-BFA0-4B55-979C-35ACE9C50D58}" destId="{F06D7796-899C-47FC-9456-0DC72BDDE468}" srcOrd="4" destOrd="0" presId="urn:microsoft.com/office/officeart/2005/8/layout/lProcess2"/>
    <dgm:cxn modelId="{9D66B0A2-AB92-42DA-8221-C5530C9FF679}" type="presParOf" srcId="{0A831733-BFA0-4B55-979C-35ACE9C50D58}" destId="{21266A4B-C0F0-42DC-B217-B876DC61DEE9}" srcOrd="5" destOrd="0" presId="urn:microsoft.com/office/officeart/2005/8/layout/lProcess2"/>
    <dgm:cxn modelId="{F7D3F7BF-0B0C-44F8-974A-BB6B0AFA9F64}" type="presParOf" srcId="{0A831733-BFA0-4B55-979C-35ACE9C50D58}" destId="{82D9BA97-5970-413D-8D88-F35660DB8267}" srcOrd="6" destOrd="0" presId="urn:microsoft.com/office/officeart/2005/8/layout/lProcess2"/>
    <dgm:cxn modelId="{C6870649-67E0-4CFA-8224-5B5638581766}" type="presParOf" srcId="{0A831733-BFA0-4B55-979C-35ACE9C50D58}" destId="{735C0809-BBBF-4E09-B64B-C47BC88CD7E6}" srcOrd="7" destOrd="0" presId="urn:microsoft.com/office/officeart/2005/8/layout/lProcess2"/>
    <dgm:cxn modelId="{D64BB25C-864A-4486-AE71-FEA957DE107C}" type="presParOf" srcId="{0A831733-BFA0-4B55-979C-35ACE9C50D58}" destId="{EE7CC338-3267-4B3B-AD11-F22F860C76F5}" srcOrd="8"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D0B9753-1EAC-4A13-AE09-4D3307A592C9}"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fr-FR"/>
        </a:p>
      </dgm:t>
    </dgm:pt>
    <dgm:pt modelId="{BFF83BE4-D1C3-4993-98C0-D11BBB945995}">
      <dgm:prSet phldrT="[Texte]" custT="1"/>
      <dgm:spPr/>
      <dgm:t>
        <a:bodyPr/>
        <a:lstStyle/>
        <a:p>
          <a:r>
            <a:rPr lang="fr-FR" sz="1400" dirty="0" smtClean="0"/>
            <a:t>Groupe sous les seuils forfaitaires?</a:t>
          </a:r>
          <a:endParaRPr lang="fr-FR" sz="1400" dirty="0"/>
        </a:p>
      </dgm:t>
    </dgm:pt>
    <dgm:pt modelId="{73DB40F2-B219-4D0E-83B8-F66F3B4B8BD7}" type="parTrans" cxnId="{66E6B050-30BA-4FBA-9E2B-6CCA4A38BD79}">
      <dgm:prSet/>
      <dgm:spPr/>
      <dgm:t>
        <a:bodyPr/>
        <a:lstStyle/>
        <a:p>
          <a:endParaRPr lang="fr-FR"/>
        </a:p>
      </dgm:t>
    </dgm:pt>
    <dgm:pt modelId="{2D1ACA23-1C2E-4915-BC27-4628C54D28FA}" type="sibTrans" cxnId="{66E6B050-30BA-4FBA-9E2B-6CCA4A38BD79}">
      <dgm:prSet/>
      <dgm:spPr/>
      <dgm:t>
        <a:bodyPr/>
        <a:lstStyle/>
        <a:p>
          <a:endParaRPr lang="fr-FR"/>
        </a:p>
      </dgm:t>
    </dgm:pt>
    <dgm:pt modelId="{F694C1BE-AE43-4E46-8ACC-1718824EDB2D}">
      <dgm:prSet phldrT="[Texte]" custT="1"/>
      <dgm:spPr/>
      <dgm:t>
        <a:bodyPr/>
        <a:lstStyle/>
        <a:p>
          <a:r>
            <a:rPr lang="fr-FR" sz="1400" dirty="0" smtClean="0"/>
            <a:t>Oui</a:t>
          </a:r>
          <a:endParaRPr lang="fr-FR" sz="1400" dirty="0"/>
        </a:p>
      </dgm:t>
    </dgm:pt>
    <dgm:pt modelId="{2FD6C349-F1A0-4E76-82DA-FD45C4593BD1}" type="parTrans" cxnId="{02FD6305-7AA5-4F98-9E15-83DB6C96A680}">
      <dgm:prSet/>
      <dgm:spPr/>
      <dgm:t>
        <a:bodyPr/>
        <a:lstStyle/>
        <a:p>
          <a:endParaRPr lang="fr-FR"/>
        </a:p>
      </dgm:t>
    </dgm:pt>
    <dgm:pt modelId="{7FACB224-13CC-43B9-B39C-09DC869D491E}" type="sibTrans" cxnId="{02FD6305-7AA5-4F98-9E15-83DB6C96A680}">
      <dgm:prSet/>
      <dgm:spPr/>
      <dgm:t>
        <a:bodyPr/>
        <a:lstStyle/>
        <a:p>
          <a:endParaRPr lang="fr-FR"/>
        </a:p>
      </dgm:t>
    </dgm:pt>
    <dgm:pt modelId="{236DFD8A-3E7C-475C-A4BB-705E2307872C}">
      <dgm:prSet phldrT="[Texte]" custT="1"/>
      <dgm:spPr/>
      <dgm:t>
        <a:bodyPr/>
        <a:lstStyle/>
        <a:p>
          <a:r>
            <a:rPr lang="fr-FR" sz="1400" dirty="0" smtClean="0"/>
            <a:t>Groupe exempté</a:t>
          </a:r>
          <a:endParaRPr lang="fr-FR" sz="1400" b="1" dirty="0">
            <a:solidFill>
              <a:srgbClr val="FFC000"/>
            </a:solidFill>
          </a:endParaRPr>
        </a:p>
      </dgm:t>
    </dgm:pt>
    <dgm:pt modelId="{3242366B-5D91-4D95-8BCF-49FF119CE235}" type="parTrans" cxnId="{4A86986F-D0DF-47F8-BAB3-2E8927E35AC5}">
      <dgm:prSet/>
      <dgm:spPr/>
      <dgm:t>
        <a:bodyPr/>
        <a:lstStyle/>
        <a:p>
          <a:endParaRPr lang="fr-FR"/>
        </a:p>
      </dgm:t>
    </dgm:pt>
    <dgm:pt modelId="{D0A87D25-CED1-4EB8-BF17-0C87D866A4B2}" type="sibTrans" cxnId="{4A86986F-D0DF-47F8-BAB3-2E8927E35AC5}">
      <dgm:prSet/>
      <dgm:spPr/>
      <dgm:t>
        <a:bodyPr/>
        <a:lstStyle/>
        <a:p>
          <a:endParaRPr lang="fr-FR"/>
        </a:p>
      </dgm:t>
    </dgm:pt>
    <dgm:pt modelId="{D69FAFCF-D89F-42E4-9A17-089681964AD5}">
      <dgm:prSet phldrT="[Texte]" custT="1"/>
      <dgm:spPr/>
      <dgm:t>
        <a:bodyPr/>
        <a:lstStyle/>
        <a:p>
          <a:r>
            <a:rPr lang="fr-FR" sz="1400" dirty="0" smtClean="0">
              <a:solidFill>
                <a:schemeClr val="bg1"/>
              </a:solidFill>
            </a:rPr>
            <a:t>Organisme</a:t>
          </a:r>
          <a:r>
            <a:rPr lang="fr-FR" sz="1400" dirty="0" smtClean="0"/>
            <a:t> non exempté</a:t>
          </a:r>
          <a:endParaRPr lang="fr-FR" sz="1400" b="1" dirty="0">
            <a:solidFill>
              <a:srgbClr val="FFC000"/>
            </a:solidFill>
          </a:endParaRPr>
        </a:p>
      </dgm:t>
    </dgm:pt>
    <dgm:pt modelId="{42788B1D-EDF5-437D-8F08-8026C4922460}" type="parTrans" cxnId="{84D25FEB-5074-4E12-9F5D-9E8A89C70CC6}">
      <dgm:prSet/>
      <dgm:spPr/>
      <dgm:t>
        <a:bodyPr/>
        <a:lstStyle/>
        <a:p>
          <a:endParaRPr lang="fr-FR"/>
        </a:p>
      </dgm:t>
    </dgm:pt>
    <dgm:pt modelId="{49625523-6180-4873-923E-9DC364980F95}" type="sibTrans" cxnId="{84D25FEB-5074-4E12-9F5D-9E8A89C70CC6}">
      <dgm:prSet/>
      <dgm:spPr/>
      <dgm:t>
        <a:bodyPr/>
        <a:lstStyle/>
        <a:p>
          <a:endParaRPr lang="fr-FR"/>
        </a:p>
      </dgm:t>
    </dgm:pt>
    <dgm:pt modelId="{D88588D4-E724-48B2-A088-7D9B0F2958B1}">
      <dgm:prSet phldrT="[Texte]" custT="1"/>
      <dgm:spPr/>
      <dgm:t>
        <a:bodyPr/>
        <a:lstStyle/>
        <a:p>
          <a:r>
            <a:rPr lang="fr-FR" sz="1400" dirty="0" smtClean="0"/>
            <a:t>Non</a:t>
          </a:r>
          <a:endParaRPr lang="fr-FR" sz="1400" dirty="0"/>
        </a:p>
      </dgm:t>
    </dgm:pt>
    <dgm:pt modelId="{1E029132-B7D9-49C5-982C-56E8F6F4D43B}" type="parTrans" cxnId="{6CD34B2E-27E4-4A6D-980C-18B7ACFA8BB9}">
      <dgm:prSet/>
      <dgm:spPr/>
      <dgm:t>
        <a:bodyPr/>
        <a:lstStyle/>
        <a:p>
          <a:endParaRPr lang="fr-FR"/>
        </a:p>
      </dgm:t>
    </dgm:pt>
    <dgm:pt modelId="{7B6F2254-8EA2-40CE-9B16-2CA4FD2082C7}" type="sibTrans" cxnId="{6CD34B2E-27E4-4A6D-980C-18B7ACFA8BB9}">
      <dgm:prSet/>
      <dgm:spPr/>
      <dgm:t>
        <a:bodyPr/>
        <a:lstStyle/>
        <a:p>
          <a:endParaRPr lang="fr-FR"/>
        </a:p>
      </dgm:t>
    </dgm:pt>
    <dgm:pt modelId="{8B51D844-F043-42E5-B763-C9CA6BDC106F}">
      <dgm:prSet phldrT="[Texte]" custT="1"/>
      <dgm:spPr/>
      <dgm:t>
        <a:bodyPr/>
        <a:lstStyle/>
        <a:p>
          <a:r>
            <a:rPr lang="fr-FR" sz="1400" dirty="0" smtClean="0">
              <a:solidFill>
                <a:schemeClr val="bg1"/>
              </a:solidFill>
            </a:rPr>
            <a:t>Organisme</a:t>
          </a:r>
          <a:r>
            <a:rPr lang="fr-FR" sz="1400" dirty="0" smtClean="0"/>
            <a:t> sous les seuils forfaitaires?</a:t>
          </a:r>
          <a:endParaRPr lang="fr-FR" sz="1400" dirty="0"/>
        </a:p>
      </dgm:t>
    </dgm:pt>
    <dgm:pt modelId="{927CCE27-593F-4A29-8743-1766476FCACD}" type="parTrans" cxnId="{7DAEA9FC-A6A3-4B7F-87F7-A35071813E39}">
      <dgm:prSet/>
      <dgm:spPr/>
      <dgm:t>
        <a:bodyPr/>
        <a:lstStyle/>
        <a:p>
          <a:endParaRPr lang="fr-FR"/>
        </a:p>
      </dgm:t>
    </dgm:pt>
    <dgm:pt modelId="{5E1A78D5-3FCF-4E51-8AD0-075A0BC404A0}" type="sibTrans" cxnId="{7DAEA9FC-A6A3-4B7F-87F7-A35071813E39}">
      <dgm:prSet/>
      <dgm:spPr/>
      <dgm:t>
        <a:bodyPr/>
        <a:lstStyle/>
        <a:p>
          <a:endParaRPr lang="fr-FR"/>
        </a:p>
      </dgm:t>
    </dgm:pt>
    <dgm:pt modelId="{90896B24-E59B-45FE-A088-E6EF0B775406}">
      <dgm:prSet phldrT="[Texte]" custT="1"/>
      <dgm:spPr/>
      <dgm:t>
        <a:bodyPr/>
        <a:lstStyle/>
        <a:p>
          <a:r>
            <a:rPr lang="fr-FR" sz="1400" dirty="0" smtClean="0"/>
            <a:t>Oui</a:t>
          </a:r>
          <a:endParaRPr lang="fr-FR" sz="1400" dirty="0"/>
        </a:p>
      </dgm:t>
    </dgm:pt>
    <dgm:pt modelId="{664F1CE3-6417-405B-B0C7-4B81FF8189C8}" type="parTrans" cxnId="{571439BB-EF8A-4F66-AEE3-069E25EE886A}">
      <dgm:prSet/>
      <dgm:spPr/>
      <dgm:t>
        <a:bodyPr/>
        <a:lstStyle/>
        <a:p>
          <a:endParaRPr lang="fr-FR"/>
        </a:p>
      </dgm:t>
    </dgm:pt>
    <dgm:pt modelId="{9E20C671-EBF4-49C3-854A-F5CB8952935D}" type="sibTrans" cxnId="{571439BB-EF8A-4F66-AEE3-069E25EE886A}">
      <dgm:prSet/>
      <dgm:spPr/>
      <dgm:t>
        <a:bodyPr/>
        <a:lstStyle/>
        <a:p>
          <a:endParaRPr lang="fr-FR"/>
        </a:p>
      </dgm:t>
    </dgm:pt>
    <dgm:pt modelId="{62B137D2-D17B-41A5-A918-4D6C759320EF}">
      <dgm:prSet phldrT="[Texte]" custT="1"/>
      <dgm:spPr/>
      <dgm:t>
        <a:bodyPr/>
        <a:lstStyle/>
        <a:p>
          <a:r>
            <a:rPr lang="fr-FR" sz="1400" dirty="0" smtClean="0"/>
            <a:t>Non</a:t>
          </a:r>
          <a:endParaRPr lang="fr-FR" sz="1400" dirty="0"/>
        </a:p>
      </dgm:t>
    </dgm:pt>
    <dgm:pt modelId="{59318D0F-83C9-44AD-8929-1DFC9903D0D3}" type="parTrans" cxnId="{A3A46562-C8FD-4B16-BE01-98212FAF11C7}">
      <dgm:prSet/>
      <dgm:spPr/>
      <dgm:t>
        <a:bodyPr/>
        <a:lstStyle/>
        <a:p>
          <a:endParaRPr lang="fr-FR"/>
        </a:p>
      </dgm:t>
    </dgm:pt>
    <dgm:pt modelId="{FEF5BB46-53EE-495B-99A8-6BBE51AB9C8C}" type="sibTrans" cxnId="{A3A46562-C8FD-4B16-BE01-98212FAF11C7}">
      <dgm:prSet/>
      <dgm:spPr/>
      <dgm:t>
        <a:bodyPr/>
        <a:lstStyle/>
        <a:p>
          <a:endParaRPr lang="fr-FR"/>
        </a:p>
      </dgm:t>
    </dgm:pt>
    <dgm:pt modelId="{43B76110-37CF-4C33-A221-E6592BE0E4B1}">
      <dgm:prSet phldrT="[Texte]" custT="1"/>
      <dgm:spPr/>
      <dgm:t>
        <a:bodyPr/>
        <a:lstStyle/>
        <a:p>
          <a:r>
            <a:rPr lang="fr-FR" sz="1400" dirty="0" smtClean="0">
              <a:solidFill>
                <a:schemeClr val="bg1"/>
              </a:solidFill>
            </a:rPr>
            <a:t>Organisme </a:t>
          </a:r>
          <a:r>
            <a:rPr lang="fr-FR" sz="1400" dirty="0" smtClean="0"/>
            <a:t>exempté si bilan &lt; 5% au bilan du groupe  </a:t>
          </a:r>
          <a:r>
            <a:rPr lang="fr-FR" sz="1400" b="1" dirty="0" smtClean="0"/>
            <a:t>et</a:t>
          </a:r>
          <a:r>
            <a:rPr lang="fr-FR" sz="1400" dirty="0" smtClean="0"/>
            <a:t> si contribution cumulée des </a:t>
          </a:r>
          <a:r>
            <a:rPr lang="fr-FR" sz="1400" dirty="0" smtClean="0">
              <a:solidFill>
                <a:schemeClr val="bg1"/>
              </a:solidFill>
            </a:rPr>
            <a:t>organismes </a:t>
          </a:r>
          <a:r>
            <a:rPr lang="fr-FR" sz="1400" dirty="0" smtClean="0"/>
            <a:t>exemptés  &lt; 15% du bilan groupe</a:t>
          </a:r>
        </a:p>
      </dgm:t>
    </dgm:pt>
    <dgm:pt modelId="{1A22CA70-2715-44B1-8F33-E79379913346}" type="parTrans" cxnId="{785CCDBE-8E94-4AD1-ABE0-C2F656FEA188}">
      <dgm:prSet/>
      <dgm:spPr/>
      <dgm:t>
        <a:bodyPr/>
        <a:lstStyle/>
        <a:p>
          <a:endParaRPr lang="fr-FR"/>
        </a:p>
      </dgm:t>
    </dgm:pt>
    <dgm:pt modelId="{7CDF6390-D2D8-4437-8CEB-0463158CEBF8}" type="sibTrans" cxnId="{785CCDBE-8E94-4AD1-ABE0-C2F656FEA188}">
      <dgm:prSet/>
      <dgm:spPr/>
      <dgm:t>
        <a:bodyPr/>
        <a:lstStyle/>
        <a:p>
          <a:endParaRPr lang="fr-FR"/>
        </a:p>
      </dgm:t>
    </dgm:pt>
    <dgm:pt modelId="{3325E435-D586-4345-A45F-0E6A5061E428}">
      <dgm:prSet phldrT="[Texte]" custT="1"/>
      <dgm:spPr/>
      <dgm:t>
        <a:bodyPr/>
        <a:lstStyle/>
        <a:p>
          <a:r>
            <a:rPr lang="fr-FR" sz="1400" dirty="0" smtClean="0"/>
            <a:t>L’ensemble des </a:t>
          </a:r>
          <a:r>
            <a:rPr lang="fr-FR" sz="1400" dirty="0" smtClean="0">
              <a:solidFill>
                <a:schemeClr val="bg1"/>
              </a:solidFill>
            </a:rPr>
            <a:t>organismes e</a:t>
          </a:r>
          <a:r>
            <a:rPr lang="fr-FR" sz="1400" dirty="0" smtClean="0"/>
            <a:t>st exempté</a:t>
          </a:r>
          <a:endParaRPr lang="fr-FR" sz="1400" b="1" dirty="0">
            <a:solidFill>
              <a:srgbClr val="FFC000"/>
            </a:solidFill>
          </a:endParaRPr>
        </a:p>
      </dgm:t>
    </dgm:pt>
    <dgm:pt modelId="{98C03A24-2501-4F8E-901D-68041C5AFFEC}" type="parTrans" cxnId="{03BD4DB0-293D-4BC7-A5FA-D60823B659B6}">
      <dgm:prSet/>
      <dgm:spPr/>
      <dgm:t>
        <a:bodyPr/>
        <a:lstStyle/>
        <a:p>
          <a:endParaRPr lang="fr-FR"/>
        </a:p>
      </dgm:t>
    </dgm:pt>
    <dgm:pt modelId="{004BA22D-0A5B-41D5-8B48-4C239C9C1214}" type="sibTrans" cxnId="{03BD4DB0-293D-4BC7-A5FA-D60823B659B6}">
      <dgm:prSet/>
      <dgm:spPr/>
      <dgm:t>
        <a:bodyPr/>
        <a:lstStyle/>
        <a:p>
          <a:endParaRPr lang="fr-FR"/>
        </a:p>
      </dgm:t>
    </dgm:pt>
    <dgm:pt modelId="{B38BAB48-5F21-411A-9E93-3E3BCA2F486E}">
      <dgm:prSet phldrT="[Texte]" custT="1"/>
      <dgm:spPr/>
      <dgm:t>
        <a:bodyPr/>
        <a:lstStyle/>
        <a:p>
          <a:r>
            <a:rPr lang="fr-FR" sz="1400" dirty="0" smtClean="0"/>
            <a:t>Groupe non exempté</a:t>
          </a:r>
          <a:r>
            <a:rPr lang="fr-FR" sz="1400" dirty="0" smtClean="0">
              <a:solidFill>
                <a:schemeClr val="bg1"/>
              </a:solidFill>
            </a:rPr>
            <a:t>*</a:t>
          </a:r>
          <a:r>
            <a:rPr lang="fr-FR" sz="1400" dirty="0" smtClean="0">
              <a:solidFill>
                <a:srgbClr val="FFC000"/>
              </a:solidFill>
            </a:rPr>
            <a:t>     </a:t>
          </a:r>
          <a:endParaRPr lang="fr-FR" sz="1400" b="1" dirty="0">
            <a:solidFill>
              <a:srgbClr val="FFC000"/>
            </a:solidFill>
          </a:endParaRPr>
        </a:p>
      </dgm:t>
    </dgm:pt>
    <dgm:pt modelId="{F383F72F-E551-438D-8D7B-8228AA049C22}" type="parTrans" cxnId="{009EEBE1-31DC-45C9-8A71-FB12B01E55C5}">
      <dgm:prSet/>
      <dgm:spPr/>
      <dgm:t>
        <a:bodyPr/>
        <a:lstStyle/>
        <a:p>
          <a:endParaRPr lang="fr-FR"/>
        </a:p>
      </dgm:t>
    </dgm:pt>
    <dgm:pt modelId="{207D52FF-C26F-451B-9888-BE7B22F257A4}" type="sibTrans" cxnId="{009EEBE1-31DC-45C9-8A71-FB12B01E55C5}">
      <dgm:prSet/>
      <dgm:spPr/>
      <dgm:t>
        <a:bodyPr/>
        <a:lstStyle/>
        <a:p>
          <a:endParaRPr lang="fr-FR"/>
        </a:p>
      </dgm:t>
    </dgm:pt>
    <dgm:pt modelId="{0DC41353-9DCF-477C-BE40-48D4AB126AA1}" type="pres">
      <dgm:prSet presAssocID="{8D0B9753-1EAC-4A13-AE09-4D3307A592C9}" presName="diagram" presStyleCnt="0">
        <dgm:presLayoutVars>
          <dgm:chPref val="1"/>
          <dgm:dir/>
          <dgm:animOne val="branch"/>
          <dgm:animLvl val="lvl"/>
          <dgm:resizeHandles val="exact"/>
        </dgm:presLayoutVars>
      </dgm:prSet>
      <dgm:spPr/>
      <dgm:t>
        <a:bodyPr/>
        <a:lstStyle/>
        <a:p>
          <a:endParaRPr lang="fr-FR"/>
        </a:p>
      </dgm:t>
    </dgm:pt>
    <dgm:pt modelId="{3EFBF42B-068B-411B-A918-082A39821F88}" type="pres">
      <dgm:prSet presAssocID="{BFF83BE4-D1C3-4993-98C0-D11BBB945995}" presName="root1" presStyleCnt="0"/>
      <dgm:spPr/>
    </dgm:pt>
    <dgm:pt modelId="{521F5507-1FC8-4D61-A532-20806E849963}" type="pres">
      <dgm:prSet presAssocID="{BFF83BE4-D1C3-4993-98C0-D11BBB945995}" presName="LevelOneTextNode" presStyleLbl="node0" presStyleIdx="0" presStyleCnt="1" custScaleX="82478">
        <dgm:presLayoutVars>
          <dgm:chPref val="3"/>
        </dgm:presLayoutVars>
      </dgm:prSet>
      <dgm:spPr/>
      <dgm:t>
        <a:bodyPr/>
        <a:lstStyle/>
        <a:p>
          <a:endParaRPr lang="fr-FR"/>
        </a:p>
      </dgm:t>
    </dgm:pt>
    <dgm:pt modelId="{231DCC5B-6F47-4D1E-BE05-BDBC61C3654B}" type="pres">
      <dgm:prSet presAssocID="{BFF83BE4-D1C3-4993-98C0-D11BBB945995}" presName="level2hierChild" presStyleCnt="0"/>
      <dgm:spPr/>
    </dgm:pt>
    <dgm:pt modelId="{6FDB7A10-5B31-4554-A5D7-64162A57F943}" type="pres">
      <dgm:prSet presAssocID="{2FD6C349-F1A0-4E76-82DA-FD45C4593BD1}" presName="conn2-1" presStyleLbl="parChTrans1D2" presStyleIdx="0" presStyleCnt="2"/>
      <dgm:spPr/>
      <dgm:t>
        <a:bodyPr/>
        <a:lstStyle/>
        <a:p>
          <a:endParaRPr lang="fr-FR"/>
        </a:p>
      </dgm:t>
    </dgm:pt>
    <dgm:pt modelId="{F1C213DF-A1B9-4820-922A-3AB080886A95}" type="pres">
      <dgm:prSet presAssocID="{2FD6C349-F1A0-4E76-82DA-FD45C4593BD1}" presName="connTx" presStyleLbl="parChTrans1D2" presStyleIdx="0" presStyleCnt="2"/>
      <dgm:spPr/>
      <dgm:t>
        <a:bodyPr/>
        <a:lstStyle/>
        <a:p>
          <a:endParaRPr lang="fr-FR"/>
        </a:p>
      </dgm:t>
    </dgm:pt>
    <dgm:pt modelId="{6BD88245-C662-41CA-A190-951274395AD7}" type="pres">
      <dgm:prSet presAssocID="{F694C1BE-AE43-4E46-8ACC-1718824EDB2D}" presName="root2" presStyleCnt="0"/>
      <dgm:spPr/>
    </dgm:pt>
    <dgm:pt modelId="{CD69BCC2-D260-4855-B259-346EC8BCF18B}" type="pres">
      <dgm:prSet presAssocID="{F694C1BE-AE43-4E46-8ACC-1718824EDB2D}" presName="LevelTwoTextNode" presStyleLbl="node2" presStyleIdx="0" presStyleCnt="2" custScaleX="46705">
        <dgm:presLayoutVars>
          <dgm:chPref val="3"/>
        </dgm:presLayoutVars>
      </dgm:prSet>
      <dgm:spPr/>
      <dgm:t>
        <a:bodyPr/>
        <a:lstStyle/>
        <a:p>
          <a:endParaRPr lang="fr-FR"/>
        </a:p>
      </dgm:t>
    </dgm:pt>
    <dgm:pt modelId="{033DACA5-5956-4355-8251-91FDAF053C7A}" type="pres">
      <dgm:prSet presAssocID="{F694C1BE-AE43-4E46-8ACC-1718824EDB2D}" presName="level3hierChild" presStyleCnt="0"/>
      <dgm:spPr/>
    </dgm:pt>
    <dgm:pt modelId="{BDADF65C-8259-4505-A009-9C5A6EBFD492}" type="pres">
      <dgm:prSet presAssocID="{3242366B-5D91-4D95-8BCF-49FF119CE235}" presName="conn2-1" presStyleLbl="parChTrans1D3" presStyleIdx="0" presStyleCnt="2"/>
      <dgm:spPr/>
      <dgm:t>
        <a:bodyPr/>
        <a:lstStyle/>
        <a:p>
          <a:endParaRPr lang="fr-FR"/>
        </a:p>
      </dgm:t>
    </dgm:pt>
    <dgm:pt modelId="{17C1AC55-36B5-4A57-984B-A5B22C674622}" type="pres">
      <dgm:prSet presAssocID="{3242366B-5D91-4D95-8BCF-49FF119CE235}" presName="connTx" presStyleLbl="parChTrans1D3" presStyleIdx="0" presStyleCnt="2"/>
      <dgm:spPr/>
      <dgm:t>
        <a:bodyPr/>
        <a:lstStyle/>
        <a:p>
          <a:endParaRPr lang="fr-FR"/>
        </a:p>
      </dgm:t>
    </dgm:pt>
    <dgm:pt modelId="{D2A72BCD-524F-4EAC-BC53-98CE82D0763D}" type="pres">
      <dgm:prSet presAssocID="{236DFD8A-3E7C-475C-A4BB-705E2307872C}" presName="root2" presStyleCnt="0"/>
      <dgm:spPr/>
    </dgm:pt>
    <dgm:pt modelId="{078B110D-6494-4EBC-BEA3-E448EDC92945}" type="pres">
      <dgm:prSet presAssocID="{236DFD8A-3E7C-475C-A4BB-705E2307872C}" presName="LevelTwoTextNode" presStyleLbl="node3" presStyleIdx="0" presStyleCnt="2" custScaleX="79547">
        <dgm:presLayoutVars>
          <dgm:chPref val="3"/>
        </dgm:presLayoutVars>
      </dgm:prSet>
      <dgm:spPr/>
      <dgm:t>
        <a:bodyPr/>
        <a:lstStyle/>
        <a:p>
          <a:endParaRPr lang="fr-FR"/>
        </a:p>
      </dgm:t>
    </dgm:pt>
    <dgm:pt modelId="{E2F563C1-702E-430C-87FB-64AB05DDF260}" type="pres">
      <dgm:prSet presAssocID="{236DFD8A-3E7C-475C-A4BB-705E2307872C}" presName="level3hierChild" presStyleCnt="0"/>
      <dgm:spPr/>
    </dgm:pt>
    <dgm:pt modelId="{B78E627C-2689-4E65-901E-0C4966F8C908}" type="pres">
      <dgm:prSet presAssocID="{98C03A24-2501-4F8E-901D-68041C5AFFEC}" presName="conn2-1" presStyleLbl="parChTrans1D4" presStyleIdx="0" presStyleCnt="6"/>
      <dgm:spPr/>
      <dgm:t>
        <a:bodyPr/>
        <a:lstStyle/>
        <a:p>
          <a:endParaRPr lang="fr-FR"/>
        </a:p>
      </dgm:t>
    </dgm:pt>
    <dgm:pt modelId="{3E922CD7-EDCD-48B0-83EB-84B68EA45003}" type="pres">
      <dgm:prSet presAssocID="{98C03A24-2501-4F8E-901D-68041C5AFFEC}" presName="connTx" presStyleLbl="parChTrans1D4" presStyleIdx="0" presStyleCnt="6"/>
      <dgm:spPr/>
      <dgm:t>
        <a:bodyPr/>
        <a:lstStyle/>
        <a:p>
          <a:endParaRPr lang="fr-FR"/>
        </a:p>
      </dgm:t>
    </dgm:pt>
    <dgm:pt modelId="{913F3E17-F33B-4F83-B9D6-A5592FBF163F}" type="pres">
      <dgm:prSet presAssocID="{3325E435-D586-4345-A45F-0E6A5061E428}" presName="root2" presStyleCnt="0"/>
      <dgm:spPr/>
    </dgm:pt>
    <dgm:pt modelId="{6003E815-1E39-49DE-AF18-1C1748240A8A}" type="pres">
      <dgm:prSet presAssocID="{3325E435-D586-4345-A45F-0E6A5061E428}" presName="LevelTwoTextNode" presStyleLbl="node4" presStyleIdx="0" presStyleCnt="6" custScaleX="121423">
        <dgm:presLayoutVars>
          <dgm:chPref val="3"/>
        </dgm:presLayoutVars>
      </dgm:prSet>
      <dgm:spPr/>
      <dgm:t>
        <a:bodyPr/>
        <a:lstStyle/>
        <a:p>
          <a:endParaRPr lang="fr-FR"/>
        </a:p>
      </dgm:t>
    </dgm:pt>
    <dgm:pt modelId="{D2F10CB9-176B-45DE-9017-C4AD76261F77}" type="pres">
      <dgm:prSet presAssocID="{3325E435-D586-4345-A45F-0E6A5061E428}" presName="level3hierChild" presStyleCnt="0"/>
      <dgm:spPr/>
    </dgm:pt>
    <dgm:pt modelId="{C7B5D682-CF73-4581-BBD2-FB665F07F259}" type="pres">
      <dgm:prSet presAssocID="{1E029132-B7D9-49C5-982C-56E8F6F4D43B}" presName="conn2-1" presStyleLbl="parChTrans1D2" presStyleIdx="1" presStyleCnt="2"/>
      <dgm:spPr/>
      <dgm:t>
        <a:bodyPr/>
        <a:lstStyle/>
        <a:p>
          <a:endParaRPr lang="fr-FR"/>
        </a:p>
      </dgm:t>
    </dgm:pt>
    <dgm:pt modelId="{145955C1-8A1E-41AC-B356-4DD3102F8960}" type="pres">
      <dgm:prSet presAssocID="{1E029132-B7D9-49C5-982C-56E8F6F4D43B}" presName="connTx" presStyleLbl="parChTrans1D2" presStyleIdx="1" presStyleCnt="2"/>
      <dgm:spPr/>
      <dgm:t>
        <a:bodyPr/>
        <a:lstStyle/>
        <a:p>
          <a:endParaRPr lang="fr-FR"/>
        </a:p>
      </dgm:t>
    </dgm:pt>
    <dgm:pt modelId="{1AA9748C-C5A0-4180-B40D-9F21E47A86B7}" type="pres">
      <dgm:prSet presAssocID="{D88588D4-E724-48B2-A088-7D9B0F2958B1}" presName="root2" presStyleCnt="0"/>
      <dgm:spPr/>
    </dgm:pt>
    <dgm:pt modelId="{9369DDE3-9E2C-4990-8200-3766C358CA61}" type="pres">
      <dgm:prSet presAssocID="{D88588D4-E724-48B2-A088-7D9B0F2958B1}" presName="LevelTwoTextNode" presStyleLbl="node2" presStyleIdx="1" presStyleCnt="2" custScaleX="44306" custLinFactNeighborY="-44711">
        <dgm:presLayoutVars>
          <dgm:chPref val="3"/>
        </dgm:presLayoutVars>
      </dgm:prSet>
      <dgm:spPr/>
      <dgm:t>
        <a:bodyPr/>
        <a:lstStyle/>
        <a:p>
          <a:endParaRPr lang="fr-FR"/>
        </a:p>
      </dgm:t>
    </dgm:pt>
    <dgm:pt modelId="{40096389-8B1A-4467-9F68-CA4330FEE314}" type="pres">
      <dgm:prSet presAssocID="{D88588D4-E724-48B2-A088-7D9B0F2958B1}" presName="level3hierChild" presStyleCnt="0"/>
      <dgm:spPr/>
    </dgm:pt>
    <dgm:pt modelId="{E18601D2-2E71-4789-98F3-941F82D157B4}" type="pres">
      <dgm:prSet presAssocID="{F383F72F-E551-438D-8D7B-8228AA049C22}" presName="conn2-1" presStyleLbl="parChTrans1D3" presStyleIdx="1" presStyleCnt="2"/>
      <dgm:spPr/>
      <dgm:t>
        <a:bodyPr/>
        <a:lstStyle/>
        <a:p>
          <a:endParaRPr lang="fr-FR"/>
        </a:p>
      </dgm:t>
    </dgm:pt>
    <dgm:pt modelId="{B91E95C9-5B20-4D1D-A7B8-88D8D8542D85}" type="pres">
      <dgm:prSet presAssocID="{F383F72F-E551-438D-8D7B-8228AA049C22}" presName="connTx" presStyleLbl="parChTrans1D3" presStyleIdx="1" presStyleCnt="2"/>
      <dgm:spPr/>
      <dgm:t>
        <a:bodyPr/>
        <a:lstStyle/>
        <a:p>
          <a:endParaRPr lang="fr-FR"/>
        </a:p>
      </dgm:t>
    </dgm:pt>
    <dgm:pt modelId="{E91A7322-16CF-414F-AE5D-DCFCD19CACDB}" type="pres">
      <dgm:prSet presAssocID="{B38BAB48-5F21-411A-9E93-3E3BCA2F486E}" presName="root2" presStyleCnt="0"/>
      <dgm:spPr/>
    </dgm:pt>
    <dgm:pt modelId="{F3E32F0A-52D0-4303-9F11-CCA9ECFF2B36}" type="pres">
      <dgm:prSet presAssocID="{B38BAB48-5F21-411A-9E93-3E3BCA2F486E}" presName="LevelTwoTextNode" presStyleLbl="node3" presStyleIdx="1" presStyleCnt="2" custLinFactNeighborY="-44711">
        <dgm:presLayoutVars>
          <dgm:chPref val="3"/>
        </dgm:presLayoutVars>
      </dgm:prSet>
      <dgm:spPr/>
      <dgm:t>
        <a:bodyPr/>
        <a:lstStyle/>
        <a:p>
          <a:endParaRPr lang="fr-FR"/>
        </a:p>
      </dgm:t>
    </dgm:pt>
    <dgm:pt modelId="{50FDBA62-FDAC-47A2-A7AA-1B7073A94CF9}" type="pres">
      <dgm:prSet presAssocID="{B38BAB48-5F21-411A-9E93-3E3BCA2F486E}" presName="level3hierChild" presStyleCnt="0"/>
      <dgm:spPr/>
    </dgm:pt>
    <dgm:pt modelId="{543E5811-AD33-4A9C-83C7-4058B9EBB9FE}" type="pres">
      <dgm:prSet presAssocID="{927CCE27-593F-4A29-8743-1766476FCACD}" presName="conn2-1" presStyleLbl="parChTrans1D4" presStyleIdx="1" presStyleCnt="6"/>
      <dgm:spPr/>
      <dgm:t>
        <a:bodyPr/>
        <a:lstStyle/>
        <a:p>
          <a:endParaRPr lang="fr-FR"/>
        </a:p>
      </dgm:t>
    </dgm:pt>
    <dgm:pt modelId="{0C5B3709-16A7-4ECF-92D4-D51282E87567}" type="pres">
      <dgm:prSet presAssocID="{927CCE27-593F-4A29-8743-1766476FCACD}" presName="connTx" presStyleLbl="parChTrans1D4" presStyleIdx="1" presStyleCnt="6"/>
      <dgm:spPr/>
      <dgm:t>
        <a:bodyPr/>
        <a:lstStyle/>
        <a:p>
          <a:endParaRPr lang="fr-FR"/>
        </a:p>
      </dgm:t>
    </dgm:pt>
    <dgm:pt modelId="{9AF2D0C2-DC23-493A-B6C0-D244EB77E6B1}" type="pres">
      <dgm:prSet presAssocID="{8B51D844-F043-42E5-B763-C9CA6BDC106F}" presName="root2" presStyleCnt="0"/>
      <dgm:spPr/>
    </dgm:pt>
    <dgm:pt modelId="{3EED5F57-577D-4A13-B580-47620116889F}" type="pres">
      <dgm:prSet presAssocID="{8B51D844-F043-42E5-B763-C9CA6BDC106F}" presName="LevelTwoTextNode" presStyleLbl="node4" presStyleIdx="1" presStyleCnt="6" custScaleX="88689" custLinFactNeighborY="-44711">
        <dgm:presLayoutVars>
          <dgm:chPref val="3"/>
        </dgm:presLayoutVars>
      </dgm:prSet>
      <dgm:spPr/>
      <dgm:t>
        <a:bodyPr/>
        <a:lstStyle/>
        <a:p>
          <a:endParaRPr lang="fr-FR"/>
        </a:p>
      </dgm:t>
    </dgm:pt>
    <dgm:pt modelId="{842B1527-120A-4256-8CD1-880FF6376047}" type="pres">
      <dgm:prSet presAssocID="{8B51D844-F043-42E5-B763-C9CA6BDC106F}" presName="level3hierChild" presStyleCnt="0"/>
      <dgm:spPr/>
    </dgm:pt>
    <dgm:pt modelId="{CE4C74B1-B5E4-45B1-B2E4-3D96F6DD0A72}" type="pres">
      <dgm:prSet presAssocID="{664F1CE3-6417-405B-B0C7-4B81FF8189C8}" presName="conn2-1" presStyleLbl="parChTrans1D4" presStyleIdx="2" presStyleCnt="6"/>
      <dgm:spPr/>
      <dgm:t>
        <a:bodyPr/>
        <a:lstStyle/>
        <a:p>
          <a:endParaRPr lang="fr-FR"/>
        </a:p>
      </dgm:t>
    </dgm:pt>
    <dgm:pt modelId="{84B63638-1287-410B-B3B0-0498E9586107}" type="pres">
      <dgm:prSet presAssocID="{664F1CE3-6417-405B-B0C7-4B81FF8189C8}" presName="connTx" presStyleLbl="parChTrans1D4" presStyleIdx="2" presStyleCnt="6"/>
      <dgm:spPr/>
      <dgm:t>
        <a:bodyPr/>
        <a:lstStyle/>
        <a:p>
          <a:endParaRPr lang="fr-FR"/>
        </a:p>
      </dgm:t>
    </dgm:pt>
    <dgm:pt modelId="{CBE3EAEB-7F38-4273-A430-7B6A93CB972E}" type="pres">
      <dgm:prSet presAssocID="{90896B24-E59B-45FE-A088-E6EF0B775406}" presName="root2" presStyleCnt="0"/>
      <dgm:spPr/>
    </dgm:pt>
    <dgm:pt modelId="{94195895-1D0C-4BD1-A9B0-8A08C402C12C}" type="pres">
      <dgm:prSet presAssocID="{90896B24-E59B-45FE-A088-E6EF0B775406}" presName="LevelTwoTextNode" presStyleLbl="node4" presStyleIdx="2" presStyleCnt="6" custScaleX="43336" custLinFactNeighborX="-3020" custLinFactNeighborY="-7190">
        <dgm:presLayoutVars>
          <dgm:chPref val="3"/>
        </dgm:presLayoutVars>
      </dgm:prSet>
      <dgm:spPr/>
      <dgm:t>
        <a:bodyPr/>
        <a:lstStyle/>
        <a:p>
          <a:endParaRPr lang="fr-FR"/>
        </a:p>
      </dgm:t>
    </dgm:pt>
    <dgm:pt modelId="{67CC751A-02D8-4E47-BD1C-B4E3D520BC36}" type="pres">
      <dgm:prSet presAssocID="{90896B24-E59B-45FE-A088-E6EF0B775406}" presName="level3hierChild" presStyleCnt="0"/>
      <dgm:spPr/>
    </dgm:pt>
    <dgm:pt modelId="{368EB424-72B9-4E79-AB1D-E4C5A1EB6287}" type="pres">
      <dgm:prSet presAssocID="{1A22CA70-2715-44B1-8F33-E79379913346}" presName="conn2-1" presStyleLbl="parChTrans1D4" presStyleIdx="3" presStyleCnt="6"/>
      <dgm:spPr/>
      <dgm:t>
        <a:bodyPr/>
        <a:lstStyle/>
        <a:p>
          <a:endParaRPr lang="fr-FR"/>
        </a:p>
      </dgm:t>
    </dgm:pt>
    <dgm:pt modelId="{18E4F355-9535-4CF9-9EA7-87F0BD63B901}" type="pres">
      <dgm:prSet presAssocID="{1A22CA70-2715-44B1-8F33-E79379913346}" presName="connTx" presStyleLbl="parChTrans1D4" presStyleIdx="3" presStyleCnt="6"/>
      <dgm:spPr/>
      <dgm:t>
        <a:bodyPr/>
        <a:lstStyle/>
        <a:p>
          <a:endParaRPr lang="fr-FR"/>
        </a:p>
      </dgm:t>
    </dgm:pt>
    <dgm:pt modelId="{2514A5CD-F08E-4DE0-B08C-0D5AC67A0C75}" type="pres">
      <dgm:prSet presAssocID="{43B76110-37CF-4C33-A221-E6592BE0E4B1}" presName="root2" presStyleCnt="0"/>
      <dgm:spPr/>
    </dgm:pt>
    <dgm:pt modelId="{618A918B-75B0-48E6-9655-58E8874FEF48}" type="pres">
      <dgm:prSet presAssocID="{43B76110-37CF-4C33-A221-E6592BE0E4B1}" presName="LevelTwoTextNode" presStyleLbl="node4" presStyleIdx="3" presStyleCnt="6" custScaleY="376069" custLinFactNeighborX="707" custLinFactNeighborY="-55252">
        <dgm:presLayoutVars>
          <dgm:chPref val="3"/>
        </dgm:presLayoutVars>
      </dgm:prSet>
      <dgm:spPr/>
      <dgm:t>
        <a:bodyPr/>
        <a:lstStyle/>
        <a:p>
          <a:endParaRPr lang="fr-FR"/>
        </a:p>
      </dgm:t>
    </dgm:pt>
    <dgm:pt modelId="{B73BC6A1-DF10-4670-B73C-A572DE13BCBC}" type="pres">
      <dgm:prSet presAssocID="{43B76110-37CF-4C33-A221-E6592BE0E4B1}" presName="level3hierChild" presStyleCnt="0"/>
      <dgm:spPr/>
    </dgm:pt>
    <dgm:pt modelId="{E6322F84-AB6C-400A-8E81-CF80F54D23EF}" type="pres">
      <dgm:prSet presAssocID="{59318D0F-83C9-44AD-8929-1DFC9903D0D3}" presName="conn2-1" presStyleLbl="parChTrans1D4" presStyleIdx="4" presStyleCnt="6"/>
      <dgm:spPr/>
      <dgm:t>
        <a:bodyPr/>
        <a:lstStyle/>
        <a:p>
          <a:endParaRPr lang="fr-FR"/>
        </a:p>
      </dgm:t>
    </dgm:pt>
    <dgm:pt modelId="{FC033665-6C78-4A0E-8F11-8BC1CF4D98A8}" type="pres">
      <dgm:prSet presAssocID="{59318D0F-83C9-44AD-8929-1DFC9903D0D3}" presName="connTx" presStyleLbl="parChTrans1D4" presStyleIdx="4" presStyleCnt="6"/>
      <dgm:spPr/>
      <dgm:t>
        <a:bodyPr/>
        <a:lstStyle/>
        <a:p>
          <a:endParaRPr lang="fr-FR"/>
        </a:p>
      </dgm:t>
    </dgm:pt>
    <dgm:pt modelId="{D23B20D9-0E2A-4568-892A-34699A9F7BEC}" type="pres">
      <dgm:prSet presAssocID="{62B137D2-D17B-41A5-A918-4D6C759320EF}" presName="root2" presStyleCnt="0"/>
      <dgm:spPr/>
    </dgm:pt>
    <dgm:pt modelId="{93EA3511-7029-426F-A5BB-E44EF3BE0B07}" type="pres">
      <dgm:prSet presAssocID="{62B137D2-D17B-41A5-A918-4D6C759320EF}" presName="LevelTwoTextNode" presStyleLbl="node4" presStyleIdx="4" presStyleCnt="6" custScaleX="43336" custLinFactNeighborY="-39184">
        <dgm:presLayoutVars>
          <dgm:chPref val="3"/>
        </dgm:presLayoutVars>
      </dgm:prSet>
      <dgm:spPr/>
      <dgm:t>
        <a:bodyPr/>
        <a:lstStyle/>
        <a:p>
          <a:endParaRPr lang="fr-FR"/>
        </a:p>
      </dgm:t>
    </dgm:pt>
    <dgm:pt modelId="{4908687B-73D1-4807-B53F-B989B940025F}" type="pres">
      <dgm:prSet presAssocID="{62B137D2-D17B-41A5-A918-4D6C759320EF}" presName="level3hierChild" presStyleCnt="0"/>
      <dgm:spPr/>
    </dgm:pt>
    <dgm:pt modelId="{0D8C1E13-0F85-4A4B-9370-40B605358505}" type="pres">
      <dgm:prSet presAssocID="{42788B1D-EDF5-437D-8F08-8026C4922460}" presName="conn2-1" presStyleLbl="parChTrans1D4" presStyleIdx="5" presStyleCnt="6"/>
      <dgm:spPr/>
      <dgm:t>
        <a:bodyPr/>
        <a:lstStyle/>
        <a:p>
          <a:endParaRPr lang="fr-FR"/>
        </a:p>
      </dgm:t>
    </dgm:pt>
    <dgm:pt modelId="{33048CB7-D7CD-4B01-B1FE-FA8809A83D55}" type="pres">
      <dgm:prSet presAssocID="{42788B1D-EDF5-437D-8F08-8026C4922460}" presName="connTx" presStyleLbl="parChTrans1D4" presStyleIdx="5" presStyleCnt="6"/>
      <dgm:spPr/>
      <dgm:t>
        <a:bodyPr/>
        <a:lstStyle/>
        <a:p>
          <a:endParaRPr lang="fr-FR"/>
        </a:p>
      </dgm:t>
    </dgm:pt>
    <dgm:pt modelId="{0AB02E5F-064B-4946-8925-0EB86A0431AB}" type="pres">
      <dgm:prSet presAssocID="{D69FAFCF-D89F-42E4-9A17-089681964AD5}" presName="root2" presStyleCnt="0"/>
      <dgm:spPr/>
    </dgm:pt>
    <dgm:pt modelId="{5B6B646D-6589-45D9-AED4-B328EC4CB2A7}" type="pres">
      <dgm:prSet presAssocID="{D69FAFCF-D89F-42E4-9A17-089681964AD5}" presName="LevelTwoTextNode" presStyleLbl="node4" presStyleIdx="5" presStyleCnt="6" custLinFactNeighborY="-39184">
        <dgm:presLayoutVars>
          <dgm:chPref val="3"/>
        </dgm:presLayoutVars>
      </dgm:prSet>
      <dgm:spPr/>
      <dgm:t>
        <a:bodyPr/>
        <a:lstStyle/>
        <a:p>
          <a:endParaRPr lang="fr-FR"/>
        </a:p>
      </dgm:t>
    </dgm:pt>
    <dgm:pt modelId="{AD1A907C-BBFD-4658-A1DD-2ED8E6C1F229}" type="pres">
      <dgm:prSet presAssocID="{D69FAFCF-D89F-42E4-9A17-089681964AD5}" presName="level3hierChild" presStyleCnt="0"/>
      <dgm:spPr/>
    </dgm:pt>
  </dgm:ptLst>
  <dgm:cxnLst>
    <dgm:cxn modelId="{30A7A66C-01C9-488A-BDB6-28A936D635D2}" type="presOf" srcId="{1A22CA70-2715-44B1-8F33-E79379913346}" destId="{368EB424-72B9-4E79-AB1D-E4C5A1EB6287}" srcOrd="0" destOrd="0" presId="urn:microsoft.com/office/officeart/2005/8/layout/hierarchy2"/>
    <dgm:cxn modelId="{16928C7C-7A1A-4EA6-B2E6-0F232D81FC95}" type="presOf" srcId="{664F1CE3-6417-405B-B0C7-4B81FF8189C8}" destId="{84B63638-1287-410B-B3B0-0498E9586107}" srcOrd="1" destOrd="0" presId="urn:microsoft.com/office/officeart/2005/8/layout/hierarchy2"/>
    <dgm:cxn modelId="{009EEBE1-31DC-45C9-8A71-FB12B01E55C5}" srcId="{D88588D4-E724-48B2-A088-7D9B0F2958B1}" destId="{B38BAB48-5F21-411A-9E93-3E3BCA2F486E}" srcOrd="0" destOrd="0" parTransId="{F383F72F-E551-438D-8D7B-8228AA049C22}" sibTransId="{207D52FF-C26F-451B-9888-BE7B22F257A4}"/>
    <dgm:cxn modelId="{47F5D0F3-37EC-483F-8F9D-F51290742556}" type="presOf" srcId="{2FD6C349-F1A0-4E76-82DA-FD45C4593BD1}" destId="{6FDB7A10-5B31-4554-A5D7-64162A57F943}" srcOrd="0" destOrd="0" presId="urn:microsoft.com/office/officeart/2005/8/layout/hierarchy2"/>
    <dgm:cxn modelId="{251E6551-44EF-48CA-B65B-236906641A88}" type="presOf" srcId="{BFF83BE4-D1C3-4993-98C0-D11BBB945995}" destId="{521F5507-1FC8-4D61-A532-20806E849963}" srcOrd="0" destOrd="0" presId="urn:microsoft.com/office/officeart/2005/8/layout/hierarchy2"/>
    <dgm:cxn modelId="{9539FF0F-A1C6-4DE1-A779-EDD588C86DF4}" type="presOf" srcId="{90896B24-E59B-45FE-A088-E6EF0B775406}" destId="{94195895-1D0C-4BD1-A9B0-8A08C402C12C}" srcOrd="0" destOrd="0" presId="urn:microsoft.com/office/officeart/2005/8/layout/hierarchy2"/>
    <dgm:cxn modelId="{5D77C704-34B2-42F9-844A-EFC85072C822}" type="presOf" srcId="{62B137D2-D17B-41A5-A918-4D6C759320EF}" destId="{93EA3511-7029-426F-A5BB-E44EF3BE0B07}" srcOrd="0" destOrd="0" presId="urn:microsoft.com/office/officeart/2005/8/layout/hierarchy2"/>
    <dgm:cxn modelId="{51582684-F5C0-4295-9A87-32B10897EC2F}" type="presOf" srcId="{1E029132-B7D9-49C5-982C-56E8F6F4D43B}" destId="{C7B5D682-CF73-4581-BBD2-FB665F07F259}" srcOrd="0" destOrd="0" presId="urn:microsoft.com/office/officeart/2005/8/layout/hierarchy2"/>
    <dgm:cxn modelId="{4A86986F-D0DF-47F8-BAB3-2E8927E35AC5}" srcId="{F694C1BE-AE43-4E46-8ACC-1718824EDB2D}" destId="{236DFD8A-3E7C-475C-A4BB-705E2307872C}" srcOrd="0" destOrd="0" parTransId="{3242366B-5D91-4D95-8BCF-49FF119CE235}" sibTransId="{D0A87D25-CED1-4EB8-BF17-0C87D866A4B2}"/>
    <dgm:cxn modelId="{A3A46562-C8FD-4B16-BE01-98212FAF11C7}" srcId="{8B51D844-F043-42E5-B763-C9CA6BDC106F}" destId="{62B137D2-D17B-41A5-A918-4D6C759320EF}" srcOrd="1" destOrd="0" parTransId="{59318D0F-83C9-44AD-8929-1DFC9903D0D3}" sibTransId="{FEF5BB46-53EE-495B-99A8-6BBE51AB9C8C}"/>
    <dgm:cxn modelId="{785CCDBE-8E94-4AD1-ABE0-C2F656FEA188}" srcId="{90896B24-E59B-45FE-A088-E6EF0B775406}" destId="{43B76110-37CF-4C33-A221-E6592BE0E4B1}" srcOrd="0" destOrd="0" parTransId="{1A22CA70-2715-44B1-8F33-E79379913346}" sibTransId="{7CDF6390-D2D8-4437-8CEB-0463158CEBF8}"/>
    <dgm:cxn modelId="{95E22DA4-1C22-49C5-9489-F9DC121EC930}" type="presOf" srcId="{2FD6C349-F1A0-4E76-82DA-FD45C4593BD1}" destId="{F1C213DF-A1B9-4820-922A-3AB080886A95}" srcOrd="1" destOrd="0" presId="urn:microsoft.com/office/officeart/2005/8/layout/hierarchy2"/>
    <dgm:cxn modelId="{6C264E59-5E5B-4FE8-8DA3-0EDC0849E376}" type="presOf" srcId="{3325E435-D586-4345-A45F-0E6A5061E428}" destId="{6003E815-1E39-49DE-AF18-1C1748240A8A}" srcOrd="0" destOrd="0" presId="urn:microsoft.com/office/officeart/2005/8/layout/hierarchy2"/>
    <dgm:cxn modelId="{B97D9A73-1214-4D87-BA09-F6F5B2D54A19}" type="presOf" srcId="{98C03A24-2501-4F8E-901D-68041C5AFFEC}" destId="{B78E627C-2689-4E65-901E-0C4966F8C908}" srcOrd="0" destOrd="0" presId="urn:microsoft.com/office/officeart/2005/8/layout/hierarchy2"/>
    <dgm:cxn modelId="{CD1D7F0E-10DA-4260-AD9B-054B0CCEDAE3}" type="presOf" srcId="{3242366B-5D91-4D95-8BCF-49FF119CE235}" destId="{BDADF65C-8259-4505-A009-9C5A6EBFD492}" srcOrd="0" destOrd="0" presId="urn:microsoft.com/office/officeart/2005/8/layout/hierarchy2"/>
    <dgm:cxn modelId="{E53A2B13-00E7-4291-B1C1-450E33EA4500}" type="presOf" srcId="{D88588D4-E724-48B2-A088-7D9B0F2958B1}" destId="{9369DDE3-9E2C-4990-8200-3766C358CA61}" srcOrd="0" destOrd="0" presId="urn:microsoft.com/office/officeart/2005/8/layout/hierarchy2"/>
    <dgm:cxn modelId="{2B7E3EEC-1CAC-4F97-BF3B-ACD51AB45ABB}" type="presOf" srcId="{8B51D844-F043-42E5-B763-C9CA6BDC106F}" destId="{3EED5F57-577D-4A13-B580-47620116889F}" srcOrd="0" destOrd="0" presId="urn:microsoft.com/office/officeart/2005/8/layout/hierarchy2"/>
    <dgm:cxn modelId="{95BFE31F-FB38-4EF2-BE88-51AD2C613E4A}" type="presOf" srcId="{D69FAFCF-D89F-42E4-9A17-089681964AD5}" destId="{5B6B646D-6589-45D9-AED4-B328EC4CB2A7}" srcOrd="0" destOrd="0" presId="urn:microsoft.com/office/officeart/2005/8/layout/hierarchy2"/>
    <dgm:cxn modelId="{03BD1B59-71F1-4E76-91B5-6B981902E39A}" type="presOf" srcId="{42788B1D-EDF5-437D-8F08-8026C4922460}" destId="{0D8C1E13-0F85-4A4B-9370-40B605358505}" srcOrd="0" destOrd="0" presId="urn:microsoft.com/office/officeart/2005/8/layout/hierarchy2"/>
    <dgm:cxn modelId="{B9F6C03A-8729-4629-9B0E-CA63EC7F2C8E}" type="presOf" srcId="{F383F72F-E551-438D-8D7B-8228AA049C22}" destId="{B91E95C9-5B20-4D1D-A7B8-88D8D8542D85}" srcOrd="1" destOrd="0" presId="urn:microsoft.com/office/officeart/2005/8/layout/hierarchy2"/>
    <dgm:cxn modelId="{66E6B050-30BA-4FBA-9E2B-6CCA4A38BD79}" srcId="{8D0B9753-1EAC-4A13-AE09-4D3307A592C9}" destId="{BFF83BE4-D1C3-4993-98C0-D11BBB945995}" srcOrd="0" destOrd="0" parTransId="{73DB40F2-B219-4D0E-83B8-F66F3B4B8BD7}" sibTransId="{2D1ACA23-1C2E-4915-BC27-4628C54D28FA}"/>
    <dgm:cxn modelId="{AA1BE8A1-3B33-425E-AE86-217EE2C977DA}" type="presOf" srcId="{8D0B9753-1EAC-4A13-AE09-4D3307A592C9}" destId="{0DC41353-9DCF-477C-BE40-48D4AB126AA1}" srcOrd="0" destOrd="0" presId="urn:microsoft.com/office/officeart/2005/8/layout/hierarchy2"/>
    <dgm:cxn modelId="{571439BB-EF8A-4F66-AEE3-069E25EE886A}" srcId="{8B51D844-F043-42E5-B763-C9CA6BDC106F}" destId="{90896B24-E59B-45FE-A088-E6EF0B775406}" srcOrd="0" destOrd="0" parTransId="{664F1CE3-6417-405B-B0C7-4B81FF8189C8}" sibTransId="{9E20C671-EBF4-49C3-854A-F5CB8952935D}"/>
    <dgm:cxn modelId="{F18DC11D-0EA8-4F3A-BC1C-2E6661354074}" type="presOf" srcId="{42788B1D-EDF5-437D-8F08-8026C4922460}" destId="{33048CB7-D7CD-4B01-B1FE-FA8809A83D55}" srcOrd="1" destOrd="0" presId="urn:microsoft.com/office/officeart/2005/8/layout/hierarchy2"/>
    <dgm:cxn modelId="{7DAEA9FC-A6A3-4B7F-87F7-A35071813E39}" srcId="{B38BAB48-5F21-411A-9E93-3E3BCA2F486E}" destId="{8B51D844-F043-42E5-B763-C9CA6BDC106F}" srcOrd="0" destOrd="0" parTransId="{927CCE27-593F-4A29-8743-1766476FCACD}" sibTransId="{5E1A78D5-3FCF-4E51-8AD0-075A0BC404A0}"/>
    <dgm:cxn modelId="{C2C3D38B-07DA-424D-B01E-435F4ECEF97A}" type="presOf" srcId="{59318D0F-83C9-44AD-8929-1DFC9903D0D3}" destId="{E6322F84-AB6C-400A-8E81-CF80F54D23EF}" srcOrd="0" destOrd="0" presId="urn:microsoft.com/office/officeart/2005/8/layout/hierarchy2"/>
    <dgm:cxn modelId="{02FD6305-7AA5-4F98-9E15-83DB6C96A680}" srcId="{BFF83BE4-D1C3-4993-98C0-D11BBB945995}" destId="{F694C1BE-AE43-4E46-8ACC-1718824EDB2D}" srcOrd="0" destOrd="0" parTransId="{2FD6C349-F1A0-4E76-82DA-FD45C4593BD1}" sibTransId="{7FACB224-13CC-43B9-B39C-09DC869D491E}"/>
    <dgm:cxn modelId="{E28FA677-1C62-40AF-8D33-FE6A3A63C516}" type="presOf" srcId="{1E029132-B7D9-49C5-982C-56E8F6F4D43B}" destId="{145955C1-8A1E-41AC-B356-4DD3102F8960}" srcOrd="1" destOrd="0" presId="urn:microsoft.com/office/officeart/2005/8/layout/hierarchy2"/>
    <dgm:cxn modelId="{95C3D573-315A-4947-A479-4B8FD3C06D4E}" type="presOf" srcId="{3242366B-5D91-4D95-8BCF-49FF119CE235}" destId="{17C1AC55-36B5-4A57-984B-A5B22C674622}" srcOrd="1" destOrd="0" presId="urn:microsoft.com/office/officeart/2005/8/layout/hierarchy2"/>
    <dgm:cxn modelId="{7814B5AC-AFE5-47AD-8C8F-85B2F016A327}" type="presOf" srcId="{1A22CA70-2715-44B1-8F33-E79379913346}" destId="{18E4F355-9535-4CF9-9EA7-87F0BD63B901}" srcOrd="1" destOrd="0" presId="urn:microsoft.com/office/officeart/2005/8/layout/hierarchy2"/>
    <dgm:cxn modelId="{B818738D-3037-48D8-8D5B-B1BADD845086}" type="presOf" srcId="{927CCE27-593F-4A29-8743-1766476FCACD}" destId="{0C5B3709-16A7-4ECF-92D4-D51282E87567}" srcOrd="1" destOrd="0" presId="urn:microsoft.com/office/officeart/2005/8/layout/hierarchy2"/>
    <dgm:cxn modelId="{6CD34B2E-27E4-4A6D-980C-18B7ACFA8BB9}" srcId="{BFF83BE4-D1C3-4993-98C0-D11BBB945995}" destId="{D88588D4-E724-48B2-A088-7D9B0F2958B1}" srcOrd="1" destOrd="0" parTransId="{1E029132-B7D9-49C5-982C-56E8F6F4D43B}" sibTransId="{7B6F2254-8EA2-40CE-9B16-2CA4FD2082C7}"/>
    <dgm:cxn modelId="{84D25FEB-5074-4E12-9F5D-9E8A89C70CC6}" srcId="{62B137D2-D17B-41A5-A918-4D6C759320EF}" destId="{D69FAFCF-D89F-42E4-9A17-089681964AD5}" srcOrd="0" destOrd="0" parTransId="{42788B1D-EDF5-437D-8F08-8026C4922460}" sibTransId="{49625523-6180-4873-923E-9DC364980F95}"/>
    <dgm:cxn modelId="{285D10CE-A843-4540-BBEE-667721F1D6AD}" type="presOf" srcId="{B38BAB48-5F21-411A-9E93-3E3BCA2F486E}" destId="{F3E32F0A-52D0-4303-9F11-CCA9ECFF2B36}" srcOrd="0" destOrd="0" presId="urn:microsoft.com/office/officeart/2005/8/layout/hierarchy2"/>
    <dgm:cxn modelId="{1242B8E7-28D7-4463-9917-4C8E41F64730}" type="presOf" srcId="{59318D0F-83C9-44AD-8929-1DFC9903D0D3}" destId="{FC033665-6C78-4A0E-8F11-8BC1CF4D98A8}" srcOrd="1" destOrd="0" presId="urn:microsoft.com/office/officeart/2005/8/layout/hierarchy2"/>
    <dgm:cxn modelId="{E1C7BCC6-7008-478E-9C98-34325537E42D}" type="presOf" srcId="{98C03A24-2501-4F8E-901D-68041C5AFFEC}" destId="{3E922CD7-EDCD-48B0-83EB-84B68EA45003}" srcOrd="1" destOrd="0" presId="urn:microsoft.com/office/officeart/2005/8/layout/hierarchy2"/>
    <dgm:cxn modelId="{8C7986D2-106B-41F3-A4C4-0C5D402DCAC5}" type="presOf" srcId="{F383F72F-E551-438D-8D7B-8228AA049C22}" destId="{E18601D2-2E71-4789-98F3-941F82D157B4}" srcOrd="0" destOrd="0" presId="urn:microsoft.com/office/officeart/2005/8/layout/hierarchy2"/>
    <dgm:cxn modelId="{DCF886FB-AEBF-4EDB-BFD3-7BD8F75598FB}" type="presOf" srcId="{664F1CE3-6417-405B-B0C7-4B81FF8189C8}" destId="{CE4C74B1-B5E4-45B1-B2E4-3D96F6DD0A72}" srcOrd="0" destOrd="0" presId="urn:microsoft.com/office/officeart/2005/8/layout/hierarchy2"/>
    <dgm:cxn modelId="{5AB34CE2-1689-4FFC-95EA-91039C0F80FF}" type="presOf" srcId="{43B76110-37CF-4C33-A221-E6592BE0E4B1}" destId="{618A918B-75B0-48E6-9655-58E8874FEF48}" srcOrd="0" destOrd="0" presId="urn:microsoft.com/office/officeart/2005/8/layout/hierarchy2"/>
    <dgm:cxn modelId="{03BD4DB0-293D-4BC7-A5FA-D60823B659B6}" srcId="{236DFD8A-3E7C-475C-A4BB-705E2307872C}" destId="{3325E435-D586-4345-A45F-0E6A5061E428}" srcOrd="0" destOrd="0" parTransId="{98C03A24-2501-4F8E-901D-68041C5AFFEC}" sibTransId="{004BA22D-0A5B-41D5-8B48-4C239C9C1214}"/>
    <dgm:cxn modelId="{22B13DD8-F335-4FE4-AF41-5802DADD7779}" type="presOf" srcId="{236DFD8A-3E7C-475C-A4BB-705E2307872C}" destId="{078B110D-6494-4EBC-BEA3-E448EDC92945}" srcOrd="0" destOrd="0" presId="urn:microsoft.com/office/officeart/2005/8/layout/hierarchy2"/>
    <dgm:cxn modelId="{79BE71A3-A6B6-48AD-A8D6-9D9D275938E6}" type="presOf" srcId="{927CCE27-593F-4A29-8743-1766476FCACD}" destId="{543E5811-AD33-4A9C-83C7-4058B9EBB9FE}" srcOrd="0" destOrd="0" presId="urn:microsoft.com/office/officeart/2005/8/layout/hierarchy2"/>
    <dgm:cxn modelId="{3340BACB-9DC2-4E1E-A18A-5AD5E994ACAA}" type="presOf" srcId="{F694C1BE-AE43-4E46-8ACC-1718824EDB2D}" destId="{CD69BCC2-D260-4855-B259-346EC8BCF18B}" srcOrd="0" destOrd="0" presId="urn:microsoft.com/office/officeart/2005/8/layout/hierarchy2"/>
    <dgm:cxn modelId="{59DB79BF-0620-40FA-BCAA-DD62FD9A8929}" type="presParOf" srcId="{0DC41353-9DCF-477C-BE40-48D4AB126AA1}" destId="{3EFBF42B-068B-411B-A918-082A39821F88}" srcOrd="0" destOrd="0" presId="urn:microsoft.com/office/officeart/2005/8/layout/hierarchy2"/>
    <dgm:cxn modelId="{8CA608D5-E31B-43B8-AEBA-57CA86600609}" type="presParOf" srcId="{3EFBF42B-068B-411B-A918-082A39821F88}" destId="{521F5507-1FC8-4D61-A532-20806E849963}" srcOrd="0" destOrd="0" presId="urn:microsoft.com/office/officeart/2005/8/layout/hierarchy2"/>
    <dgm:cxn modelId="{DF4637F5-CA47-4999-B49F-48E2A2CB1C8E}" type="presParOf" srcId="{3EFBF42B-068B-411B-A918-082A39821F88}" destId="{231DCC5B-6F47-4D1E-BE05-BDBC61C3654B}" srcOrd="1" destOrd="0" presId="urn:microsoft.com/office/officeart/2005/8/layout/hierarchy2"/>
    <dgm:cxn modelId="{55C06DFD-CB8A-47E6-9CFE-F6A43426A1DB}" type="presParOf" srcId="{231DCC5B-6F47-4D1E-BE05-BDBC61C3654B}" destId="{6FDB7A10-5B31-4554-A5D7-64162A57F943}" srcOrd="0" destOrd="0" presId="urn:microsoft.com/office/officeart/2005/8/layout/hierarchy2"/>
    <dgm:cxn modelId="{883E752D-00A2-4FA5-8D3A-924B96ADF136}" type="presParOf" srcId="{6FDB7A10-5B31-4554-A5D7-64162A57F943}" destId="{F1C213DF-A1B9-4820-922A-3AB080886A95}" srcOrd="0" destOrd="0" presId="urn:microsoft.com/office/officeart/2005/8/layout/hierarchy2"/>
    <dgm:cxn modelId="{D1E97610-4D25-42D0-A9EC-91133F5397B3}" type="presParOf" srcId="{231DCC5B-6F47-4D1E-BE05-BDBC61C3654B}" destId="{6BD88245-C662-41CA-A190-951274395AD7}" srcOrd="1" destOrd="0" presId="urn:microsoft.com/office/officeart/2005/8/layout/hierarchy2"/>
    <dgm:cxn modelId="{0A56D337-34F8-403C-A5B3-99C13480AFE8}" type="presParOf" srcId="{6BD88245-C662-41CA-A190-951274395AD7}" destId="{CD69BCC2-D260-4855-B259-346EC8BCF18B}" srcOrd="0" destOrd="0" presId="urn:microsoft.com/office/officeart/2005/8/layout/hierarchy2"/>
    <dgm:cxn modelId="{9B9115E7-B30A-4E1E-8783-8222B0DAE210}" type="presParOf" srcId="{6BD88245-C662-41CA-A190-951274395AD7}" destId="{033DACA5-5956-4355-8251-91FDAF053C7A}" srcOrd="1" destOrd="0" presId="urn:microsoft.com/office/officeart/2005/8/layout/hierarchy2"/>
    <dgm:cxn modelId="{805A3819-3B19-439B-910C-F0E706047F63}" type="presParOf" srcId="{033DACA5-5956-4355-8251-91FDAF053C7A}" destId="{BDADF65C-8259-4505-A009-9C5A6EBFD492}" srcOrd="0" destOrd="0" presId="urn:microsoft.com/office/officeart/2005/8/layout/hierarchy2"/>
    <dgm:cxn modelId="{F5F681A6-F351-4E8B-860C-1AB07CA15E76}" type="presParOf" srcId="{BDADF65C-8259-4505-A009-9C5A6EBFD492}" destId="{17C1AC55-36B5-4A57-984B-A5B22C674622}" srcOrd="0" destOrd="0" presId="urn:microsoft.com/office/officeart/2005/8/layout/hierarchy2"/>
    <dgm:cxn modelId="{32ECCDA3-AC47-4B62-AB1E-CC1AE6525197}" type="presParOf" srcId="{033DACA5-5956-4355-8251-91FDAF053C7A}" destId="{D2A72BCD-524F-4EAC-BC53-98CE82D0763D}" srcOrd="1" destOrd="0" presId="urn:microsoft.com/office/officeart/2005/8/layout/hierarchy2"/>
    <dgm:cxn modelId="{2F507E4B-0243-4089-9030-12B496A26943}" type="presParOf" srcId="{D2A72BCD-524F-4EAC-BC53-98CE82D0763D}" destId="{078B110D-6494-4EBC-BEA3-E448EDC92945}" srcOrd="0" destOrd="0" presId="urn:microsoft.com/office/officeart/2005/8/layout/hierarchy2"/>
    <dgm:cxn modelId="{BFFD89B4-A599-44CF-9EF8-7E46211A1BC0}" type="presParOf" srcId="{D2A72BCD-524F-4EAC-BC53-98CE82D0763D}" destId="{E2F563C1-702E-430C-87FB-64AB05DDF260}" srcOrd="1" destOrd="0" presId="urn:microsoft.com/office/officeart/2005/8/layout/hierarchy2"/>
    <dgm:cxn modelId="{682B2E4F-0ADF-495C-B834-8FB7475B2806}" type="presParOf" srcId="{E2F563C1-702E-430C-87FB-64AB05DDF260}" destId="{B78E627C-2689-4E65-901E-0C4966F8C908}" srcOrd="0" destOrd="0" presId="urn:microsoft.com/office/officeart/2005/8/layout/hierarchy2"/>
    <dgm:cxn modelId="{AF377331-ECDC-4CD0-8261-66CD9CB1A5C2}" type="presParOf" srcId="{B78E627C-2689-4E65-901E-0C4966F8C908}" destId="{3E922CD7-EDCD-48B0-83EB-84B68EA45003}" srcOrd="0" destOrd="0" presId="urn:microsoft.com/office/officeart/2005/8/layout/hierarchy2"/>
    <dgm:cxn modelId="{2C6395D4-5B6F-48EE-B49C-56C5A6CE2044}" type="presParOf" srcId="{E2F563C1-702E-430C-87FB-64AB05DDF260}" destId="{913F3E17-F33B-4F83-B9D6-A5592FBF163F}" srcOrd="1" destOrd="0" presId="urn:microsoft.com/office/officeart/2005/8/layout/hierarchy2"/>
    <dgm:cxn modelId="{82B7FDFD-21B9-4595-A43E-BD898E16E2C9}" type="presParOf" srcId="{913F3E17-F33B-4F83-B9D6-A5592FBF163F}" destId="{6003E815-1E39-49DE-AF18-1C1748240A8A}" srcOrd="0" destOrd="0" presId="urn:microsoft.com/office/officeart/2005/8/layout/hierarchy2"/>
    <dgm:cxn modelId="{9063EF38-ECED-427B-A23A-9529E50845BD}" type="presParOf" srcId="{913F3E17-F33B-4F83-B9D6-A5592FBF163F}" destId="{D2F10CB9-176B-45DE-9017-C4AD76261F77}" srcOrd="1" destOrd="0" presId="urn:microsoft.com/office/officeart/2005/8/layout/hierarchy2"/>
    <dgm:cxn modelId="{E9C5DCD4-6F05-47E2-9190-1B3872DC916F}" type="presParOf" srcId="{231DCC5B-6F47-4D1E-BE05-BDBC61C3654B}" destId="{C7B5D682-CF73-4581-BBD2-FB665F07F259}" srcOrd="2" destOrd="0" presId="urn:microsoft.com/office/officeart/2005/8/layout/hierarchy2"/>
    <dgm:cxn modelId="{9D17AD47-8FA6-4915-BA66-2B555C652A07}" type="presParOf" srcId="{C7B5D682-CF73-4581-BBD2-FB665F07F259}" destId="{145955C1-8A1E-41AC-B356-4DD3102F8960}" srcOrd="0" destOrd="0" presId="urn:microsoft.com/office/officeart/2005/8/layout/hierarchy2"/>
    <dgm:cxn modelId="{F498776B-BC4E-4698-A947-BEA58324AE5A}" type="presParOf" srcId="{231DCC5B-6F47-4D1E-BE05-BDBC61C3654B}" destId="{1AA9748C-C5A0-4180-B40D-9F21E47A86B7}" srcOrd="3" destOrd="0" presId="urn:microsoft.com/office/officeart/2005/8/layout/hierarchy2"/>
    <dgm:cxn modelId="{0CEB4FB5-0297-43CE-89FC-71DF9577D48D}" type="presParOf" srcId="{1AA9748C-C5A0-4180-B40D-9F21E47A86B7}" destId="{9369DDE3-9E2C-4990-8200-3766C358CA61}" srcOrd="0" destOrd="0" presId="urn:microsoft.com/office/officeart/2005/8/layout/hierarchy2"/>
    <dgm:cxn modelId="{86EBE03F-011B-44C0-A1F3-164424101360}" type="presParOf" srcId="{1AA9748C-C5A0-4180-B40D-9F21E47A86B7}" destId="{40096389-8B1A-4467-9F68-CA4330FEE314}" srcOrd="1" destOrd="0" presId="urn:microsoft.com/office/officeart/2005/8/layout/hierarchy2"/>
    <dgm:cxn modelId="{9262DAFE-5CD8-4967-B56A-5D4D9D7A7AC6}" type="presParOf" srcId="{40096389-8B1A-4467-9F68-CA4330FEE314}" destId="{E18601D2-2E71-4789-98F3-941F82D157B4}" srcOrd="0" destOrd="0" presId="urn:microsoft.com/office/officeart/2005/8/layout/hierarchy2"/>
    <dgm:cxn modelId="{A3D3664A-3C46-4EED-A169-709756F34A8A}" type="presParOf" srcId="{E18601D2-2E71-4789-98F3-941F82D157B4}" destId="{B91E95C9-5B20-4D1D-A7B8-88D8D8542D85}" srcOrd="0" destOrd="0" presId="urn:microsoft.com/office/officeart/2005/8/layout/hierarchy2"/>
    <dgm:cxn modelId="{3E14E97E-C6DD-4AFA-9AAC-D41C5E2EC3F0}" type="presParOf" srcId="{40096389-8B1A-4467-9F68-CA4330FEE314}" destId="{E91A7322-16CF-414F-AE5D-DCFCD19CACDB}" srcOrd="1" destOrd="0" presId="urn:microsoft.com/office/officeart/2005/8/layout/hierarchy2"/>
    <dgm:cxn modelId="{0415E30E-1E0E-4806-AA19-BE1F34FA5B82}" type="presParOf" srcId="{E91A7322-16CF-414F-AE5D-DCFCD19CACDB}" destId="{F3E32F0A-52D0-4303-9F11-CCA9ECFF2B36}" srcOrd="0" destOrd="0" presId="urn:microsoft.com/office/officeart/2005/8/layout/hierarchy2"/>
    <dgm:cxn modelId="{BF368796-2572-4632-8379-771C2C883603}" type="presParOf" srcId="{E91A7322-16CF-414F-AE5D-DCFCD19CACDB}" destId="{50FDBA62-FDAC-47A2-A7AA-1B7073A94CF9}" srcOrd="1" destOrd="0" presId="urn:microsoft.com/office/officeart/2005/8/layout/hierarchy2"/>
    <dgm:cxn modelId="{B1A33F6C-017B-45B5-BEF8-71ECD0B2EDD0}" type="presParOf" srcId="{50FDBA62-FDAC-47A2-A7AA-1B7073A94CF9}" destId="{543E5811-AD33-4A9C-83C7-4058B9EBB9FE}" srcOrd="0" destOrd="0" presId="urn:microsoft.com/office/officeart/2005/8/layout/hierarchy2"/>
    <dgm:cxn modelId="{0CC3A2EA-253E-46D4-9E45-3C2434036EC3}" type="presParOf" srcId="{543E5811-AD33-4A9C-83C7-4058B9EBB9FE}" destId="{0C5B3709-16A7-4ECF-92D4-D51282E87567}" srcOrd="0" destOrd="0" presId="urn:microsoft.com/office/officeart/2005/8/layout/hierarchy2"/>
    <dgm:cxn modelId="{64A8D886-D6BB-4EF0-A074-96C40096A87C}" type="presParOf" srcId="{50FDBA62-FDAC-47A2-A7AA-1B7073A94CF9}" destId="{9AF2D0C2-DC23-493A-B6C0-D244EB77E6B1}" srcOrd="1" destOrd="0" presId="urn:microsoft.com/office/officeart/2005/8/layout/hierarchy2"/>
    <dgm:cxn modelId="{69A66117-74DE-4DF8-8996-6E127E092089}" type="presParOf" srcId="{9AF2D0C2-DC23-493A-B6C0-D244EB77E6B1}" destId="{3EED5F57-577D-4A13-B580-47620116889F}" srcOrd="0" destOrd="0" presId="urn:microsoft.com/office/officeart/2005/8/layout/hierarchy2"/>
    <dgm:cxn modelId="{4E850898-B909-4C38-93B0-90F66474E63A}" type="presParOf" srcId="{9AF2D0C2-DC23-493A-B6C0-D244EB77E6B1}" destId="{842B1527-120A-4256-8CD1-880FF6376047}" srcOrd="1" destOrd="0" presId="urn:microsoft.com/office/officeart/2005/8/layout/hierarchy2"/>
    <dgm:cxn modelId="{0B607214-21EF-4A4D-8F6C-0CC512D308A0}" type="presParOf" srcId="{842B1527-120A-4256-8CD1-880FF6376047}" destId="{CE4C74B1-B5E4-45B1-B2E4-3D96F6DD0A72}" srcOrd="0" destOrd="0" presId="urn:microsoft.com/office/officeart/2005/8/layout/hierarchy2"/>
    <dgm:cxn modelId="{AACEFB1A-3D1E-44F7-838F-4596E7B5A100}" type="presParOf" srcId="{CE4C74B1-B5E4-45B1-B2E4-3D96F6DD0A72}" destId="{84B63638-1287-410B-B3B0-0498E9586107}" srcOrd="0" destOrd="0" presId="urn:microsoft.com/office/officeart/2005/8/layout/hierarchy2"/>
    <dgm:cxn modelId="{C392B7BB-1780-43DA-B1D1-CBF7ABDEC40C}" type="presParOf" srcId="{842B1527-120A-4256-8CD1-880FF6376047}" destId="{CBE3EAEB-7F38-4273-A430-7B6A93CB972E}" srcOrd="1" destOrd="0" presId="urn:microsoft.com/office/officeart/2005/8/layout/hierarchy2"/>
    <dgm:cxn modelId="{59ED4655-7D3E-4506-9F10-671D368BA3E4}" type="presParOf" srcId="{CBE3EAEB-7F38-4273-A430-7B6A93CB972E}" destId="{94195895-1D0C-4BD1-A9B0-8A08C402C12C}" srcOrd="0" destOrd="0" presId="urn:microsoft.com/office/officeart/2005/8/layout/hierarchy2"/>
    <dgm:cxn modelId="{6B9B8632-7902-4EF9-9AE6-F7EBB69ABDE5}" type="presParOf" srcId="{CBE3EAEB-7F38-4273-A430-7B6A93CB972E}" destId="{67CC751A-02D8-4E47-BD1C-B4E3D520BC36}" srcOrd="1" destOrd="0" presId="urn:microsoft.com/office/officeart/2005/8/layout/hierarchy2"/>
    <dgm:cxn modelId="{C73BE290-8194-4A36-A877-D05EA75C09A8}" type="presParOf" srcId="{67CC751A-02D8-4E47-BD1C-B4E3D520BC36}" destId="{368EB424-72B9-4E79-AB1D-E4C5A1EB6287}" srcOrd="0" destOrd="0" presId="urn:microsoft.com/office/officeart/2005/8/layout/hierarchy2"/>
    <dgm:cxn modelId="{1816F469-E3FE-44AA-B135-568CFA4E796F}" type="presParOf" srcId="{368EB424-72B9-4E79-AB1D-E4C5A1EB6287}" destId="{18E4F355-9535-4CF9-9EA7-87F0BD63B901}" srcOrd="0" destOrd="0" presId="urn:microsoft.com/office/officeart/2005/8/layout/hierarchy2"/>
    <dgm:cxn modelId="{EC2DA219-B4CD-4120-87BB-E792D7B65C46}" type="presParOf" srcId="{67CC751A-02D8-4E47-BD1C-B4E3D520BC36}" destId="{2514A5CD-F08E-4DE0-B08C-0D5AC67A0C75}" srcOrd="1" destOrd="0" presId="urn:microsoft.com/office/officeart/2005/8/layout/hierarchy2"/>
    <dgm:cxn modelId="{7B822880-71D3-4A7B-AE15-489054EE6F80}" type="presParOf" srcId="{2514A5CD-F08E-4DE0-B08C-0D5AC67A0C75}" destId="{618A918B-75B0-48E6-9655-58E8874FEF48}" srcOrd="0" destOrd="0" presId="urn:microsoft.com/office/officeart/2005/8/layout/hierarchy2"/>
    <dgm:cxn modelId="{5F0FDFD5-83E2-4E99-B7E1-C6B5D8136EE0}" type="presParOf" srcId="{2514A5CD-F08E-4DE0-B08C-0D5AC67A0C75}" destId="{B73BC6A1-DF10-4670-B73C-A572DE13BCBC}" srcOrd="1" destOrd="0" presId="urn:microsoft.com/office/officeart/2005/8/layout/hierarchy2"/>
    <dgm:cxn modelId="{E2951BDB-98AB-4ADE-9382-1C672481705A}" type="presParOf" srcId="{842B1527-120A-4256-8CD1-880FF6376047}" destId="{E6322F84-AB6C-400A-8E81-CF80F54D23EF}" srcOrd="2" destOrd="0" presId="urn:microsoft.com/office/officeart/2005/8/layout/hierarchy2"/>
    <dgm:cxn modelId="{6BB901E4-8364-47C5-8A12-559FB6DDB30A}" type="presParOf" srcId="{E6322F84-AB6C-400A-8E81-CF80F54D23EF}" destId="{FC033665-6C78-4A0E-8F11-8BC1CF4D98A8}" srcOrd="0" destOrd="0" presId="urn:microsoft.com/office/officeart/2005/8/layout/hierarchy2"/>
    <dgm:cxn modelId="{7CD8C8CD-3E26-4342-A732-ED8161BE57BF}" type="presParOf" srcId="{842B1527-120A-4256-8CD1-880FF6376047}" destId="{D23B20D9-0E2A-4568-892A-34699A9F7BEC}" srcOrd="3" destOrd="0" presId="urn:microsoft.com/office/officeart/2005/8/layout/hierarchy2"/>
    <dgm:cxn modelId="{A1E9E037-28CA-4BDE-9872-7F21EC8A0600}" type="presParOf" srcId="{D23B20D9-0E2A-4568-892A-34699A9F7BEC}" destId="{93EA3511-7029-426F-A5BB-E44EF3BE0B07}" srcOrd="0" destOrd="0" presId="urn:microsoft.com/office/officeart/2005/8/layout/hierarchy2"/>
    <dgm:cxn modelId="{3601E8FC-E4CE-4354-9637-8ADD144FC1CD}" type="presParOf" srcId="{D23B20D9-0E2A-4568-892A-34699A9F7BEC}" destId="{4908687B-73D1-4807-B53F-B989B940025F}" srcOrd="1" destOrd="0" presId="urn:microsoft.com/office/officeart/2005/8/layout/hierarchy2"/>
    <dgm:cxn modelId="{769FFD38-EF04-4E50-B08E-FD566ADCBB87}" type="presParOf" srcId="{4908687B-73D1-4807-B53F-B989B940025F}" destId="{0D8C1E13-0F85-4A4B-9370-40B605358505}" srcOrd="0" destOrd="0" presId="urn:microsoft.com/office/officeart/2005/8/layout/hierarchy2"/>
    <dgm:cxn modelId="{0A64D53B-2A11-4B38-92E8-B397D9E3C7C2}" type="presParOf" srcId="{0D8C1E13-0F85-4A4B-9370-40B605358505}" destId="{33048CB7-D7CD-4B01-B1FE-FA8809A83D55}" srcOrd="0" destOrd="0" presId="urn:microsoft.com/office/officeart/2005/8/layout/hierarchy2"/>
    <dgm:cxn modelId="{F4E9AD97-207C-4C5C-A41A-05AD03083B7D}" type="presParOf" srcId="{4908687B-73D1-4807-B53F-B989B940025F}" destId="{0AB02E5F-064B-4946-8925-0EB86A0431AB}" srcOrd="1" destOrd="0" presId="urn:microsoft.com/office/officeart/2005/8/layout/hierarchy2"/>
    <dgm:cxn modelId="{5D2E792D-3A64-465D-91A7-017549A0636A}" type="presParOf" srcId="{0AB02E5F-064B-4946-8925-0EB86A0431AB}" destId="{5B6B646D-6589-45D9-AED4-B328EC4CB2A7}" srcOrd="0" destOrd="0" presId="urn:microsoft.com/office/officeart/2005/8/layout/hierarchy2"/>
    <dgm:cxn modelId="{DB9B4514-0AA5-425D-8A33-4799AD0666D6}" type="presParOf" srcId="{0AB02E5F-064B-4946-8925-0EB86A0431AB}" destId="{AD1A907C-BBFD-4658-A1DD-2ED8E6C1F229}"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7265E3E-3B18-4161-9D1A-C08E0700C1EA}" type="doc">
      <dgm:prSet loTypeId="urn:microsoft.com/office/officeart/2005/8/layout/hChevron3" loCatId="process" qsTypeId="urn:microsoft.com/office/officeart/2005/8/quickstyle/simple1" qsCatId="simple" csTypeId="urn:microsoft.com/office/officeart/2005/8/colors/accent1_2" csCatId="accent1" phldr="1"/>
      <dgm:spPr/>
    </dgm:pt>
    <dgm:pt modelId="{4E9AB16C-7DFD-4B17-8418-E8178310361B}">
      <dgm:prSet phldrT="[Texte]"/>
      <dgm:spPr/>
      <dgm:t>
        <a:bodyPr/>
        <a:lstStyle/>
        <a:p>
          <a:r>
            <a:rPr lang="fr-FR" dirty="0" smtClean="0"/>
            <a:t>2014</a:t>
          </a:r>
          <a:endParaRPr lang="fr-FR" dirty="0"/>
        </a:p>
      </dgm:t>
    </dgm:pt>
    <dgm:pt modelId="{1302FDBA-8822-4D83-B0FE-E813CD26D33E}" type="parTrans" cxnId="{C5FBB779-75AB-405A-B4CD-065D28586054}">
      <dgm:prSet/>
      <dgm:spPr/>
      <dgm:t>
        <a:bodyPr/>
        <a:lstStyle/>
        <a:p>
          <a:endParaRPr lang="fr-FR"/>
        </a:p>
      </dgm:t>
    </dgm:pt>
    <dgm:pt modelId="{55DB44A4-DF24-43AE-B526-1779C001A42B}" type="sibTrans" cxnId="{C5FBB779-75AB-405A-B4CD-065D28586054}">
      <dgm:prSet/>
      <dgm:spPr/>
      <dgm:t>
        <a:bodyPr/>
        <a:lstStyle/>
        <a:p>
          <a:endParaRPr lang="fr-FR"/>
        </a:p>
      </dgm:t>
    </dgm:pt>
    <dgm:pt modelId="{9D58E9B9-390D-4903-A720-E1520FDBAD61}">
      <dgm:prSet phldrT="[Texte]"/>
      <dgm:spPr/>
      <dgm:t>
        <a:bodyPr/>
        <a:lstStyle/>
        <a:p>
          <a:r>
            <a:rPr lang="fr-FR" dirty="0" smtClean="0"/>
            <a:t>2016</a:t>
          </a:r>
          <a:endParaRPr lang="fr-FR" dirty="0"/>
        </a:p>
      </dgm:t>
    </dgm:pt>
    <dgm:pt modelId="{A0F00EE1-F2FA-438D-AC0E-C81F8CC76ACE}" type="parTrans" cxnId="{BD45D29A-5C83-422B-9F06-0FAA956781DB}">
      <dgm:prSet/>
      <dgm:spPr/>
      <dgm:t>
        <a:bodyPr/>
        <a:lstStyle/>
        <a:p>
          <a:endParaRPr lang="fr-FR"/>
        </a:p>
      </dgm:t>
    </dgm:pt>
    <dgm:pt modelId="{25027698-1BDD-4EF9-B103-4BC7294C5CA7}" type="sibTrans" cxnId="{BD45D29A-5C83-422B-9F06-0FAA956781DB}">
      <dgm:prSet/>
      <dgm:spPr/>
      <dgm:t>
        <a:bodyPr/>
        <a:lstStyle/>
        <a:p>
          <a:endParaRPr lang="fr-FR"/>
        </a:p>
      </dgm:t>
    </dgm:pt>
    <dgm:pt modelId="{FDE6C641-D8B2-4459-ACF6-424AF6214A3E}">
      <dgm:prSet phldrT="[Texte]"/>
      <dgm:spPr/>
      <dgm:t>
        <a:bodyPr/>
        <a:lstStyle/>
        <a:p>
          <a:r>
            <a:rPr lang="fr-FR" dirty="0" smtClean="0"/>
            <a:t>2018 …</a:t>
          </a:r>
          <a:endParaRPr lang="fr-FR" dirty="0"/>
        </a:p>
      </dgm:t>
    </dgm:pt>
    <dgm:pt modelId="{14BE91D5-662B-40C1-9D9C-4646EFCC0D06}" type="parTrans" cxnId="{D634DC82-5B13-4BDB-8368-7754F11BFBCF}">
      <dgm:prSet/>
      <dgm:spPr/>
      <dgm:t>
        <a:bodyPr/>
        <a:lstStyle/>
        <a:p>
          <a:endParaRPr lang="fr-FR"/>
        </a:p>
      </dgm:t>
    </dgm:pt>
    <dgm:pt modelId="{A52D099A-4BF8-4B86-AB75-1F2821F86BE8}" type="sibTrans" cxnId="{D634DC82-5B13-4BDB-8368-7754F11BFBCF}">
      <dgm:prSet/>
      <dgm:spPr/>
      <dgm:t>
        <a:bodyPr/>
        <a:lstStyle/>
        <a:p>
          <a:endParaRPr lang="fr-FR"/>
        </a:p>
      </dgm:t>
    </dgm:pt>
    <dgm:pt modelId="{8AD51268-53E8-4E5C-82F6-8069781FADC6}">
      <dgm:prSet phldrT="[Texte]"/>
      <dgm:spPr/>
      <dgm:t>
        <a:bodyPr/>
        <a:lstStyle/>
        <a:p>
          <a:r>
            <a:rPr lang="fr-FR" dirty="0" smtClean="0"/>
            <a:t>2015</a:t>
          </a:r>
          <a:endParaRPr lang="fr-FR" dirty="0"/>
        </a:p>
      </dgm:t>
    </dgm:pt>
    <dgm:pt modelId="{C14C8ADE-7D6D-4838-8777-0BB471EE6858}" type="parTrans" cxnId="{A55F25D5-6FAA-4CAC-8EDD-FE4CA8B741E0}">
      <dgm:prSet/>
      <dgm:spPr/>
      <dgm:t>
        <a:bodyPr/>
        <a:lstStyle/>
        <a:p>
          <a:endParaRPr lang="fr-FR"/>
        </a:p>
      </dgm:t>
    </dgm:pt>
    <dgm:pt modelId="{4B0F8731-11B0-463E-A1BC-46BC65B9B9B9}" type="sibTrans" cxnId="{A55F25D5-6FAA-4CAC-8EDD-FE4CA8B741E0}">
      <dgm:prSet/>
      <dgm:spPr/>
      <dgm:t>
        <a:bodyPr/>
        <a:lstStyle/>
        <a:p>
          <a:endParaRPr lang="fr-FR"/>
        </a:p>
      </dgm:t>
    </dgm:pt>
    <dgm:pt modelId="{13365009-448B-488F-80C1-074BE6866A0A}">
      <dgm:prSet phldrT="[Texte]"/>
      <dgm:spPr/>
      <dgm:t>
        <a:bodyPr/>
        <a:lstStyle/>
        <a:p>
          <a:r>
            <a:rPr lang="fr-FR" dirty="0" smtClean="0"/>
            <a:t>2017</a:t>
          </a:r>
          <a:endParaRPr lang="fr-FR" dirty="0"/>
        </a:p>
      </dgm:t>
    </dgm:pt>
    <dgm:pt modelId="{A23F85E5-CB79-46A5-B78C-97712A46A154}" type="parTrans" cxnId="{715B6AE4-B0B6-443B-B757-243107B49B42}">
      <dgm:prSet/>
      <dgm:spPr/>
      <dgm:t>
        <a:bodyPr/>
        <a:lstStyle/>
        <a:p>
          <a:endParaRPr lang="fr-FR"/>
        </a:p>
      </dgm:t>
    </dgm:pt>
    <dgm:pt modelId="{B82D9AFF-A0B3-4AE8-BD03-84D1AD4077C4}" type="sibTrans" cxnId="{715B6AE4-B0B6-443B-B757-243107B49B42}">
      <dgm:prSet/>
      <dgm:spPr/>
      <dgm:t>
        <a:bodyPr/>
        <a:lstStyle/>
        <a:p>
          <a:endParaRPr lang="fr-FR"/>
        </a:p>
      </dgm:t>
    </dgm:pt>
    <dgm:pt modelId="{3F46B03E-E801-40FB-B1E4-B56605E5DBEF}" type="pres">
      <dgm:prSet presAssocID="{47265E3E-3B18-4161-9D1A-C08E0700C1EA}" presName="Name0" presStyleCnt="0">
        <dgm:presLayoutVars>
          <dgm:dir/>
          <dgm:resizeHandles val="exact"/>
        </dgm:presLayoutVars>
      </dgm:prSet>
      <dgm:spPr/>
    </dgm:pt>
    <dgm:pt modelId="{C2BDDF9A-DF36-4B8D-8AAC-6A929C4F4EA4}" type="pres">
      <dgm:prSet presAssocID="{4E9AB16C-7DFD-4B17-8418-E8178310361B}" presName="parTxOnly" presStyleLbl="node1" presStyleIdx="0" presStyleCnt="5">
        <dgm:presLayoutVars>
          <dgm:bulletEnabled val="1"/>
        </dgm:presLayoutVars>
      </dgm:prSet>
      <dgm:spPr/>
      <dgm:t>
        <a:bodyPr/>
        <a:lstStyle/>
        <a:p>
          <a:endParaRPr lang="fr-FR"/>
        </a:p>
      </dgm:t>
    </dgm:pt>
    <dgm:pt modelId="{1772FD4D-D42F-4A06-88D2-1E75E5251C09}" type="pres">
      <dgm:prSet presAssocID="{55DB44A4-DF24-43AE-B526-1779C001A42B}" presName="parSpace" presStyleCnt="0"/>
      <dgm:spPr/>
    </dgm:pt>
    <dgm:pt modelId="{AFA38816-326F-42CC-A0F6-15BDE1DE7207}" type="pres">
      <dgm:prSet presAssocID="{8AD51268-53E8-4E5C-82F6-8069781FADC6}" presName="parTxOnly" presStyleLbl="node1" presStyleIdx="1" presStyleCnt="5">
        <dgm:presLayoutVars>
          <dgm:bulletEnabled val="1"/>
        </dgm:presLayoutVars>
      </dgm:prSet>
      <dgm:spPr/>
      <dgm:t>
        <a:bodyPr/>
        <a:lstStyle/>
        <a:p>
          <a:endParaRPr lang="fr-FR"/>
        </a:p>
      </dgm:t>
    </dgm:pt>
    <dgm:pt modelId="{58DB37F5-D09F-4B85-BE93-FD46484E6C05}" type="pres">
      <dgm:prSet presAssocID="{4B0F8731-11B0-463E-A1BC-46BC65B9B9B9}" presName="parSpace" presStyleCnt="0"/>
      <dgm:spPr/>
    </dgm:pt>
    <dgm:pt modelId="{4CBB7634-B96C-4C39-B699-C0C2C92EC570}" type="pres">
      <dgm:prSet presAssocID="{9D58E9B9-390D-4903-A720-E1520FDBAD61}" presName="parTxOnly" presStyleLbl="node1" presStyleIdx="2" presStyleCnt="5">
        <dgm:presLayoutVars>
          <dgm:bulletEnabled val="1"/>
        </dgm:presLayoutVars>
      </dgm:prSet>
      <dgm:spPr/>
      <dgm:t>
        <a:bodyPr/>
        <a:lstStyle/>
        <a:p>
          <a:endParaRPr lang="fr-FR"/>
        </a:p>
      </dgm:t>
    </dgm:pt>
    <dgm:pt modelId="{6FEF57E1-10EA-4846-AD12-3A1B39E570E1}" type="pres">
      <dgm:prSet presAssocID="{25027698-1BDD-4EF9-B103-4BC7294C5CA7}" presName="parSpace" presStyleCnt="0"/>
      <dgm:spPr/>
    </dgm:pt>
    <dgm:pt modelId="{4ACCF62F-CAE3-4366-9C57-1658F26FB495}" type="pres">
      <dgm:prSet presAssocID="{13365009-448B-488F-80C1-074BE6866A0A}" presName="parTxOnly" presStyleLbl="node1" presStyleIdx="3" presStyleCnt="5">
        <dgm:presLayoutVars>
          <dgm:bulletEnabled val="1"/>
        </dgm:presLayoutVars>
      </dgm:prSet>
      <dgm:spPr/>
      <dgm:t>
        <a:bodyPr/>
        <a:lstStyle/>
        <a:p>
          <a:endParaRPr lang="fr-FR"/>
        </a:p>
      </dgm:t>
    </dgm:pt>
    <dgm:pt modelId="{0C49E2F1-5F6A-451F-A200-AB52FFEF043F}" type="pres">
      <dgm:prSet presAssocID="{B82D9AFF-A0B3-4AE8-BD03-84D1AD4077C4}" presName="parSpace" presStyleCnt="0"/>
      <dgm:spPr/>
    </dgm:pt>
    <dgm:pt modelId="{1089CD89-A889-49DA-AD1B-C8211BF84113}" type="pres">
      <dgm:prSet presAssocID="{FDE6C641-D8B2-4459-ACF6-424AF6214A3E}" presName="parTxOnly" presStyleLbl="node1" presStyleIdx="4" presStyleCnt="5">
        <dgm:presLayoutVars>
          <dgm:bulletEnabled val="1"/>
        </dgm:presLayoutVars>
      </dgm:prSet>
      <dgm:spPr/>
      <dgm:t>
        <a:bodyPr/>
        <a:lstStyle/>
        <a:p>
          <a:endParaRPr lang="fr-FR"/>
        </a:p>
      </dgm:t>
    </dgm:pt>
  </dgm:ptLst>
  <dgm:cxnLst>
    <dgm:cxn modelId="{C5FBB779-75AB-405A-B4CD-065D28586054}" srcId="{47265E3E-3B18-4161-9D1A-C08E0700C1EA}" destId="{4E9AB16C-7DFD-4B17-8418-E8178310361B}" srcOrd="0" destOrd="0" parTransId="{1302FDBA-8822-4D83-B0FE-E813CD26D33E}" sibTransId="{55DB44A4-DF24-43AE-B526-1779C001A42B}"/>
    <dgm:cxn modelId="{11C9A0FF-008E-4564-B96B-C5434B8B0568}" type="presOf" srcId="{FDE6C641-D8B2-4459-ACF6-424AF6214A3E}" destId="{1089CD89-A889-49DA-AD1B-C8211BF84113}" srcOrd="0" destOrd="0" presId="urn:microsoft.com/office/officeart/2005/8/layout/hChevron3"/>
    <dgm:cxn modelId="{BD45D29A-5C83-422B-9F06-0FAA956781DB}" srcId="{47265E3E-3B18-4161-9D1A-C08E0700C1EA}" destId="{9D58E9B9-390D-4903-A720-E1520FDBAD61}" srcOrd="2" destOrd="0" parTransId="{A0F00EE1-F2FA-438D-AC0E-C81F8CC76ACE}" sibTransId="{25027698-1BDD-4EF9-B103-4BC7294C5CA7}"/>
    <dgm:cxn modelId="{16977C2C-B2B1-44D1-B642-14185E03BECA}" type="presOf" srcId="{4E9AB16C-7DFD-4B17-8418-E8178310361B}" destId="{C2BDDF9A-DF36-4B8D-8AAC-6A929C4F4EA4}" srcOrd="0" destOrd="0" presId="urn:microsoft.com/office/officeart/2005/8/layout/hChevron3"/>
    <dgm:cxn modelId="{594708C7-6D44-4CA9-88FE-5551BF44D606}" type="presOf" srcId="{9D58E9B9-390D-4903-A720-E1520FDBAD61}" destId="{4CBB7634-B96C-4C39-B699-C0C2C92EC570}" srcOrd="0" destOrd="0" presId="urn:microsoft.com/office/officeart/2005/8/layout/hChevron3"/>
    <dgm:cxn modelId="{A55F25D5-6FAA-4CAC-8EDD-FE4CA8B741E0}" srcId="{47265E3E-3B18-4161-9D1A-C08E0700C1EA}" destId="{8AD51268-53E8-4E5C-82F6-8069781FADC6}" srcOrd="1" destOrd="0" parTransId="{C14C8ADE-7D6D-4838-8777-0BB471EE6858}" sibTransId="{4B0F8731-11B0-463E-A1BC-46BC65B9B9B9}"/>
    <dgm:cxn modelId="{010E0E27-0205-4982-87C6-A2DD2C92209F}" type="presOf" srcId="{8AD51268-53E8-4E5C-82F6-8069781FADC6}" destId="{AFA38816-326F-42CC-A0F6-15BDE1DE7207}" srcOrd="0" destOrd="0" presId="urn:microsoft.com/office/officeart/2005/8/layout/hChevron3"/>
    <dgm:cxn modelId="{7048B98C-1D9D-4229-A228-616C50FC7E97}" type="presOf" srcId="{47265E3E-3B18-4161-9D1A-C08E0700C1EA}" destId="{3F46B03E-E801-40FB-B1E4-B56605E5DBEF}" srcOrd="0" destOrd="0" presId="urn:microsoft.com/office/officeart/2005/8/layout/hChevron3"/>
    <dgm:cxn modelId="{715B6AE4-B0B6-443B-B757-243107B49B42}" srcId="{47265E3E-3B18-4161-9D1A-C08E0700C1EA}" destId="{13365009-448B-488F-80C1-074BE6866A0A}" srcOrd="3" destOrd="0" parTransId="{A23F85E5-CB79-46A5-B78C-97712A46A154}" sibTransId="{B82D9AFF-A0B3-4AE8-BD03-84D1AD4077C4}"/>
    <dgm:cxn modelId="{D634DC82-5B13-4BDB-8368-7754F11BFBCF}" srcId="{47265E3E-3B18-4161-9D1A-C08E0700C1EA}" destId="{FDE6C641-D8B2-4459-ACF6-424AF6214A3E}" srcOrd="4" destOrd="0" parTransId="{14BE91D5-662B-40C1-9D9C-4646EFCC0D06}" sibTransId="{A52D099A-4BF8-4B86-AB75-1F2821F86BE8}"/>
    <dgm:cxn modelId="{66CFAA97-264E-4C15-9361-7F59D08972CB}" type="presOf" srcId="{13365009-448B-488F-80C1-074BE6866A0A}" destId="{4ACCF62F-CAE3-4366-9C57-1658F26FB495}" srcOrd="0" destOrd="0" presId="urn:microsoft.com/office/officeart/2005/8/layout/hChevron3"/>
    <dgm:cxn modelId="{297136E1-62E9-4DA9-90FE-08806FB6BC13}" type="presParOf" srcId="{3F46B03E-E801-40FB-B1E4-B56605E5DBEF}" destId="{C2BDDF9A-DF36-4B8D-8AAC-6A929C4F4EA4}" srcOrd="0" destOrd="0" presId="urn:microsoft.com/office/officeart/2005/8/layout/hChevron3"/>
    <dgm:cxn modelId="{02BD2A9F-9E19-42FB-A3D8-7D8694FC48E7}" type="presParOf" srcId="{3F46B03E-E801-40FB-B1E4-B56605E5DBEF}" destId="{1772FD4D-D42F-4A06-88D2-1E75E5251C09}" srcOrd="1" destOrd="0" presId="urn:microsoft.com/office/officeart/2005/8/layout/hChevron3"/>
    <dgm:cxn modelId="{4FFBFD73-70D6-46F1-9FAD-C993247C8CEA}" type="presParOf" srcId="{3F46B03E-E801-40FB-B1E4-B56605E5DBEF}" destId="{AFA38816-326F-42CC-A0F6-15BDE1DE7207}" srcOrd="2" destOrd="0" presId="urn:microsoft.com/office/officeart/2005/8/layout/hChevron3"/>
    <dgm:cxn modelId="{7B4DE07F-D593-4348-A701-5674F1958210}" type="presParOf" srcId="{3F46B03E-E801-40FB-B1E4-B56605E5DBEF}" destId="{58DB37F5-D09F-4B85-BE93-FD46484E6C05}" srcOrd="3" destOrd="0" presId="urn:microsoft.com/office/officeart/2005/8/layout/hChevron3"/>
    <dgm:cxn modelId="{730F370A-25CB-407D-B39C-72043B2E8C09}" type="presParOf" srcId="{3F46B03E-E801-40FB-B1E4-B56605E5DBEF}" destId="{4CBB7634-B96C-4C39-B699-C0C2C92EC570}" srcOrd="4" destOrd="0" presId="urn:microsoft.com/office/officeart/2005/8/layout/hChevron3"/>
    <dgm:cxn modelId="{96B1F515-C47C-43A3-B4BD-F57A26572F34}" type="presParOf" srcId="{3F46B03E-E801-40FB-B1E4-B56605E5DBEF}" destId="{6FEF57E1-10EA-4846-AD12-3A1B39E570E1}" srcOrd="5" destOrd="0" presId="urn:microsoft.com/office/officeart/2005/8/layout/hChevron3"/>
    <dgm:cxn modelId="{2D58E887-C05F-4673-892C-A0E21FD4BF67}" type="presParOf" srcId="{3F46B03E-E801-40FB-B1E4-B56605E5DBEF}" destId="{4ACCF62F-CAE3-4366-9C57-1658F26FB495}" srcOrd="6" destOrd="0" presId="urn:microsoft.com/office/officeart/2005/8/layout/hChevron3"/>
    <dgm:cxn modelId="{8646C5AB-E5AC-45D2-B239-17D6610ECBE4}" type="presParOf" srcId="{3F46B03E-E801-40FB-B1E4-B56605E5DBEF}" destId="{0C49E2F1-5F6A-451F-A200-AB52FFEF043F}" srcOrd="7" destOrd="0" presId="urn:microsoft.com/office/officeart/2005/8/layout/hChevron3"/>
    <dgm:cxn modelId="{309FF28B-9758-4A6B-8E25-1CBE32DEF7F3}" type="presParOf" srcId="{3F46B03E-E801-40FB-B1E4-B56605E5DBEF}" destId="{1089CD89-A889-49DA-AD1B-C8211BF84113}" srcOrd="8"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7265E3E-3B18-4161-9D1A-C08E0700C1EA}" type="doc">
      <dgm:prSet loTypeId="urn:microsoft.com/office/officeart/2005/8/layout/hChevron3" loCatId="process" qsTypeId="urn:microsoft.com/office/officeart/2005/8/quickstyle/simple1" qsCatId="simple" csTypeId="urn:microsoft.com/office/officeart/2005/8/colors/accent1_2" csCatId="accent1" phldr="1"/>
      <dgm:spPr/>
    </dgm:pt>
    <dgm:pt modelId="{4E9AB16C-7DFD-4B17-8418-E8178310361B}">
      <dgm:prSet phldrT="[Texte]" custT="1"/>
      <dgm:spPr/>
      <dgm:t>
        <a:bodyPr/>
        <a:lstStyle/>
        <a:p>
          <a:r>
            <a:rPr lang="fr-FR" sz="1400" dirty="0" smtClean="0"/>
            <a:t>30/04</a:t>
          </a:r>
          <a:endParaRPr lang="fr-FR" sz="1400" dirty="0"/>
        </a:p>
      </dgm:t>
    </dgm:pt>
    <dgm:pt modelId="{1302FDBA-8822-4D83-B0FE-E813CD26D33E}" type="parTrans" cxnId="{C5FBB779-75AB-405A-B4CD-065D28586054}">
      <dgm:prSet/>
      <dgm:spPr/>
      <dgm:t>
        <a:bodyPr/>
        <a:lstStyle/>
        <a:p>
          <a:endParaRPr lang="fr-FR" sz="1400"/>
        </a:p>
      </dgm:t>
    </dgm:pt>
    <dgm:pt modelId="{55DB44A4-DF24-43AE-B526-1779C001A42B}" type="sibTrans" cxnId="{C5FBB779-75AB-405A-B4CD-065D28586054}">
      <dgm:prSet/>
      <dgm:spPr/>
      <dgm:t>
        <a:bodyPr/>
        <a:lstStyle/>
        <a:p>
          <a:endParaRPr lang="fr-FR" sz="1400"/>
        </a:p>
      </dgm:t>
    </dgm:pt>
    <dgm:pt modelId="{9D58E9B9-390D-4903-A720-E1520FDBAD61}">
      <dgm:prSet phldrT="[Texte]" custT="1"/>
      <dgm:spPr/>
      <dgm:t>
        <a:bodyPr/>
        <a:lstStyle/>
        <a:p>
          <a:r>
            <a:rPr lang="fr-FR" sz="1400" dirty="0" smtClean="0"/>
            <a:t>30/04</a:t>
          </a:r>
          <a:endParaRPr lang="fr-FR" sz="1400" dirty="0"/>
        </a:p>
      </dgm:t>
    </dgm:pt>
    <dgm:pt modelId="{A0F00EE1-F2FA-438D-AC0E-C81F8CC76ACE}" type="parTrans" cxnId="{BD45D29A-5C83-422B-9F06-0FAA956781DB}">
      <dgm:prSet/>
      <dgm:spPr/>
      <dgm:t>
        <a:bodyPr/>
        <a:lstStyle/>
        <a:p>
          <a:endParaRPr lang="fr-FR" sz="1400"/>
        </a:p>
      </dgm:t>
    </dgm:pt>
    <dgm:pt modelId="{25027698-1BDD-4EF9-B103-4BC7294C5CA7}" type="sibTrans" cxnId="{BD45D29A-5C83-422B-9F06-0FAA956781DB}">
      <dgm:prSet/>
      <dgm:spPr/>
      <dgm:t>
        <a:bodyPr/>
        <a:lstStyle/>
        <a:p>
          <a:endParaRPr lang="fr-FR" sz="1400"/>
        </a:p>
      </dgm:t>
    </dgm:pt>
    <dgm:pt modelId="{8AD51268-53E8-4E5C-82F6-8069781FADC6}">
      <dgm:prSet phldrT="[Texte]" custT="1"/>
      <dgm:spPr/>
      <dgm:t>
        <a:bodyPr/>
        <a:lstStyle/>
        <a:p>
          <a:r>
            <a:rPr lang="fr-FR" sz="1200" dirty="0" smtClean="0"/>
            <a:t>30/04</a:t>
          </a:r>
          <a:endParaRPr lang="fr-FR" sz="1200" dirty="0"/>
        </a:p>
      </dgm:t>
    </dgm:pt>
    <dgm:pt modelId="{C14C8ADE-7D6D-4838-8777-0BB471EE6858}" type="parTrans" cxnId="{A55F25D5-6FAA-4CAC-8EDD-FE4CA8B741E0}">
      <dgm:prSet/>
      <dgm:spPr/>
      <dgm:t>
        <a:bodyPr/>
        <a:lstStyle/>
        <a:p>
          <a:endParaRPr lang="fr-FR" sz="1400"/>
        </a:p>
      </dgm:t>
    </dgm:pt>
    <dgm:pt modelId="{4B0F8731-11B0-463E-A1BC-46BC65B9B9B9}" type="sibTrans" cxnId="{A55F25D5-6FAA-4CAC-8EDD-FE4CA8B741E0}">
      <dgm:prSet/>
      <dgm:spPr/>
      <dgm:t>
        <a:bodyPr/>
        <a:lstStyle/>
        <a:p>
          <a:endParaRPr lang="fr-FR" sz="1400"/>
        </a:p>
      </dgm:t>
    </dgm:pt>
    <dgm:pt modelId="{13365009-448B-488F-80C1-074BE6866A0A}">
      <dgm:prSet phldrT="[Texte]" custT="1"/>
      <dgm:spPr>
        <a:solidFill>
          <a:schemeClr val="bg1">
            <a:lumMod val="65000"/>
          </a:schemeClr>
        </a:solidFill>
      </dgm:spPr>
      <dgm:t>
        <a:bodyPr/>
        <a:lstStyle/>
        <a:p>
          <a:r>
            <a:rPr lang="fr-FR" sz="1400" dirty="0" smtClean="0"/>
            <a:t>/</a:t>
          </a:r>
          <a:endParaRPr lang="fr-FR" sz="1400" dirty="0"/>
        </a:p>
      </dgm:t>
    </dgm:pt>
    <dgm:pt modelId="{A23F85E5-CB79-46A5-B78C-97712A46A154}" type="parTrans" cxnId="{715B6AE4-B0B6-443B-B757-243107B49B42}">
      <dgm:prSet/>
      <dgm:spPr/>
      <dgm:t>
        <a:bodyPr/>
        <a:lstStyle/>
        <a:p>
          <a:endParaRPr lang="fr-FR" sz="1400"/>
        </a:p>
      </dgm:t>
    </dgm:pt>
    <dgm:pt modelId="{B82D9AFF-A0B3-4AE8-BD03-84D1AD4077C4}" type="sibTrans" cxnId="{715B6AE4-B0B6-443B-B757-243107B49B42}">
      <dgm:prSet/>
      <dgm:spPr/>
      <dgm:t>
        <a:bodyPr/>
        <a:lstStyle/>
        <a:p>
          <a:endParaRPr lang="fr-FR" sz="1400"/>
        </a:p>
      </dgm:t>
    </dgm:pt>
    <dgm:pt modelId="{FDE6C641-D8B2-4459-ACF6-424AF6214A3E}">
      <dgm:prSet phldrT="[Texte]" custT="1"/>
      <dgm:spPr>
        <a:solidFill>
          <a:schemeClr val="bg1">
            <a:lumMod val="65000"/>
          </a:schemeClr>
        </a:solidFill>
      </dgm:spPr>
      <dgm:t>
        <a:bodyPr/>
        <a:lstStyle/>
        <a:p>
          <a:r>
            <a:rPr lang="fr-FR" sz="1400" dirty="0" smtClean="0"/>
            <a:t>/</a:t>
          </a:r>
          <a:endParaRPr lang="fr-FR" sz="1400" dirty="0"/>
        </a:p>
      </dgm:t>
    </dgm:pt>
    <dgm:pt modelId="{A52D099A-4BF8-4B86-AB75-1F2821F86BE8}" type="sibTrans" cxnId="{D634DC82-5B13-4BDB-8368-7754F11BFBCF}">
      <dgm:prSet/>
      <dgm:spPr/>
      <dgm:t>
        <a:bodyPr/>
        <a:lstStyle/>
        <a:p>
          <a:endParaRPr lang="fr-FR" sz="1400"/>
        </a:p>
      </dgm:t>
    </dgm:pt>
    <dgm:pt modelId="{14BE91D5-662B-40C1-9D9C-4646EFCC0D06}" type="parTrans" cxnId="{D634DC82-5B13-4BDB-8368-7754F11BFBCF}">
      <dgm:prSet/>
      <dgm:spPr/>
      <dgm:t>
        <a:bodyPr/>
        <a:lstStyle/>
        <a:p>
          <a:endParaRPr lang="fr-FR" sz="1400"/>
        </a:p>
      </dgm:t>
    </dgm:pt>
    <dgm:pt modelId="{3F46B03E-E801-40FB-B1E4-B56605E5DBEF}" type="pres">
      <dgm:prSet presAssocID="{47265E3E-3B18-4161-9D1A-C08E0700C1EA}" presName="Name0" presStyleCnt="0">
        <dgm:presLayoutVars>
          <dgm:dir/>
          <dgm:resizeHandles val="exact"/>
        </dgm:presLayoutVars>
      </dgm:prSet>
      <dgm:spPr/>
    </dgm:pt>
    <dgm:pt modelId="{C2BDDF9A-DF36-4B8D-8AAC-6A929C4F4EA4}" type="pres">
      <dgm:prSet presAssocID="{4E9AB16C-7DFD-4B17-8418-E8178310361B}" presName="parTxOnly" presStyleLbl="node1" presStyleIdx="0" presStyleCnt="5">
        <dgm:presLayoutVars>
          <dgm:bulletEnabled val="1"/>
        </dgm:presLayoutVars>
      </dgm:prSet>
      <dgm:spPr/>
      <dgm:t>
        <a:bodyPr/>
        <a:lstStyle/>
        <a:p>
          <a:endParaRPr lang="fr-FR"/>
        </a:p>
      </dgm:t>
    </dgm:pt>
    <dgm:pt modelId="{1772FD4D-D42F-4A06-88D2-1E75E5251C09}" type="pres">
      <dgm:prSet presAssocID="{55DB44A4-DF24-43AE-B526-1779C001A42B}" presName="parSpace" presStyleCnt="0"/>
      <dgm:spPr/>
    </dgm:pt>
    <dgm:pt modelId="{AFA38816-326F-42CC-A0F6-15BDE1DE7207}" type="pres">
      <dgm:prSet presAssocID="{8AD51268-53E8-4E5C-82F6-8069781FADC6}" presName="parTxOnly" presStyleLbl="node1" presStyleIdx="1" presStyleCnt="5">
        <dgm:presLayoutVars>
          <dgm:bulletEnabled val="1"/>
        </dgm:presLayoutVars>
      </dgm:prSet>
      <dgm:spPr/>
      <dgm:t>
        <a:bodyPr/>
        <a:lstStyle/>
        <a:p>
          <a:endParaRPr lang="fr-FR"/>
        </a:p>
      </dgm:t>
    </dgm:pt>
    <dgm:pt modelId="{58DB37F5-D09F-4B85-BE93-FD46484E6C05}" type="pres">
      <dgm:prSet presAssocID="{4B0F8731-11B0-463E-A1BC-46BC65B9B9B9}" presName="parSpace" presStyleCnt="0"/>
      <dgm:spPr/>
    </dgm:pt>
    <dgm:pt modelId="{4CBB7634-B96C-4C39-B699-C0C2C92EC570}" type="pres">
      <dgm:prSet presAssocID="{9D58E9B9-390D-4903-A720-E1520FDBAD61}" presName="parTxOnly" presStyleLbl="node1" presStyleIdx="2" presStyleCnt="5">
        <dgm:presLayoutVars>
          <dgm:bulletEnabled val="1"/>
        </dgm:presLayoutVars>
      </dgm:prSet>
      <dgm:spPr/>
      <dgm:t>
        <a:bodyPr/>
        <a:lstStyle/>
        <a:p>
          <a:endParaRPr lang="fr-FR"/>
        </a:p>
      </dgm:t>
    </dgm:pt>
    <dgm:pt modelId="{6FEF57E1-10EA-4846-AD12-3A1B39E570E1}" type="pres">
      <dgm:prSet presAssocID="{25027698-1BDD-4EF9-B103-4BC7294C5CA7}" presName="parSpace" presStyleCnt="0"/>
      <dgm:spPr/>
    </dgm:pt>
    <dgm:pt modelId="{4ACCF62F-CAE3-4366-9C57-1658F26FB495}" type="pres">
      <dgm:prSet presAssocID="{13365009-448B-488F-80C1-074BE6866A0A}" presName="parTxOnly" presStyleLbl="node1" presStyleIdx="3" presStyleCnt="5">
        <dgm:presLayoutVars>
          <dgm:bulletEnabled val="1"/>
        </dgm:presLayoutVars>
      </dgm:prSet>
      <dgm:spPr/>
      <dgm:t>
        <a:bodyPr/>
        <a:lstStyle/>
        <a:p>
          <a:endParaRPr lang="fr-FR"/>
        </a:p>
      </dgm:t>
    </dgm:pt>
    <dgm:pt modelId="{0C49E2F1-5F6A-451F-A200-AB52FFEF043F}" type="pres">
      <dgm:prSet presAssocID="{B82D9AFF-A0B3-4AE8-BD03-84D1AD4077C4}" presName="parSpace" presStyleCnt="0"/>
      <dgm:spPr/>
    </dgm:pt>
    <dgm:pt modelId="{1089CD89-A889-49DA-AD1B-C8211BF84113}" type="pres">
      <dgm:prSet presAssocID="{FDE6C641-D8B2-4459-ACF6-424AF6214A3E}" presName="parTxOnly" presStyleLbl="node1" presStyleIdx="4" presStyleCnt="5" custLinFactNeighborX="256" custLinFactNeighborY="289">
        <dgm:presLayoutVars>
          <dgm:bulletEnabled val="1"/>
        </dgm:presLayoutVars>
      </dgm:prSet>
      <dgm:spPr/>
      <dgm:t>
        <a:bodyPr/>
        <a:lstStyle/>
        <a:p>
          <a:endParaRPr lang="fr-FR"/>
        </a:p>
      </dgm:t>
    </dgm:pt>
  </dgm:ptLst>
  <dgm:cxnLst>
    <dgm:cxn modelId="{C5FBB779-75AB-405A-B4CD-065D28586054}" srcId="{47265E3E-3B18-4161-9D1A-C08E0700C1EA}" destId="{4E9AB16C-7DFD-4B17-8418-E8178310361B}" srcOrd="0" destOrd="0" parTransId="{1302FDBA-8822-4D83-B0FE-E813CD26D33E}" sibTransId="{55DB44A4-DF24-43AE-B526-1779C001A42B}"/>
    <dgm:cxn modelId="{BD45D29A-5C83-422B-9F06-0FAA956781DB}" srcId="{47265E3E-3B18-4161-9D1A-C08E0700C1EA}" destId="{9D58E9B9-390D-4903-A720-E1520FDBAD61}" srcOrd="2" destOrd="0" parTransId="{A0F00EE1-F2FA-438D-AC0E-C81F8CC76ACE}" sibTransId="{25027698-1BDD-4EF9-B103-4BC7294C5CA7}"/>
    <dgm:cxn modelId="{7C82D738-5549-48AC-A585-63093FC06D33}" type="presOf" srcId="{9D58E9B9-390D-4903-A720-E1520FDBAD61}" destId="{4CBB7634-B96C-4C39-B699-C0C2C92EC570}" srcOrd="0" destOrd="0" presId="urn:microsoft.com/office/officeart/2005/8/layout/hChevron3"/>
    <dgm:cxn modelId="{7D94FE1C-FAE7-4AD3-9E16-D0BEE4C1E0A9}" type="presOf" srcId="{8AD51268-53E8-4E5C-82F6-8069781FADC6}" destId="{AFA38816-326F-42CC-A0F6-15BDE1DE7207}" srcOrd="0" destOrd="0" presId="urn:microsoft.com/office/officeart/2005/8/layout/hChevron3"/>
    <dgm:cxn modelId="{A55F25D5-6FAA-4CAC-8EDD-FE4CA8B741E0}" srcId="{47265E3E-3B18-4161-9D1A-C08E0700C1EA}" destId="{8AD51268-53E8-4E5C-82F6-8069781FADC6}" srcOrd="1" destOrd="0" parTransId="{C14C8ADE-7D6D-4838-8777-0BB471EE6858}" sibTransId="{4B0F8731-11B0-463E-A1BC-46BC65B9B9B9}"/>
    <dgm:cxn modelId="{BAF769D6-4E73-44DA-855D-4791784647D3}" type="presOf" srcId="{FDE6C641-D8B2-4459-ACF6-424AF6214A3E}" destId="{1089CD89-A889-49DA-AD1B-C8211BF84113}" srcOrd="0" destOrd="0" presId="urn:microsoft.com/office/officeart/2005/8/layout/hChevron3"/>
    <dgm:cxn modelId="{1709C811-1920-4796-9529-AC243CD0AF13}" type="presOf" srcId="{47265E3E-3B18-4161-9D1A-C08E0700C1EA}" destId="{3F46B03E-E801-40FB-B1E4-B56605E5DBEF}" srcOrd="0" destOrd="0" presId="urn:microsoft.com/office/officeart/2005/8/layout/hChevron3"/>
    <dgm:cxn modelId="{5A3C109D-B520-400D-98F4-D775339821B5}" type="presOf" srcId="{13365009-448B-488F-80C1-074BE6866A0A}" destId="{4ACCF62F-CAE3-4366-9C57-1658F26FB495}" srcOrd="0" destOrd="0" presId="urn:microsoft.com/office/officeart/2005/8/layout/hChevron3"/>
    <dgm:cxn modelId="{D634DC82-5B13-4BDB-8368-7754F11BFBCF}" srcId="{47265E3E-3B18-4161-9D1A-C08E0700C1EA}" destId="{FDE6C641-D8B2-4459-ACF6-424AF6214A3E}" srcOrd="4" destOrd="0" parTransId="{14BE91D5-662B-40C1-9D9C-4646EFCC0D06}" sibTransId="{A52D099A-4BF8-4B86-AB75-1F2821F86BE8}"/>
    <dgm:cxn modelId="{715B6AE4-B0B6-443B-B757-243107B49B42}" srcId="{47265E3E-3B18-4161-9D1A-C08E0700C1EA}" destId="{13365009-448B-488F-80C1-074BE6866A0A}" srcOrd="3" destOrd="0" parTransId="{A23F85E5-CB79-46A5-B78C-97712A46A154}" sibTransId="{B82D9AFF-A0B3-4AE8-BD03-84D1AD4077C4}"/>
    <dgm:cxn modelId="{5283CD9A-A2BD-411E-8674-66ECC9399DE0}" type="presOf" srcId="{4E9AB16C-7DFD-4B17-8418-E8178310361B}" destId="{C2BDDF9A-DF36-4B8D-8AAC-6A929C4F4EA4}" srcOrd="0" destOrd="0" presId="urn:microsoft.com/office/officeart/2005/8/layout/hChevron3"/>
    <dgm:cxn modelId="{F55FB7B3-660B-4AA4-9731-1A759277B79D}" type="presParOf" srcId="{3F46B03E-E801-40FB-B1E4-B56605E5DBEF}" destId="{C2BDDF9A-DF36-4B8D-8AAC-6A929C4F4EA4}" srcOrd="0" destOrd="0" presId="urn:microsoft.com/office/officeart/2005/8/layout/hChevron3"/>
    <dgm:cxn modelId="{B3E5682E-E947-46E2-9879-0A601500B03F}" type="presParOf" srcId="{3F46B03E-E801-40FB-B1E4-B56605E5DBEF}" destId="{1772FD4D-D42F-4A06-88D2-1E75E5251C09}" srcOrd="1" destOrd="0" presId="urn:microsoft.com/office/officeart/2005/8/layout/hChevron3"/>
    <dgm:cxn modelId="{053D0A8D-D4CA-41B3-88F7-B4E52D68A2AA}" type="presParOf" srcId="{3F46B03E-E801-40FB-B1E4-B56605E5DBEF}" destId="{AFA38816-326F-42CC-A0F6-15BDE1DE7207}" srcOrd="2" destOrd="0" presId="urn:microsoft.com/office/officeart/2005/8/layout/hChevron3"/>
    <dgm:cxn modelId="{4D1D7394-8C8E-4861-9047-181D1F45F8ED}" type="presParOf" srcId="{3F46B03E-E801-40FB-B1E4-B56605E5DBEF}" destId="{58DB37F5-D09F-4B85-BE93-FD46484E6C05}" srcOrd="3" destOrd="0" presId="urn:microsoft.com/office/officeart/2005/8/layout/hChevron3"/>
    <dgm:cxn modelId="{0A535BCC-5193-4916-8C24-DF3E60D15AC9}" type="presParOf" srcId="{3F46B03E-E801-40FB-B1E4-B56605E5DBEF}" destId="{4CBB7634-B96C-4C39-B699-C0C2C92EC570}" srcOrd="4" destOrd="0" presId="urn:microsoft.com/office/officeart/2005/8/layout/hChevron3"/>
    <dgm:cxn modelId="{0768B65B-35F8-46DE-8966-DBDBA87C7F6B}" type="presParOf" srcId="{3F46B03E-E801-40FB-B1E4-B56605E5DBEF}" destId="{6FEF57E1-10EA-4846-AD12-3A1B39E570E1}" srcOrd="5" destOrd="0" presId="urn:microsoft.com/office/officeart/2005/8/layout/hChevron3"/>
    <dgm:cxn modelId="{D2531559-27DF-4C18-B61B-D28086A56B35}" type="presParOf" srcId="{3F46B03E-E801-40FB-B1E4-B56605E5DBEF}" destId="{4ACCF62F-CAE3-4366-9C57-1658F26FB495}" srcOrd="6" destOrd="0" presId="urn:microsoft.com/office/officeart/2005/8/layout/hChevron3"/>
    <dgm:cxn modelId="{16C58168-E859-4AA3-9525-078775D27FDB}" type="presParOf" srcId="{3F46B03E-E801-40FB-B1E4-B56605E5DBEF}" destId="{0C49E2F1-5F6A-451F-A200-AB52FFEF043F}" srcOrd="7" destOrd="0" presId="urn:microsoft.com/office/officeart/2005/8/layout/hChevron3"/>
    <dgm:cxn modelId="{5AE2EB2D-3798-4A2A-9307-EBEC43D67FE7}" type="presParOf" srcId="{3F46B03E-E801-40FB-B1E4-B56605E5DBEF}" destId="{1089CD89-A889-49DA-AD1B-C8211BF84113}" srcOrd="8" destOrd="0" presId="urn:microsoft.com/office/officeart/2005/8/layout/hChevron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7265E3E-3B18-4161-9D1A-C08E0700C1EA}" type="doc">
      <dgm:prSet loTypeId="urn:microsoft.com/office/officeart/2005/8/layout/hChevron3" loCatId="process" qsTypeId="urn:microsoft.com/office/officeart/2005/8/quickstyle/simple1" qsCatId="simple" csTypeId="urn:microsoft.com/office/officeart/2005/8/colors/accent1_2" csCatId="accent1" phldr="1"/>
      <dgm:spPr/>
    </dgm:pt>
    <dgm:pt modelId="{4E9AB16C-7DFD-4B17-8418-E8178310361B}">
      <dgm:prSet phldrT="[Texte]"/>
      <dgm:spPr>
        <a:solidFill>
          <a:srgbClr val="FFCCFF"/>
        </a:solidFill>
      </dgm:spPr>
      <dgm:t>
        <a:bodyPr/>
        <a:lstStyle/>
        <a:p>
          <a:r>
            <a:rPr lang="fr-FR" dirty="0" smtClean="0">
              <a:solidFill>
                <a:schemeClr val="tx1"/>
              </a:solidFill>
              <a:latin typeface="+mj-lt"/>
              <a:cs typeface="Arial" charset="0"/>
            </a:rPr>
            <a:t>24/09 : Bilan, Provisions techniques, SCR, MCR, Fonds propres et état ’</a:t>
          </a:r>
          <a:r>
            <a:rPr lang="fr-FR" dirty="0" err="1" smtClean="0">
              <a:solidFill>
                <a:schemeClr val="tx1"/>
              </a:solidFill>
              <a:latin typeface="+mj-lt"/>
              <a:cs typeface="Arial" charset="0"/>
            </a:rPr>
            <a:t>Asset</a:t>
          </a:r>
          <a:r>
            <a:rPr lang="fr-FR" dirty="0" smtClean="0">
              <a:solidFill>
                <a:schemeClr val="tx1"/>
              </a:solidFill>
              <a:latin typeface="+mj-lt"/>
              <a:cs typeface="Arial" charset="0"/>
            </a:rPr>
            <a:t> D1’ si XBRL)</a:t>
          </a:r>
          <a:endParaRPr lang="fr-FR" dirty="0">
            <a:solidFill>
              <a:schemeClr val="tx1"/>
            </a:solidFill>
          </a:endParaRPr>
        </a:p>
      </dgm:t>
    </dgm:pt>
    <dgm:pt modelId="{1302FDBA-8822-4D83-B0FE-E813CD26D33E}" type="parTrans" cxnId="{C5FBB779-75AB-405A-B4CD-065D28586054}">
      <dgm:prSet/>
      <dgm:spPr/>
      <dgm:t>
        <a:bodyPr/>
        <a:lstStyle/>
        <a:p>
          <a:endParaRPr lang="fr-FR"/>
        </a:p>
      </dgm:t>
    </dgm:pt>
    <dgm:pt modelId="{55DB44A4-DF24-43AE-B526-1779C001A42B}" type="sibTrans" cxnId="{C5FBB779-75AB-405A-B4CD-065D28586054}">
      <dgm:prSet/>
      <dgm:spPr/>
      <dgm:t>
        <a:bodyPr/>
        <a:lstStyle/>
        <a:p>
          <a:endParaRPr lang="fr-FR"/>
        </a:p>
      </dgm:t>
    </dgm:pt>
    <dgm:pt modelId="{9D58E9B9-390D-4903-A720-E1520FDBAD61}">
      <dgm:prSet phldrT="[Texte]"/>
      <dgm:spPr/>
      <dgm:t>
        <a:bodyPr/>
        <a:lstStyle/>
        <a:p>
          <a:r>
            <a:rPr lang="fr-FR" dirty="0" smtClean="0">
              <a:solidFill>
                <a:schemeClr val="bg1"/>
              </a:solidFill>
            </a:rPr>
            <a:t>19/05 </a:t>
          </a:r>
          <a:r>
            <a:rPr lang="fr-FR" i="1" dirty="0" smtClean="0">
              <a:solidFill>
                <a:schemeClr val="bg1"/>
              </a:solidFill>
            </a:rPr>
            <a:t>Reporting</a:t>
          </a:r>
          <a:r>
            <a:rPr lang="fr-FR" dirty="0" smtClean="0">
              <a:solidFill>
                <a:schemeClr val="bg1"/>
              </a:solidFill>
            </a:rPr>
            <a:t> d’ouverture : États Bilan, Fds Propres, SCR, MCR </a:t>
          </a:r>
          <a:endParaRPr lang="fr-FR" dirty="0">
            <a:solidFill>
              <a:schemeClr val="bg1"/>
            </a:solidFill>
          </a:endParaRPr>
        </a:p>
      </dgm:t>
    </dgm:pt>
    <dgm:pt modelId="{A0F00EE1-F2FA-438D-AC0E-C81F8CC76ACE}" type="parTrans" cxnId="{BD45D29A-5C83-422B-9F06-0FAA956781DB}">
      <dgm:prSet/>
      <dgm:spPr/>
      <dgm:t>
        <a:bodyPr/>
        <a:lstStyle/>
        <a:p>
          <a:endParaRPr lang="fr-FR"/>
        </a:p>
      </dgm:t>
    </dgm:pt>
    <dgm:pt modelId="{25027698-1BDD-4EF9-B103-4BC7294C5CA7}" type="sibTrans" cxnId="{BD45D29A-5C83-422B-9F06-0FAA956781DB}">
      <dgm:prSet/>
      <dgm:spPr/>
      <dgm:t>
        <a:bodyPr/>
        <a:lstStyle/>
        <a:p>
          <a:endParaRPr lang="fr-FR"/>
        </a:p>
      </dgm:t>
    </dgm:pt>
    <dgm:pt modelId="{FDE6C641-D8B2-4459-ACF6-424AF6214A3E}">
      <dgm:prSet phldrT="[Texte]" custT="1"/>
      <dgm:spPr/>
      <dgm:t>
        <a:bodyPr/>
        <a:lstStyle/>
        <a:p>
          <a:r>
            <a:rPr lang="fr-FR" sz="900" dirty="0" smtClean="0">
              <a:solidFill>
                <a:schemeClr val="bg1"/>
              </a:solidFill>
            </a:rPr>
            <a:t>Réduction des délais sur 4 ans</a:t>
          </a:r>
        </a:p>
        <a:p>
          <a:r>
            <a:rPr lang="fr-FR" sz="900" i="1" dirty="0" smtClean="0">
              <a:solidFill>
                <a:schemeClr val="bg1"/>
              </a:solidFill>
            </a:rPr>
            <a:t>(jusque A + 14 solo; A + 20 groupes)</a:t>
          </a:r>
          <a:endParaRPr lang="fr-FR" sz="900" i="1" dirty="0">
            <a:solidFill>
              <a:schemeClr val="bg1"/>
            </a:solidFill>
          </a:endParaRPr>
        </a:p>
      </dgm:t>
    </dgm:pt>
    <dgm:pt modelId="{14BE91D5-662B-40C1-9D9C-4646EFCC0D06}" type="parTrans" cxnId="{D634DC82-5B13-4BDB-8368-7754F11BFBCF}">
      <dgm:prSet/>
      <dgm:spPr/>
      <dgm:t>
        <a:bodyPr/>
        <a:lstStyle/>
        <a:p>
          <a:endParaRPr lang="fr-FR"/>
        </a:p>
      </dgm:t>
    </dgm:pt>
    <dgm:pt modelId="{A52D099A-4BF8-4B86-AB75-1F2821F86BE8}" type="sibTrans" cxnId="{D634DC82-5B13-4BDB-8368-7754F11BFBCF}">
      <dgm:prSet/>
      <dgm:spPr/>
      <dgm:t>
        <a:bodyPr/>
        <a:lstStyle/>
        <a:p>
          <a:endParaRPr lang="fr-FR"/>
        </a:p>
      </dgm:t>
    </dgm:pt>
    <dgm:pt modelId="{8AD51268-53E8-4E5C-82F6-8069781FADC6}">
      <dgm:prSet phldrT="[Texte]" custT="1"/>
      <dgm:spPr>
        <a:solidFill>
          <a:srgbClr val="FFCCFF"/>
        </a:solidFill>
      </dgm:spPr>
      <dgm:t>
        <a:bodyPr/>
        <a:lstStyle/>
        <a:p>
          <a:r>
            <a:rPr lang="fr-FR" sz="900" dirty="0" smtClean="0">
              <a:solidFill>
                <a:schemeClr val="tx1"/>
              </a:solidFill>
            </a:rPr>
            <a:t>3/06 (</a:t>
          </a:r>
          <a:r>
            <a:rPr lang="fr-FR" sz="900" dirty="0" err="1" smtClean="0">
              <a:solidFill>
                <a:schemeClr val="tx1"/>
              </a:solidFill>
            </a:rPr>
            <a:t>Grp</a:t>
          </a:r>
          <a:r>
            <a:rPr lang="fr-FR" sz="900" dirty="0" smtClean="0">
              <a:solidFill>
                <a:schemeClr val="tx1"/>
              </a:solidFill>
            </a:rPr>
            <a:t> : 15/07) : </a:t>
          </a:r>
          <a:r>
            <a:rPr lang="fr-FR" sz="900" dirty="0" smtClean="0">
              <a:solidFill>
                <a:schemeClr val="tx1"/>
              </a:solidFill>
              <a:latin typeface="+mj-lt"/>
              <a:cs typeface="Arial" charset="0"/>
            </a:rPr>
            <a:t>Bilan, </a:t>
          </a:r>
          <a:r>
            <a:rPr lang="fr-FR" sz="900" dirty="0" err="1" smtClean="0">
              <a:solidFill>
                <a:schemeClr val="tx1"/>
              </a:solidFill>
              <a:latin typeface="+mj-lt"/>
              <a:cs typeface="Arial" charset="0"/>
            </a:rPr>
            <a:t>Prov</a:t>
          </a:r>
          <a:r>
            <a:rPr lang="fr-FR" sz="900" dirty="0" smtClean="0">
              <a:solidFill>
                <a:schemeClr val="tx1"/>
              </a:solidFill>
              <a:latin typeface="+mj-lt"/>
              <a:cs typeface="Arial" charset="0"/>
            </a:rPr>
            <a:t> </a:t>
          </a:r>
          <a:r>
            <a:rPr lang="fr-FR" sz="900" dirty="0" err="1" smtClean="0">
              <a:solidFill>
                <a:schemeClr val="tx1"/>
              </a:solidFill>
              <a:latin typeface="+mj-lt"/>
              <a:cs typeface="Arial" charset="0"/>
            </a:rPr>
            <a:t>tech</a:t>
          </a:r>
          <a:r>
            <a:rPr lang="fr-FR" sz="900" dirty="0" smtClean="0">
              <a:solidFill>
                <a:schemeClr val="tx1"/>
              </a:solidFill>
              <a:latin typeface="+mj-lt"/>
              <a:cs typeface="Arial" charset="0"/>
            </a:rPr>
            <a:t>, SCR, MCR, Fds propres, </a:t>
          </a:r>
          <a:r>
            <a:rPr lang="fr-FR" sz="900" dirty="0" err="1" smtClean="0">
              <a:solidFill>
                <a:schemeClr val="tx1"/>
              </a:solidFill>
              <a:latin typeface="+mj-lt"/>
              <a:cs typeface="Arial" charset="0"/>
            </a:rPr>
            <a:t>Asset</a:t>
          </a:r>
          <a:r>
            <a:rPr lang="fr-FR" sz="900" dirty="0" smtClean="0">
              <a:solidFill>
                <a:schemeClr val="tx1"/>
              </a:solidFill>
              <a:latin typeface="+mj-lt"/>
              <a:cs typeface="Arial" charset="0"/>
            </a:rPr>
            <a:t> D1, D20, Devises)</a:t>
          </a:r>
          <a:endParaRPr lang="fr-FR" sz="900" dirty="0">
            <a:solidFill>
              <a:schemeClr val="tx1"/>
            </a:solidFill>
          </a:endParaRPr>
        </a:p>
      </dgm:t>
    </dgm:pt>
    <dgm:pt modelId="{C14C8ADE-7D6D-4838-8777-0BB471EE6858}" type="parTrans" cxnId="{A55F25D5-6FAA-4CAC-8EDD-FE4CA8B741E0}">
      <dgm:prSet/>
      <dgm:spPr/>
      <dgm:t>
        <a:bodyPr/>
        <a:lstStyle/>
        <a:p>
          <a:endParaRPr lang="fr-FR"/>
        </a:p>
      </dgm:t>
    </dgm:pt>
    <dgm:pt modelId="{4B0F8731-11B0-463E-A1BC-46BC65B9B9B9}" type="sibTrans" cxnId="{A55F25D5-6FAA-4CAC-8EDD-FE4CA8B741E0}">
      <dgm:prSet/>
      <dgm:spPr/>
      <dgm:t>
        <a:bodyPr/>
        <a:lstStyle/>
        <a:p>
          <a:endParaRPr lang="fr-FR"/>
        </a:p>
      </dgm:t>
    </dgm:pt>
    <dgm:pt modelId="{13365009-448B-488F-80C1-074BE6866A0A}">
      <dgm:prSet phldrT="[Texte]" custT="1"/>
      <dgm:spPr/>
      <dgm:t>
        <a:bodyPr/>
        <a:lstStyle/>
        <a:p>
          <a:r>
            <a:rPr lang="fr-FR" sz="1200" dirty="0" smtClean="0"/>
            <a:t>19/05           (</a:t>
          </a:r>
          <a:r>
            <a:rPr lang="fr-FR" sz="1200" dirty="0" err="1" smtClean="0"/>
            <a:t>Grp</a:t>
          </a:r>
          <a:r>
            <a:rPr lang="fr-FR" sz="1200" dirty="0" smtClean="0"/>
            <a:t> : 30/06)</a:t>
          </a:r>
          <a:endParaRPr lang="fr-FR" sz="1200" dirty="0"/>
        </a:p>
      </dgm:t>
    </dgm:pt>
    <dgm:pt modelId="{A23F85E5-CB79-46A5-B78C-97712A46A154}" type="parTrans" cxnId="{715B6AE4-B0B6-443B-B757-243107B49B42}">
      <dgm:prSet/>
      <dgm:spPr/>
      <dgm:t>
        <a:bodyPr/>
        <a:lstStyle/>
        <a:p>
          <a:endParaRPr lang="fr-FR"/>
        </a:p>
      </dgm:t>
    </dgm:pt>
    <dgm:pt modelId="{B82D9AFF-A0B3-4AE8-BD03-84D1AD4077C4}" type="sibTrans" cxnId="{715B6AE4-B0B6-443B-B757-243107B49B42}">
      <dgm:prSet/>
      <dgm:spPr/>
      <dgm:t>
        <a:bodyPr/>
        <a:lstStyle/>
        <a:p>
          <a:endParaRPr lang="fr-FR"/>
        </a:p>
      </dgm:t>
    </dgm:pt>
    <dgm:pt modelId="{3F46B03E-E801-40FB-B1E4-B56605E5DBEF}" type="pres">
      <dgm:prSet presAssocID="{47265E3E-3B18-4161-9D1A-C08E0700C1EA}" presName="Name0" presStyleCnt="0">
        <dgm:presLayoutVars>
          <dgm:dir/>
          <dgm:resizeHandles val="exact"/>
        </dgm:presLayoutVars>
      </dgm:prSet>
      <dgm:spPr/>
    </dgm:pt>
    <dgm:pt modelId="{C2BDDF9A-DF36-4B8D-8AAC-6A929C4F4EA4}" type="pres">
      <dgm:prSet presAssocID="{4E9AB16C-7DFD-4B17-8418-E8178310361B}" presName="parTxOnly" presStyleLbl="node1" presStyleIdx="0" presStyleCnt="5">
        <dgm:presLayoutVars>
          <dgm:bulletEnabled val="1"/>
        </dgm:presLayoutVars>
      </dgm:prSet>
      <dgm:spPr/>
      <dgm:t>
        <a:bodyPr/>
        <a:lstStyle/>
        <a:p>
          <a:endParaRPr lang="fr-FR"/>
        </a:p>
      </dgm:t>
    </dgm:pt>
    <dgm:pt modelId="{1772FD4D-D42F-4A06-88D2-1E75E5251C09}" type="pres">
      <dgm:prSet presAssocID="{55DB44A4-DF24-43AE-B526-1779C001A42B}" presName="parSpace" presStyleCnt="0"/>
      <dgm:spPr/>
    </dgm:pt>
    <dgm:pt modelId="{AFA38816-326F-42CC-A0F6-15BDE1DE7207}" type="pres">
      <dgm:prSet presAssocID="{8AD51268-53E8-4E5C-82F6-8069781FADC6}" presName="parTxOnly" presStyleLbl="node1" presStyleIdx="1" presStyleCnt="5">
        <dgm:presLayoutVars>
          <dgm:bulletEnabled val="1"/>
        </dgm:presLayoutVars>
      </dgm:prSet>
      <dgm:spPr/>
      <dgm:t>
        <a:bodyPr/>
        <a:lstStyle/>
        <a:p>
          <a:endParaRPr lang="fr-FR"/>
        </a:p>
      </dgm:t>
    </dgm:pt>
    <dgm:pt modelId="{58DB37F5-D09F-4B85-BE93-FD46484E6C05}" type="pres">
      <dgm:prSet presAssocID="{4B0F8731-11B0-463E-A1BC-46BC65B9B9B9}" presName="parSpace" presStyleCnt="0"/>
      <dgm:spPr/>
    </dgm:pt>
    <dgm:pt modelId="{4CBB7634-B96C-4C39-B699-C0C2C92EC570}" type="pres">
      <dgm:prSet presAssocID="{9D58E9B9-390D-4903-A720-E1520FDBAD61}" presName="parTxOnly" presStyleLbl="node1" presStyleIdx="2" presStyleCnt="5">
        <dgm:presLayoutVars>
          <dgm:bulletEnabled val="1"/>
        </dgm:presLayoutVars>
      </dgm:prSet>
      <dgm:spPr/>
      <dgm:t>
        <a:bodyPr/>
        <a:lstStyle/>
        <a:p>
          <a:endParaRPr lang="fr-FR"/>
        </a:p>
      </dgm:t>
    </dgm:pt>
    <dgm:pt modelId="{6FEF57E1-10EA-4846-AD12-3A1B39E570E1}" type="pres">
      <dgm:prSet presAssocID="{25027698-1BDD-4EF9-B103-4BC7294C5CA7}" presName="parSpace" presStyleCnt="0"/>
      <dgm:spPr/>
    </dgm:pt>
    <dgm:pt modelId="{4ACCF62F-CAE3-4366-9C57-1658F26FB495}" type="pres">
      <dgm:prSet presAssocID="{13365009-448B-488F-80C1-074BE6866A0A}" presName="parTxOnly" presStyleLbl="node1" presStyleIdx="3" presStyleCnt="5">
        <dgm:presLayoutVars>
          <dgm:bulletEnabled val="1"/>
        </dgm:presLayoutVars>
      </dgm:prSet>
      <dgm:spPr/>
      <dgm:t>
        <a:bodyPr/>
        <a:lstStyle/>
        <a:p>
          <a:endParaRPr lang="fr-FR"/>
        </a:p>
      </dgm:t>
    </dgm:pt>
    <dgm:pt modelId="{0C49E2F1-5F6A-451F-A200-AB52FFEF043F}" type="pres">
      <dgm:prSet presAssocID="{B82D9AFF-A0B3-4AE8-BD03-84D1AD4077C4}" presName="parSpace" presStyleCnt="0"/>
      <dgm:spPr/>
    </dgm:pt>
    <dgm:pt modelId="{1089CD89-A889-49DA-AD1B-C8211BF84113}" type="pres">
      <dgm:prSet presAssocID="{FDE6C641-D8B2-4459-ACF6-424AF6214A3E}" presName="parTxOnly" presStyleLbl="node1" presStyleIdx="4" presStyleCnt="5">
        <dgm:presLayoutVars>
          <dgm:bulletEnabled val="1"/>
        </dgm:presLayoutVars>
      </dgm:prSet>
      <dgm:spPr/>
      <dgm:t>
        <a:bodyPr/>
        <a:lstStyle/>
        <a:p>
          <a:endParaRPr lang="fr-FR"/>
        </a:p>
      </dgm:t>
    </dgm:pt>
  </dgm:ptLst>
  <dgm:cxnLst>
    <dgm:cxn modelId="{AC3AE3BE-8710-48C2-90BF-4CAD85EFE5A9}" type="presOf" srcId="{8AD51268-53E8-4E5C-82F6-8069781FADC6}" destId="{AFA38816-326F-42CC-A0F6-15BDE1DE7207}" srcOrd="0" destOrd="0" presId="urn:microsoft.com/office/officeart/2005/8/layout/hChevron3"/>
    <dgm:cxn modelId="{C23F50AE-03A7-4472-8BB2-B6F128C30650}" type="presOf" srcId="{47265E3E-3B18-4161-9D1A-C08E0700C1EA}" destId="{3F46B03E-E801-40FB-B1E4-B56605E5DBEF}" srcOrd="0" destOrd="0" presId="urn:microsoft.com/office/officeart/2005/8/layout/hChevron3"/>
    <dgm:cxn modelId="{51B8E293-CC03-4240-9E6F-DFCF9E69DC74}" type="presOf" srcId="{4E9AB16C-7DFD-4B17-8418-E8178310361B}" destId="{C2BDDF9A-DF36-4B8D-8AAC-6A929C4F4EA4}" srcOrd="0" destOrd="0" presId="urn:microsoft.com/office/officeart/2005/8/layout/hChevron3"/>
    <dgm:cxn modelId="{F1358E97-9B9F-4001-909A-1BF6FA4E9C87}" type="presOf" srcId="{13365009-448B-488F-80C1-074BE6866A0A}" destId="{4ACCF62F-CAE3-4366-9C57-1658F26FB495}" srcOrd="0" destOrd="0" presId="urn:microsoft.com/office/officeart/2005/8/layout/hChevron3"/>
    <dgm:cxn modelId="{A55F25D5-6FAA-4CAC-8EDD-FE4CA8B741E0}" srcId="{47265E3E-3B18-4161-9D1A-C08E0700C1EA}" destId="{8AD51268-53E8-4E5C-82F6-8069781FADC6}" srcOrd="1" destOrd="0" parTransId="{C14C8ADE-7D6D-4838-8777-0BB471EE6858}" sibTransId="{4B0F8731-11B0-463E-A1BC-46BC65B9B9B9}"/>
    <dgm:cxn modelId="{2F56A089-7249-41A1-A1D1-35110CDAB373}" type="presOf" srcId="{9D58E9B9-390D-4903-A720-E1520FDBAD61}" destId="{4CBB7634-B96C-4C39-B699-C0C2C92EC570}" srcOrd="0" destOrd="0" presId="urn:microsoft.com/office/officeart/2005/8/layout/hChevron3"/>
    <dgm:cxn modelId="{A264133C-EA63-444C-B586-2B72FC57D678}" type="presOf" srcId="{FDE6C641-D8B2-4459-ACF6-424AF6214A3E}" destId="{1089CD89-A889-49DA-AD1B-C8211BF84113}" srcOrd="0" destOrd="0" presId="urn:microsoft.com/office/officeart/2005/8/layout/hChevron3"/>
    <dgm:cxn modelId="{C5FBB779-75AB-405A-B4CD-065D28586054}" srcId="{47265E3E-3B18-4161-9D1A-C08E0700C1EA}" destId="{4E9AB16C-7DFD-4B17-8418-E8178310361B}" srcOrd="0" destOrd="0" parTransId="{1302FDBA-8822-4D83-B0FE-E813CD26D33E}" sibTransId="{55DB44A4-DF24-43AE-B526-1779C001A42B}"/>
    <dgm:cxn modelId="{BD45D29A-5C83-422B-9F06-0FAA956781DB}" srcId="{47265E3E-3B18-4161-9D1A-C08E0700C1EA}" destId="{9D58E9B9-390D-4903-A720-E1520FDBAD61}" srcOrd="2" destOrd="0" parTransId="{A0F00EE1-F2FA-438D-AC0E-C81F8CC76ACE}" sibTransId="{25027698-1BDD-4EF9-B103-4BC7294C5CA7}"/>
    <dgm:cxn modelId="{715B6AE4-B0B6-443B-B757-243107B49B42}" srcId="{47265E3E-3B18-4161-9D1A-C08E0700C1EA}" destId="{13365009-448B-488F-80C1-074BE6866A0A}" srcOrd="3" destOrd="0" parTransId="{A23F85E5-CB79-46A5-B78C-97712A46A154}" sibTransId="{B82D9AFF-A0B3-4AE8-BD03-84D1AD4077C4}"/>
    <dgm:cxn modelId="{D634DC82-5B13-4BDB-8368-7754F11BFBCF}" srcId="{47265E3E-3B18-4161-9D1A-C08E0700C1EA}" destId="{FDE6C641-D8B2-4459-ACF6-424AF6214A3E}" srcOrd="4" destOrd="0" parTransId="{14BE91D5-662B-40C1-9D9C-4646EFCC0D06}" sibTransId="{A52D099A-4BF8-4B86-AB75-1F2821F86BE8}"/>
    <dgm:cxn modelId="{4A30BF3E-4A49-4535-AC6D-7E15E9EFB386}" type="presParOf" srcId="{3F46B03E-E801-40FB-B1E4-B56605E5DBEF}" destId="{C2BDDF9A-DF36-4B8D-8AAC-6A929C4F4EA4}" srcOrd="0" destOrd="0" presId="urn:microsoft.com/office/officeart/2005/8/layout/hChevron3"/>
    <dgm:cxn modelId="{75D3AA3A-2491-4EE1-B1EE-9845B26A92D9}" type="presParOf" srcId="{3F46B03E-E801-40FB-B1E4-B56605E5DBEF}" destId="{1772FD4D-D42F-4A06-88D2-1E75E5251C09}" srcOrd="1" destOrd="0" presId="urn:microsoft.com/office/officeart/2005/8/layout/hChevron3"/>
    <dgm:cxn modelId="{11EA78EF-2898-49CD-9227-230501A90A0F}" type="presParOf" srcId="{3F46B03E-E801-40FB-B1E4-B56605E5DBEF}" destId="{AFA38816-326F-42CC-A0F6-15BDE1DE7207}" srcOrd="2" destOrd="0" presId="urn:microsoft.com/office/officeart/2005/8/layout/hChevron3"/>
    <dgm:cxn modelId="{221DB2E3-6BB2-4A56-BEEB-A7F2CEA2EE69}" type="presParOf" srcId="{3F46B03E-E801-40FB-B1E4-B56605E5DBEF}" destId="{58DB37F5-D09F-4B85-BE93-FD46484E6C05}" srcOrd="3" destOrd="0" presId="urn:microsoft.com/office/officeart/2005/8/layout/hChevron3"/>
    <dgm:cxn modelId="{60EBA8E6-6D9B-4D1A-8D54-700C98B346FE}" type="presParOf" srcId="{3F46B03E-E801-40FB-B1E4-B56605E5DBEF}" destId="{4CBB7634-B96C-4C39-B699-C0C2C92EC570}" srcOrd="4" destOrd="0" presId="urn:microsoft.com/office/officeart/2005/8/layout/hChevron3"/>
    <dgm:cxn modelId="{B8F7DDD6-43A0-40C9-BF56-2E1FE40C65E7}" type="presParOf" srcId="{3F46B03E-E801-40FB-B1E4-B56605E5DBEF}" destId="{6FEF57E1-10EA-4846-AD12-3A1B39E570E1}" srcOrd="5" destOrd="0" presId="urn:microsoft.com/office/officeart/2005/8/layout/hChevron3"/>
    <dgm:cxn modelId="{21F9DD03-83FD-4880-87CC-C28891B99BBC}" type="presParOf" srcId="{3F46B03E-E801-40FB-B1E4-B56605E5DBEF}" destId="{4ACCF62F-CAE3-4366-9C57-1658F26FB495}" srcOrd="6" destOrd="0" presId="urn:microsoft.com/office/officeart/2005/8/layout/hChevron3"/>
    <dgm:cxn modelId="{A77B6CC0-5922-446E-A600-0293382AC08E}" type="presParOf" srcId="{3F46B03E-E801-40FB-B1E4-B56605E5DBEF}" destId="{0C49E2F1-5F6A-451F-A200-AB52FFEF043F}" srcOrd="7" destOrd="0" presId="urn:microsoft.com/office/officeart/2005/8/layout/hChevron3"/>
    <dgm:cxn modelId="{8EDBF554-1680-4D0D-B617-F283C200A10A}" type="presParOf" srcId="{3F46B03E-E801-40FB-B1E4-B56605E5DBEF}" destId="{1089CD89-A889-49DA-AD1B-C8211BF84113}" srcOrd="8" destOrd="0" presId="urn:microsoft.com/office/officeart/2005/8/layout/hChevron3"/>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7265E3E-3B18-4161-9D1A-C08E0700C1EA}" type="doc">
      <dgm:prSet loTypeId="urn:microsoft.com/office/officeart/2005/8/layout/hChevron3" loCatId="process" qsTypeId="urn:microsoft.com/office/officeart/2005/8/quickstyle/simple1" qsCatId="simple" csTypeId="urn:microsoft.com/office/officeart/2005/8/colors/accent1_2" csCatId="accent1" phldr="1"/>
      <dgm:spPr/>
    </dgm:pt>
    <dgm:pt modelId="{4E9AB16C-7DFD-4B17-8418-E8178310361B}">
      <dgm:prSet phldrT="[Texte]"/>
      <dgm:spPr>
        <a:solidFill>
          <a:schemeClr val="bg1">
            <a:lumMod val="65000"/>
          </a:schemeClr>
        </a:solidFill>
      </dgm:spPr>
      <dgm:t>
        <a:bodyPr/>
        <a:lstStyle/>
        <a:p>
          <a:r>
            <a:rPr lang="fr-FR" dirty="0" smtClean="0"/>
            <a:t>/</a:t>
          </a:r>
          <a:endParaRPr lang="fr-FR" dirty="0"/>
        </a:p>
      </dgm:t>
    </dgm:pt>
    <dgm:pt modelId="{1302FDBA-8822-4D83-B0FE-E813CD26D33E}" type="parTrans" cxnId="{C5FBB779-75AB-405A-B4CD-065D28586054}">
      <dgm:prSet/>
      <dgm:spPr/>
      <dgm:t>
        <a:bodyPr/>
        <a:lstStyle/>
        <a:p>
          <a:endParaRPr lang="fr-FR"/>
        </a:p>
      </dgm:t>
    </dgm:pt>
    <dgm:pt modelId="{55DB44A4-DF24-43AE-B526-1779C001A42B}" type="sibTrans" cxnId="{C5FBB779-75AB-405A-B4CD-065D28586054}">
      <dgm:prSet/>
      <dgm:spPr/>
      <dgm:t>
        <a:bodyPr/>
        <a:lstStyle/>
        <a:p>
          <a:endParaRPr lang="fr-FR"/>
        </a:p>
      </dgm:t>
    </dgm:pt>
    <dgm:pt modelId="{9D58E9B9-390D-4903-A720-E1520FDBAD61}">
      <dgm:prSet phldrT="[Texte]"/>
      <dgm:spPr/>
      <dgm:t>
        <a:bodyPr/>
        <a:lstStyle/>
        <a:p>
          <a:r>
            <a:rPr lang="fr-FR" dirty="0" smtClean="0"/>
            <a:t>T + 8 (</a:t>
          </a:r>
          <a:r>
            <a:rPr lang="fr-FR" dirty="0" err="1" smtClean="0"/>
            <a:t>Grp</a:t>
          </a:r>
          <a:r>
            <a:rPr lang="fr-FR" dirty="0" smtClean="0"/>
            <a:t> : 14)</a:t>
          </a:r>
        </a:p>
      </dgm:t>
    </dgm:pt>
    <dgm:pt modelId="{A0F00EE1-F2FA-438D-AC0E-C81F8CC76ACE}" type="parTrans" cxnId="{BD45D29A-5C83-422B-9F06-0FAA956781DB}">
      <dgm:prSet/>
      <dgm:spPr/>
      <dgm:t>
        <a:bodyPr/>
        <a:lstStyle/>
        <a:p>
          <a:endParaRPr lang="fr-FR"/>
        </a:p>
      </dgm:t>
    </dgm:pt>
    <dgm:pt modelId="{25027698-1BDD-4EF9-B103-4BC7294C5CA7}" type="sibTrans" cxnId="{BD45D29A-5C83-422B-9F06-0FAA956781DB}">
      <dgm:prSet/>
      <dgm:spPr/>
      <dgm:t>
        <a:bodyPr/>
        <a:lstStyle/>
        <a:p>
          <a:endParaRPr lang="fr-FR"/>
        </a:p>
      </dgm:t>
    </dgm:pt>
    <dgm:pt modelId="{FDE6C641-D8B2-4459-ACF6-424AF6214A3E}">
      <dgm:prSet phldrT="[Texte]" custT="1"/>
      <dgm:spPr/>
      <dgm:t>
        <a:bodyPr/>
        <a:lstStyle/>
        <a:p>
          <a:r>
            <a:rPr lang="fr-FR" sz="900" dirty="0" smtClean="0">
              <a:solidFill>
                <a:schemeClr val="bg1"/>
              </a:solidFill>
            </a:rPr>
            <a:t>Réduction des délais sur 4 ans </a:t>
          </a:r>
        </a:p>
        <a:p>
          <a:r>
            <a:rPr lang="fr-FR" sz="900" i="1" dirty="0" smtClean="0">
              <a:solidFill>
                <a:schemeClr val="bg1"/>
              </a:solidFill>
            </a:rPr>
            <a:t>(jusque T + 5 solo; T + 11 groupes</a:t>
          </a:r>
          <a:r>
            <a:rPr lang="fr-FR" sz="1000" i="1" dirty="0" smtClean="0">
              <a:solidFill>
                <a:schemeClr val="bg1"/>
              </a:solidFill>
            </a:rPr>
            <a:t>)</a:t>
          </a:r>
          <a:endParaRPr lang="fr-FR" sz="1000" dirty="0">
            <a:solidFill>
              <a:schemeClr val="bg1"/>
            </a:solidFill>
          </a:endParaRPr>
        </a:p>
      </dgm:t>
    </dgm:pt>
    <dgm:pt modelId="{14BE91D5-662B-40C1-9D9C-4646EFCC0D06}" type="parTrans" cxnId="{D634DC82-5B13-4BDB-8368-7754F11BFBCF}">
      <dgm:prSet/>
      <dgm:spPr/>
      <dgm:t>
        <a:bodyPr/>
        <a:lstStyle/>
        <a:p>
          <a:endParaRPr lang="fr-FR"/>
        </a:p>
      </dgm:t>
    </dgm:pt>
    <dgm:pt modelId="{A52D099A-4BF8-4B86-AB75-1F2821F86BE8}" type="sibTrans" cxnId="{D634DC82-5B13-4BDB-8368-7754F11BFBCF}">
      <dgm:prSet/>
      <dgm:spPr/>
      <dgm:t>
        <a:bodyPr/>
        <a:lstStyle/>
        <a:p>
          <a:endParaRPr lang="fr-FR"/>
        </a:p>
      </dgm:t>
    </dgm:pt>
    <dgm:pt modelId="{8AD51268-53E8-4E5C-82F6-8069781FADC6}">
      <dgm:prSet phldrT="[Texte]"/>
      <dgm:spPr>
        <a:solidFill>
          <a:srgbClr val="FFCCFF"/>
        </a:solidFill>
      </dgm:spPr>
      <dgm:t>
        <a:bodyPr/>
        <a:lstStyle/>
        <a:p>
          <a:r>
            <a:rPr lang="fr-FR" dirty="0" smtClean="0">
              <a:solidFill>
                <a:schemeClr val="tx1"/>
              </a:solidFill>
            </a:rPr>
            <a:t>25/11             (</a:t>
          </a:r>
          <a:r>
            <a:rPr lang="fr-FR" dirty="0" err="1" smtClean="0">
              <a:solidFill>
                <a:schemeClr val="tx1"/>
              </a:solidFill>
            </a:rPr>
            <a:t>Grp</a:t>
          </a:r>
          <a:r>
            <a:rPr lang="fr-FR" dirty="0" smtClean="0">
              <a:solidFill>
                <a:schemeClr val="tx1"/>
              </a:solidFill>
            </a:rPr>
            <a:t> : 6/01/16) : </a:t>
          </a:r>
          <a:r>
            <a:rPr lang="fr-FR" i="1" dirty="0" smtClean="0">
              <a:solidFill>
                <a:schemeClr val="tx1"/>
              </a:solidFill>
            </a:rPr>
            <a:t>Uniquement T3</a:t>
          </a:r>
          <a:endParaRPr lang="fr-FR" i="1" dirty="0">
            <a:solidFill>
              <a:schemeClr val="tx1"/>
            </a:solidFill>
          </a:endParaRPr>
        </a:p>
      </dgm:t>
    </dgm:pt>
    <dgm:pt modelId="{C14C8ADE-7D6D-4838-8777-0BB471EE6858}" type="parTrans" cxnId="{A55F25D5-6FAA-4CAC-8EDD-FE4CA8B741E0}">
      <dgm:prSet/>
      <dgm:spPr/>
      <dgm:t>
        <a:bodyPr/>
        <a:lstStyle/>
        <a:p>
          <a:endParaRPr lang="fr-FR"/>
        </a:p>
      </dgm:t>
    </dgm:pt>
    <dgm:pt modelId="{4B0F8731-11B0-463E-A1BC-46BC65B9B9B9}" type="sibTrans" cxnId="{A55F25D5-6FAA-4CAC-8EDD-FE4CA8B741E0}">
      <dgm:prSet/>
      <dgm:spPr/>
      <dgm:t>
        <a:bodyPr/>
        <a:lstStyle/>
        <a:p>
          <a:endParaRPr lang="fr-FR"/>
        </a:p>
      </dgm:t>
    </dgm:pt>
    <dgm:pt modelId="{13365009-448B-488F-80C1-074BE6866A0A}">
      <dgm:prSet phldrT="[Texte]"/>
      <dgm:spPr/>
      <dgm:t>
        <a:bodyPr/>
        <a:lstStyle/>
        <a:p>
          <a:r>
            <a:rPr lang="fr-FR" dirty="0" smtClean="0"/>
            <a:t>T+7s (</a:t>
          </a:r>
          <a:r>
            <a:rPr lang="fr-FR" dirty="0" err="1" smtClean="0"/>
            <a:t>Grp</a:t>
          </a:r>
          <a:r>
            <a:rPr lang="fr-FR" dirty="0" smtClean="0"/>
            <a:t> : 13)</a:t>
          </a:r>
          <a:endParaRPr lang="fr-FR" dirty="0"/>
        </a:p>
      </dgm:t>
    </dgm:pt>
    <dgm:pt modelId="{A23F85E5-CB79-46A5-B78C-97712A46A154}" type="parTrans" cxnId="{715B6AE4-B0B6-443B-B757-243107B49B42}">
      <dgm:prSet/>
      <dgm:spPr/>
      <dgm:t>
        <a:bodyPr/>
        <a:lstStyle/>
        <a:p>
          <a:endParaRPr lang="fr-FR"/>
        </a:p>
      </dgm:t>
    </dgm:pt>
    <dgm:pt modelId="{B82D9AFF-A0B3-4AE8-BD03-84D1AD4077C4}" type="sibTrans" cxnId="{715B6AE4-B0B6-443B-B757-243107B49B42}">
      <dgm:prSet/>
      <dgm:spPr/>
      <dgm:t>
        <a:bodyPr/>
        <a:lstStyle/>
        <a:p>
          <a:endParaRPr lang="fr-FR"/>
        </a:p>
      </dgm:t>
    </dgm:pt>
    <dgm:pt modelId="{3F46B03E-E801-40FB-B1E4-B56605E5DBEF}" type="pres">
      <dgm:prSet presAssocID="{47265E3E-3B18-4161-9D1A-C08E0700C1EA}" presName="Name0" presStyleCnt="0">
        <dgm:presLayoutVars>
          <dgm:dir/>
          <dgm:resizeHandles val="exact"/>
        </dgm:presLayoutVars>
      </dgm:prSet>
      <dgm:spPr/>
    </dgm:pt>
    <dgm:pt modelId="{C2BDDF9A-DF36-4B8D-8AAC-6A929C4F4EA4}" type="pres">
      <dgm:prSet presAssocID="{4E9AB16C-7DFD-4B17-8418-E8178310361B}" presName="parTxOnly" presStyleLbl="node1" presStyleIdx="0" presStyleCnt="5">
        <dgm:presLayoutVars>
          <dgm:bulletEnabled val="1"/>
        </dgm:presLayoutVars>
      </dgm:prSet>
      <dgm:spPr/>
      <dgm:t>
        <a:bodyPr/>
        <a:lstStyle/>
        <a:p>
          <a:endParaRPr lang="fr-FR"/>
        </a:p>
      </dgm:t>
    </dgm:pt>
    <dgm:pt modelId="{1772FD4D-D42F-4A06-88D2-1E75E5251C09}" type="pres">
      <dgm:prSet presAssocID="{55DB44A4-DF24-43AE-B526-1779C001A42B}" presName="parSpace" presStyleCnt="0"/>
      <dgm:spPr/>
    </dgm:pt>
    <dgm:pt modelId="{AFA38816-326F-42CC-A0F6-15BDE1DE7207}" type="pres">
      <dgm:prSet presAssocID="{8AD51268-53E8-4E5C-82F6-8069781FADC6}" presName="parTxOnly" presStyleLbl="node1" presStyleIdx="1" presStyleCnt="5">
        <dgm:presLayoutVars>
          <dgm:bulletEnabled val="1"/>
        </dgm:presLayoutVars>
      </dgm:prSet>
      <dgm:spPr/>
      <dgm:t>
        <a:bodyPr/>
        <a:lstStyle/>
        <a:p>
          <a:endParaRPr lang="fr-FR"/>
        </a:p>
      </dgm:t>
    </dgm:pt>
    <dgm:pt modelId="{58DB37F5-D09F-4B85-BE93-FD46484E6C05}" type="pres">
      <dgm:prSet presAssocID="{4B0F8731-11B0-463E-A1BC-46BC65B9B9B9}" presName="parSpace" presStyleCnt="0"/>
      <dgm:spPr/>
    </dgm:pt>
    <dgm:pt modelId="{4CBB7634-B96C-4C39-B699-C0C2C92EC570}" type="pres">
      <dgm:prSet presAssocID="{9D58E9B9-390D-4903-A720-E1520FDBAD61}" presName="parTxOnly" presStyleLbl="node1" presStyleIdx="2" presStyleCnt="5" custLinFactNeighborX="-1705" custLinFactNeighborY="11111">
        <dgm:presLayoutVars>
          <dgm:bulletEnabled val="1"/>
        </dgm:presLayoutVars>
      </dgm:prSet>
      <dgm:spPr/>
      <dgm:t>
        <a:bodyPr/>
        <a:lstStyle/>
        <a:p>
          <a:endParaRPr lang="fr-FR"/>
        </a:p>
      </dgm:t>
    </dgm:pt>
    <dgm:pt modelId="{6FEF57E1-10EA-4846-AD12-3A1B39E570E1}" type="pres">
      <dgm:prSet presAssocID="{25027698-1BDD-4EF9-B103-4BC7294C5CA7}" presName="parSpace" presStyleCnt="0"/>
      <dgm:spPr/>
    </dgm:pt>
    <dgm:pt modelId="{4ACCF62F-CAE3-4366-9C57-1658F26FB495}" type="pres">
      <dgm:prSet presAssocID="{13365009-448B-488F-80C1-074BE6866A0A}" presName="parTxOnly" presStyleLbl="node1" presStyleIdx="3" presStyleCnt="5" custLinFactNeighborY="2513">
        <dgm:presLayoutVars>
          <dgm:bulletEnabled val="1"/>
        </dgm:presLayoutVars>
      </dgm:prSet>
      <dgm:spPr/>
      <dgm:t>
        <a:bodyPr/>
        <a:lstStyle/>
        <a:p>
          <a:endParaRPr lang="fr-FR"/>
        </a:p>
      </dgm:t>
    </dgm:pt>
    <dgm:pt modelId="{0C49E2F1-5F6A-451F-A200-AB52FFEF043F}" type="pres">
      <dgm:prSet presAssocID="{B82D9AFF-A0B3-4AE8-BD03-84D1AD4077C4}" presName="parSpace" presStyleCnt="0"/>
      <dgm:spPr/>
    </dgm:pt>
    <dgm:pt modelId="{1089CD89-A889-49DA-AD1B-C8211BF84113}" type="pres">
      <dgm:prSet presAssocID="{FDE6C641-D8B2-4459-ACF6-424AF6214A3E}" presName="parTxOnly" presStyleLbl="node1" presStyleIdx="4" presStyleCnt="5" custLinFactNeighborY="2513">
        <dgm:presLayoutVars>
          <dgm:bulletEnabled val="1"/>
        </dgm:presLayoutVars>
      </dgm:prSet>
      <dgm:spPr/>
      <dgm:t>
        <a:bodyPr/>
        <a:lstStyle/>
        <a:p>
          <a:endParaRPr lang="fr-FR"/>
        </a:p>
      </dgm:t>
    </dgm:pt>
  </dgm:ptLst>
  <dgm:cxnLst>
    <dgm:cxn modelId="{C5FBB779-75AB-405A-B4CD-065D28586054}" srcId="{47265E3E-3B18-4161-9D1A-C08E0700C1EA}" destId="{4E9AB16C-7DFD-4B17-8418-E8178310361B}" srcOrd="0" destOrd="0" parTransId="{1302FDBA-8822-4D83-B0FE-E813CD26D33E}" sibTransId="{55DB44A4-DF24-43AE-B526-1779C001A42B}"/>
    <dgm:cxn modelId="{BD45D29A-5C83-422B-9F06-0FAA956781DB}" srcId="{47265E3E-3B18-4161-9D1A-C08E0700C1EA}" destId="{9D58E9B9-390D-4903-A720-E1520FDBAD61}" srcOrd="2" destOrd="0" parTransId="{A0F00EE1-F2FA-438D-AC0E-C81F8CC76ACE}" sibTransId="{25027698-1BDD-4EF9-B103-4BC7294C5CA7}"/>
    <dgm:cxn modelId="{A94EEB36-D3FC-480A-83A6-53F4FFF6A3BF}" type="presOf" srcId="{13365009-448B-488F-80C1-074BE6866A0A}" destId="{4ACCF62F-CAE3-4366-9C57-1658F26FB495}" srcOrd="0" destOrd="0" presId="urn:microsoft.com/office/officeart/2005/8/layout/hChevron3"/>
    <dgm:cxn modelId="{1F298CF3-C5CB-48D9-BAF4-4E2271C4ADDF}" type="presOf" srcId="{4E9AB16C-7DFD-4B17-8418-E8178310361B}" destId="{C2BDDF9A-DF36-4B8D-8AAC-6A929C4F4EA4}" srcOrd="0" destOrd="0" presId="urn:microsoft.com/office/officeart/2005/8/layout/hChevron3"/>
    <dgm:cxn modelId="{A55F25D5-6FAA-4CAC-8EDD-FE4CA8B741E0}" srcId="{47265E3E-3B18-4161-9D1A-C08E0700C1EA}" destId="{8AD51268-53E8-4E5C-82F6-8069781FADC6}" srcOrd="1" destOrd="0" parTransId="{C14C8ADE-7D6D-4838-8777-0BB471EE6858}" sibTransId="{4B0F8731-11B0-463E-A1BC-46BC65B9B9B9}"/>
    <dgm:cxn modelId="{EE538154-0B25-44C1-995B-631478163CF4}" type="presOf" srcId="{47265E3E-3B18-4161-9D1A-C08E0700C1EA}" destId="{3F46B03E-E801-40FB-B1E4-B56605E5DBEF}" srcOrd="0" destOrd="0" presId="urn:microsoft.com/office/officeart/2005/8/layout/hChevron3"/>
    <dgm:cxn modelId="{4CEE2E47-4831-4EA2-9E9C-3204ADD64A91}" type="presOf" srcId="{9D58E9B9-390D-4903-A720-E1520FDBAD61}" destId="{4CBB7634-B96C-4C39-B699-C0C2C92EC570}" srcOrd="0" destOrd="0" presId="urn:microsoft.com/office/officeart/2005/8/layout/hChevron3"/>
    <dgm:cxn modelId="{715B6AE4-B0B6-443B-B757-243107B49B42}" srcId="{47265E3E-3B18-4161-9D1A-C08E0700C1EA}" destId="{13365009-448B-488F-80C1-074BE6866A0A}" srcOrd="3" destOrd="0" parTransId="{A23F85E5-CB79-46A5-B78C-97712A46A154}" sibTransId="{B82D9AFF-A0B3-4AE8-BD03-84D1AD4077C4}"/>
    <dgm:cxn modelId="{D634DC82-5B13-4BDB-8368-7754F11BFBCF}" srcId="{47265E3E-3B18-4161-9D1A-C08E0700C1EA}" destId="{FDE6C641-D8B2-4459-ACF6-424AF6214A3E}" srcOrd="4" destOrd="0" parTransId="{14BE91D5-662B-40C1-9D9C-4646EFCC0D06}" sibTransId="{A52D099A-4BF8-4B86-AB75-1F2821F86BE8}"/>
    <dgm:cxn modelId="{A88BB46F-067E-4F24-8EDB-77D71DC9DE90}" type="presOf" srcId="{8AD51268-53E8-4E5C-82F6-8069781FADC6}" destId="{AFA38816-326F-42CC-A0F6-15BDE1DE7207}" srcOrd="0" destOrd="0" presId="urn:microsoft.com/office/officeart/2005/8/layout/hChevron3"/>
    <dgm:cxn modelId="{6C125059-61F1-401A-B257-5EF2685B7FB3}" type="presOf" srcId="{FDE6C641-D8B2-4459-ACF6-424AF6214A3E}" destId="{1089CD89-A889-49DA-AD1B-C8211BF84113}" srcOrd="0" destOrd="0" presId="urn:microsoft.com/office/officeart/2005/8/layout/hChevron3"/>
    <dgm:cxn modelId="{A11D16E3-56EA-4CEE-987E-23FDACEC12FB}" type="presParOf" srcId="{3F46B03E-E801-40FB-B1E4-B56605E5DBEF}" destId="{C2BDDF9A-DF36-4B8D-8AAC-6A929C4F4EA4}" srcOrd="0" destOrd="0" presId="urn:microsoft.com/office/officeart/2005/8/layout/hChevron3"/>
    <dgm:cxn modelId="{D0C1F2B4-7545-44E4-9C83-5743C792539D}" type="presParOf" srcId="{3F46B03E-E801-40FB-B1E4-B56605E5DBEF}" destId="{1772FD4D-D42F-4A06-88D2-1E75E5251C09}" srcOrd="1" destOrd="0" presId="urn:microsoft.com/office/officeart/2005/8/layout/hChevron3"/>
    <dgm:cxn modelId="{B168EC6C-1ADC-41EB-8C60-DD3ABBBD53B4}" type="presParOf" srcId="{3F46B03E-E801-40FB-B1E4-B56605E5DBEF}" destId="{AFA38816-326F-42CC-A0F6-15BDE1DE7207}" srcOrd="2" destOrd="0" presId="urn:microsoft.com/office/officeart/2005/8/layout/hChevron3"/>
    <dgm:cxn modelId="{EBC94B9E-FD31-4BD4-9A75-6FAE0E50DBE6}" type="presParOf" srcId="{3F46B03E-E801-40FB-B1E4-B56605E5DBEF}" destId="{58DB37F5-D09F-4B85-BE93-FD46484E6C05}" srcOrd="3" destOrd="0" presId="urn:microsoft.com/office/officeart/2005/8/layout/hChevron3"/>
    <dgm:cxn modelId="{12B48A48-11E7-451D-93AD-BB063FC84CB1}" type="presParOf" srcId="{3F46B03E-E801-40FB-B1E4-B56605E5DBEF}" destId="{4CBB7634-B96C-4C39-B699-C0C2C92EC570}" srcOrd="4" destOrd="0" presId="urn:microsoft.com/office/officeart/2005/8/layout/hChevron3"/>
    <dgm:cxn modelId="{14EDF736-3C5A-46DE-8B66-317970CA3932}" type="presParOf" srcId="{3F46B03E-E801-40FB-B1E4-B56605E5DBEF}" destId="{6FEF57E1-10EA-4846-AD12-3A1B39E570E1}" srcOrd="5" destOrd="0" presId="urn:microsoft.com/office/officeart/2005/8/layout/hChevron3"/>
    <dgm:cxn modelId="{8EB89CE9-C1F1-446F-94E3-60D0B14EEE00}" type="presParOf" srcId="{3F46B03E-E801-40FB-B1E4-B56605E5DBEF}" destId="{4ACCF62F-CAE3-4366-9C57-1658F26FB495}" srcOrd="6" destOrd="0" presId="urn:microsoft.com/office/officeart/2005/8/layout/hChevron3"/>
    <dgm:cxn modelId="{6B1B088F-A441-4BA3-933F-4E3397617DBA}" type="presParOf" srcId="{3F46B03E-E801-40FB-B1E4-B56605E5DBEF}" destId="{0C49E2F1-5F6A-451F-A200-AB52FFEF043F}" srcOrd="7" destOrd="0" presId="urn:microsoft.com/office/officeart/2005/8/layout/hChevron3"/>
    <dgm:cxn modelId="{01D168AC-AF24-4442-BF03-A5E64B43404C}" type="presParOf" srcId="{3F46B03E-E801-40FB-B1E4-B56605E5DBEF}" destId="{1089CD89-A889-49DA-AD1B-C8211BF84113}" srcOrd="8" destOrd="0" presId="urn:microsoft.com/office/officeart/2005/8/layout/hChevron3"/>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7265E3E-3B18-4161-9D1A-C08E0700C1EA}" type="doc">
      <dgm:prSet loTypeId="urn:microsoft.com/office/officeart/2005/8/layout/hChevron3" loCatId="process" qsTypeId="urn:microsoft.com/office/officeart/2005/8/quickstyle/simple1" qsCatId="simple" csTypeId="urn:microsoft.com/office/officeart/2005/8/colors/accent1_2" csCatId="accent1" phldr="1"/>
      <dgm:spPr/>
    </dgm:pt>
    <dgm:pt modelId="{4E9AB16C-7DFD-4B17-8418-E8178310361B}">
      <dgm:prSet phldrT="[Texte]" custT="1"/>
      <dgm:spPr>
        <a:solidFill>
          <a:schemeClr val="bg1">
            <a:lumMod val="65000"/>
          </a:schemeClr>
        </a:solidFill>
      </dgm:spPr>
      <dgm:t>
        <a:bodyPr/>
        <a:lstStyle/>
        <a:p>
          <a:r>
            <a:rPr lang="fr-FR" sz="1200" dirty="0" smtClean="0"/>
            <a:t>/</a:t>
          </a:r>
          <a:endParaRPr lang="fr-FR" sz="1200" dirty="0"/>
        </a:p>
      </dgm:t>
    </dgm:pt>
    <dgm:pt modelId="{1302FDBA-8822-4D83-B0FE-E813CD26D33E}" type="parTrans" cxnId="{C5FBB779-75AB-405A-B4CD-065D28586054}">
      <dgm:prSet/>
      <dgm:spPr/>
      <dgm:t>
        <a:bodyPr/>
        <a:lstStyle/>
        <a:p>
          <a:endParaRPr lang="fr-FR" sz="1200"/>
        </a:p>
      </dgm:t>
    </dgm:pt>
    <dgm:pt modelId="{55DB44A4-DF24-43AE-B526-1779C001A42B}" type="sibTrans" cxnId="{C5FBB779-75AB-405A-B4CD-065D28586054}">
      <dgm:prSet/>
      <dgm:spPr/>
      <dgm:t>
        <a:bodyPr/>
        <a:lstStyle/>
        <a:p>
          <a:endParaRPr lang="fr-FR" sz="1200"/>
        </a:p>
      </dgm:t>
    </dgm:pt>
    <dgm:pt modelId="{9D58E9B9-390D-4903-A720-E1520FDBAD61}">
      <dgm:prSet phldrT="[Texte]" custT="1"/>
      <dgm:spPr>
        <a:solidFill>
          <a:schemeClr val="bg1">
            <a:lumMod val="65000"/>
          </a:schemeClr>
        </a:solidFill>
      </dgm:spPr>
      <dgm:t>
        <a:bodyPr/>
        <a:lstStyle/>
        <a:p>
          <a:r>
            <a:rPr lang="fr-FR" sz="1200" dirty="0" smtClean="0"/>
            <a:t>/</a:t>
          </a:r>
          <a:endParaRPr lang="fr-FR" sz="1200" dirty="0"/>
        </a:p>
      </dgm:t>
    </dgm:pt>
    <dgm:pt modelId="{A0F00EE1-F2FA-438D-AC0E-C81F8CC76ACE}" type="parTrans" cxnId="{BD45D29A-5C83-422B-9F06-0FAA956781DB}">
      <dgm:prSet/>
      <dgm:spPr/>
      <dgm:t>
        <a:bodyPr/>
        <a:lstStyle/>
        <a:p>
          <a:endParaRPr lang="fr-FR" sz="1200"/>
        </a:p>
      </dgm:t>
    </dgm:pt>
    <dgm:pt modelId="{25027698-1BDD-4EF9-B103-4BC7294C5CA7}" type="sibTrans" cxnId="{BD45D29A-5C83-422B-9F06-0FAA956781DB}">
      <dgm:prSet/>
      <dgm:spPr/>
      <dgm:t>
        <a:bodyPr/>
        <a:lstStyle/>
        <a:p>
          <a:endParaRPr lang="fr-FR" sz="1200"/>
        </a:p>
      </dgm:t>
    </dgm:pt>
    <dgm:pt modelId="{FDE6C641-D8B2-4459-ACF6-424AF6214A3E}">
      <dgm:prSet phldrT="[Texte]" custT="1"/>
      <dgm:spPr/>
      <dgm:t>
        <a:bodyPr/>
        <a:lstStyle/>
        <a:p>
          <a:r>
            <a:rPr lang="fr-FR" sz="1200" dirty="0" smtClean="0">
              <a:solidFill>
                <a:schemeClr val="bg1"/>
              </a:solidFill>
            </a:rPr>
            <a:t>30/04</a:t>
          </a:r>
          <a:endParaRPr lang="fr-FR" sz="1200" dirty="0">
            <a:solidFill>
              <a:schemeClr val="bg1"/>
            </a:solidFill>
          </a:endParaRPr>
        </a:p>
      </dgm:t>
    </dgm:pt>
    <dgm:pt modelId="{14BE91D5-662B-40C1-9D9C-4646EFCC0D06}" type="parTrans" cxnId="{D634DC82-5B13-4BDB-8368-7754F11BFBCF}">
      <dgm:prSet/>
      <dgm:spPr/>
      <dgm:t>
        <a:bodyPr/>
        <a:lstStyle/>
        <a:p>
          <a:endParaRPr lang="fr-FR" sz="1200"/>
        </a:p>
      </dgm:t>
    </dgm:pt>
    <dgm:pt modelId="{A52D099A-4BF8-4B86-AB75-1F2821F86BE8}" type="sibTrans" cxnId="{D634DC82-5B13-4BDB-8368-7754F11BFBCF}">
      <dgm:prSet/>
      <dgm:spPr/>
      <dgm:t>
        <a:bodyPr/>
        <a:lstStyle/>
        <a:p>
          <a:endParaRPr lang="fr-FR" sz="1200"/>
        </a:p>
      </dgm:t>
    </dgm:pt>
    <dgm:pt modelId="{8AD51268-53E8-4E5C-82F6-8069781FADC6}">
      <dgm:prSet phldrT="[Texte]" custT="1"/>
      <dgm:spPr>
        <a:solidFill>
          <a:schemeClr val="bg1">
            <a:lumMod val="65000"/>
          </a:schemeClr>
        </a:solidFill>
      </dgm:spPr>
      <dgm:t>
        <a:bodyPr/>
        <a:lstStyle/>
        <a:p>
          <a:r>
            <a:rPr lang="fr-FR" sz="1200" dirty="0" smtClean="0"/>
            <a:t>/</a:t>
          </a:r>
          <a:endParaRPr lang="fr-FR" sz="1200" dirty="0"/>
        </a:p>
      </dgm:t>
    </dgm:pt>
    <dgm:pt modelId="{C14C8ADE-7D6D-4838-8777-0BB471EE6858}" type="parTrans" cxnId="{A55F25D5-6FAA-4CAC-8EDD-FE4CA8B741E0}">
      <dgm:prSet/>
      <dgm:spPr/>
      <dgm:t>
        <a:bodyPr/>
        <a:lstStyle/>
        <a:p>
          <a:endParaRPr lang="fr-FR" sz="1200"/>
        </a:p>
      </dgm:t>
    </dgm:pt>
    <dgm:pt modelId="{4B0F8731-11B0-463E-A1BC-46BC65B9B9B9}" type="sibTrans" cxnId="{A55F25D5-6FAA-4CAC-8EDD-FE4CA8B741E0}">
      <dgm:prSet/>
      <dgm:spPr/>
      <dgm:t>
        <a:bodyPr/>
        <a:lstStyle/>
        <a:p>
          <a:endParaRPr lang="fr-FR" sz="1200"/>
        </a:p>
      </dgm:t>
    </dgm:pt>
    <dgm:pt modelId="{13365009-448B-488F-80C1-074BE6866A0A}">
      <dgm:prSet phldrT="[Texte]" custT="1"/>
      <dgm:spPr/>
      <dgm:t>
        <a:bodyPr/>
        <a:lstStyle/>
        <a:p>
          <a:r>
            <a:rPr lang="fr-FR" sz="1200" dirty="0" smtClean="0">
              <a:solidFill>
                <a:schemeClr val="bg1"/>
              </a:solidFill>
            </a:rPr>
            <a:t>30/04</a:t>
          </a:r>
        </a:p>
      </dgm:t>
    </dgm:pt>
    <dgm:pt modelId="{A23F85E5-CB79-46A5-B78C-97712A46A154}" type="parTrans" cxnId="{715B6AE4-B0B6-443B-B757-243107B49B42}">
      <dgm:prSet/>
      <dgm:spPr/>
      <dgm:t>
        <a:bodyPr/>
        <a:lstStyle/>
        <a:p>
          <a:endParaRPr lang="fr-FR" sz="1200"/>
        </a:p>
      </dgm:t>
    </dgm:pt>
    <dgm:pt modelId="{B82D9AFF-A0B3-4AE8-BD03-84D1AD4077C4}" type="sibTrans" cxnId="{715B6AE4-B0B6-443B-B757-243107B49B42}">
      <dgm:prSet/>
      <dgm:spPr/>
      <dgm:t>
        <a:bodyPr/>
        <a:lstStyle/>
        <a:p>
          <a:endParaRPr lang="fr-FR" sz="1200"/>
        </a:p>
      </dgm:t>
    </dgm:pt>
    <dgm:pt modelId="{3F46B03E-E801-40FB-B1E4-B56605E5DBEF}" type="pres">
      <dgm:prSet presAssocID="{47265E3E-3B18-4161-9D1A-C08E0700C1EA}" presName="Name0" presStyleCnt="0">
        <dgm:presLayoutVars>
          <dgm:dir/>
          <dgm:resizeHandles val="exact"/>
        </dgm:presLayoutVars>
      </dgm:prSet>
      <dgm:spPr/>
    </dgm:pt>
    <dgm:pt modelId="{C2BDDF9A-DF36-4B8D-8AAC-6A929C4F4EA4}" type="pres">
      <dgm:prSet presAssocID="{4E9AB16C-7DFD-4B17-8418-E8178310361B}" presName="parTxOnly" presStyleLbl="node1" presStyleIdx="0" presStyleCnt="5">
        <dgm:presLayoutVars>
          <dgm:bulletEnabled val="1"/>
        </dgm:presLayoutVars>
      </dgm:prSet>
      <dgm:spPr/>
      <dgm:t>
        <a:bodyPr/>
        <a:lstStyle/>
        <a:p>
          <a:endParaRPr lang="fr-FR"/>
        </a:p>
      </dgm:t>
    </dgm:pt>
    <dgm:pt modelId="{1772FD4D-D42F-4A06-88D2-1E75E5251C09}" type="pres">
      <dgm:prSet presAssocID="{55DB44A4-DF24-43AE-B526-1779C001A42B}" presName="parSpace" presStyleCnt="0"/>
      <dgm:spPr/>
    </dgm:pt>
    <dgm:pt modelId="{AFA38816-326F-42CC-A0F6-15BDE1DE7207}" type="pres">
      <dgm:prSet presAssocID="{8AD51268-53E8-4E5C-82F6-8069781FADC6}" presName="parTxOnly" presStyleLbl="node1" presStyleIdx="1" presStyleCnt="5">
        <dgm:presLayoutVars>
          <dgm:bulletEnabled val="1"/>
        </dgm:presLayoutVars>
      </dgm:prSet>
      <dgm:spPr/>
      <dgm:t>
        <a:bodyPr/>
        <a:lstStyle/>
        <a:p>
          <a:endParaRPr lang="fr-FR"/>
        </a:p>
      </dgm:t>
    </dgm:pt>
    <dgm:pt modelId="{58DB37F5-D09F-4B85-BE93-FD46484E6C05}" type="pres">
      <dgm:prSet presAssocID="{4B0F8731-11B0-463E-A1BC-46BC65B9B9B9}" presName="parSpace" presStyleCnt="0"/>
      <dgm:spPr/>
    </dgm:pt>
    <dgm:pt modelId="{4CBB7634-B96C-4C39-B699-C0C2C92EC570}" type="pres">
      <dgm:prSet presAssocID="{9D58E9B9-390D-4903-A720-E1520FDBAD61}" presName="parTxOnly" presStyleLbl="node1" presStyleIdx="2" presStyleCnt="5">
        <dgm:presLayoutVars>
          <dgm:bulletEnabled val="1"/>
        </dgm:presLayoutVars>
      </dgm:prSet>
      <dgm:spPr/>
      <dgm:t>
        <a:bodyPr/>
        <a:lstStyle/>
        <a:p>
          <a:endParaRPr lang="fr-FR"/>
        </a:p>
      </dgm:t>
    </dgm:pt>
    <dgm:pt modelId="{6FEF57E1-10EA-4846-AD12-3A1B39E570E1}" type="pres">
      <dgm:prSet presAssocID="{25027698-1BDD-4EF9-B103-4BC7294C5CA7}" presName="parSpace" presStyleCnt="0"/>
      <dgm:spPr/>
    </dgm:pt>
    <dgm:pt modelId="{4ACCF62F-CAE3-4366-9C57-1658F26FB495}" type="pres">
      <dgm:prSet presAssocID="{13365009-448B-488F-80C1-074BE6866A0A}" presName="parTxOnly" presStyleLbl="node1" presStyleIdx="3" presStyleCnt="5">
        <dgm:presLayoutVars>
          <dgm:bulletEnabled val="1"/>
        </dgm:presLayoutVars>
      </dgm:prSet>
      <dgm:spPr/>
      <dgm:t>
        <a:bodyPr/>
        <a:lstStyle/>
        <a:p>
          <a:endParaRPr lang="fr-FR"/>
        </a:p>
      </dgm:t>
    </dgm:pt>
    <dgm:pt modelId="{0C49E2F1-5F6A-451F-A200-AB52FFEF043F}" type="pres">
      <dgm:prSet presAssocID="{B82D9AFF-A0B3-4AE8-BD03-84D1AD4077C4}" presName="parSpace" presStyleCnt="0"/>
      <dgm:spPr/>
    </dgm:pt>
    <dgm:pt modelId="{1089CD89-A889-49DA-AD1B-C8211BF84113}" type="pres">
      <dgm:prSet presAssocID="{FDE6C641-D8B2-4459-ACF6-424AF6214A3E}" presName="parTxOnly" presStyleLbl="node1" presStyleIdx="4" presStyleCnt="5" custScaleX="98368" custLinFactNeighborX="45" custLinFactNeighborY="1573">
        <dgm:presLayoutVars>
          <dgm:bulletEnabled val="1"/>
        </dgm:presLayoutVars>
      </dgm:prSet>
      <dgm:spPr/>
      <dgm:t>
        <a:bodyPr/>
        <a:lstStyle/>
        <a:p>
          <a:endParaRPr lang="fr-FR"/>
        </a:p>
      </dgm:t>
    </dgm:pt>
  </dgm:ptLst>
  <dgm:cxnLst>
    <dgm:cxn modelId="{D538E71B-40D7-4C36-AFF0-3DBC1EFB0E36}" type="presOf" srcId="{9D58E9B9-390D-4903-A720-E1520FDBAD61}" destId="{4CBB7634-B96C-4C39-B699-C0C2C92EC570}" srcOrd="0" destOrd="0" presId="urn:microsoft.com/office/officeart/2005/8/layout/hChevron3"/>
    <dgm:cxn modelId="{029ACACB-4897-4142-9A71-572BF713FDAE}" type="presOf" srcId="{47265E3E-3B18-4161-9D1A-C08E0700C1EA}" destId="{3F46B03E-E801-40FB-B1E4-B56605E5DBEF}" srcOrd="0" destOrd="0" presId="urn:microsoft.com/office/officeart/2005/8/layout/hChevron3"/>
    <dgm:cxn modelId="{1FCF9AED-08ED-430D-B546-F37AB3F7BAFA}" type="presOf" srcId="{8AD51268-53E8-4E5C-82F6-8069781FADC6}" destId="{AFA38816-326F-42CC-A0F6-15BDE1DE7207}" srcOrd="0" destOrd="0" presId="urn:microsoft.com/office/officeart/2005/8/layout/hChevron3"/>
    <dgm:cxn modelId="{A55F25D5-6FAA-4CAC-8EDD-FE4CA8B741E0}" srcId="{47265E3E-3B18-4161-9D1A-C08E0700C1EA}" destId="{8AD51268-53E8-4E5C-82F6-8069781FADC6}" srcOrd="1" destOrd="0" parTransId="{C14C8ADE-7D6D-4838-8777-0BB471EE6858}" sibTransId="{4B0F8731-11B0-463E-A1BC-46BC65B9B9B9}"/>
    <dgm:cxn modelId="{B527D4FE-8D7D-4581-86B7-AF51F3734A36}" type="presOf" srcId="{FDE6C641-D8B2-4459-ACF6-424AF6214A3E}" destId="{1089CD89-A889-49DA-AD1B-C8211BF84113}" srcOrd="0" destOrd="0" presId="urn:microsoft.com/office/officeart/2005/8/layout/hChevron3"/>
    <dgm:cxn modelId="{44DF0C13-FE4A-468A-B8FA-7C42FC9B97C7}" type="presOf" srcId="{4E9AB16C-7DFD-4B17-8418-E8178310361B}" destId="{C2BDDF9A-DF36-4B8D-8AAC-6A929C4F4EA4}" srcOrd="0" destOrd="0" presId="urn:microsoft.com/office/officeart/2005/8/layout/hChevron3"/>
    <dgm:cxn modelId="{C5FBB779-75AB-405A-B4CD-065D28586054}" srcId="{47265E3E-3B18-4161-9D1A-C08E0700C1EA}" destId="{4E9AB16C-7DFD-4B17-8418-E8178310361B}" srcOrd="0" destOrd="0" parTransId="{1302FDBA-8822-4D83-B0FE-E813CD26D33E}" sibTransId="{55DB44A4-DF24-43AE-B526-1779C001A42B}"/>
    <dgm:cxn modelId="{BD45D29A-5C83-422B-9F06-0FAA956781DB}" srcId="{47265E3E-3B18-4161-9D1A-C08E0700C1EA}" destId="{9D58E9B9-390D-4903-A720-E1520FDBAD61}" srcOrd="2" destOrd="0" parTransId="{A0F00EE1-F2FA-438D-AC0E-C81F8CC76ACE}" sibTransId="{25027698-1BDD-4EF9-B103-4BC7294C5CA7}"/>
    <dgm:cxn modelId="{1E6A2F74-1052-46BF-8174-664270C55319}" type="presOf" srcId="{13365009-448B-488F-80C1-074BE6866A0A}" destId="{4ACCF62F-CAE3-4366-9C57-1658F26FB495}" srcOrd="0" destOrd="0" presId="urn:microsoft.com/office/officeart/2005/8/layout/hChevron3"/>
    <dgm:cxn modelId="{D634DC82-5B13-4BDB-8368-7754F11BFBCF}" srcId="{47265E3E-3B18-4161-9D1A-C08E0700C1EA}" destId="{FDE6C641-D8B2-4459-ACF6-424AF6214A3E}" srcOrd="4" destOrd="0" parTransId="{14BE91D5-662B-40C1-9D9C-4646EFCC0D06}" sibTransId="{A52D099A-4BF8-4B86-AB75-1F2821F86BE8}"/>
    <dgm:cxn modelId="{715B6AE4-B0B6-443B-B757-243107B49B42}" srcId="{47265E3E-3B18-4161-9D1A-C08E0700C1EA}" destId="{13365009-448B-488F-80C1-074BE6866A0A}" srcOrd="3" destOrd="0" parTransId="{A23F85E5-CB79-46A5-B78C-97712A46A154}" sibTransId="{B82D9AFF-A0B3-4AE8-BD03-84D1AD4077C4}"/>
    <dgm:cxn modelId="{63E98D68-A874-479A-AD09-FEF7C2B394E5}" type="presParOf" srcId="{3F46B03E-E801-40FB-B1E4-B56605E5DBEF}" destId="{C2BDDF9A-DF36-4B8D-8AAC-6A929C4F4EA4}" srcOrd="0" destOrd="0" presId="urn:microsoft.com/office/officeart/2005/8/layout/hChevron3"/>
    <dgm:cxn modelId="{E5568F7F-05E1-42AC-BC73-077671B88B5F}" type="presParOf" srcId="{3F46B03E-E801-40FB-B1E4-B56605E5DBEF}" destId="{1772FD4D-D42F-4A06-88D2-1E75E5251C09}" srcOrd="1" destOrd="0" presId="urn:microsoft.com/office/officeart/2005/8/layout/hChevron3"/>
    <dgm:cxn modelId="{7059266E-A256-4AFD-A4D3-ADA88EEB8CEC}" type="presParOf" srcId="{3F46B03E-E801-40FB-B1E4-B56605E5DBEF}" destId="{AFA38816-326F-42CC-A0F6-15BDE1DE7207}" srcOrd="2" destOrd="0" presId="urn:microsoft.com/office/officeart/2005/8/layout/hChevron3"/>
    <dgm:cxn modelId="{80E13422-1539-4C76-84B9-FF288E557284}" type="presParOf" srcId="{3F46B03E-E801-40FB-B1E4-B56605E5DBEF}" destId="{58DB37F5-D09F-4B85-BE93-FD46484E6C05}" srcOrd="3" destOrd="0" presId="urn:microsoft.com/office/officeart/2005/8/layout/hChevron3"/>
    <dgm:cxn modelId="{E6832DB1-8C7C-4E7E-892C-6F49235A85CF}" type="presParOf" srcId="{3F46B03E-E801-40FB-B1E4-B56605E5DBEF}" destId="{4CBB7634-B96C-4C39-B699-C0C2C92EC570}" srcOrd="4" destOrd="0" presId="urn:microsoft.com/office/officeart/2005/8/layout/hChevron3"/>
    <dgm:cxn modelId="{93805AE3-6843-4F1C-90F6-A7A2F6DFFF9A}" type="presParOf" srcId="{3F46B03E-E801-40FB-B1E4-B56605E5DBEF}" destId="{6FEF57E1-10EA-4846-AD12-3A1B39E570E1}" srcOrd="5" destOrd="0" presId="urn:microsoft.com/office/officeart/2005/8/layout/hChevron3"/>
    <dgm:cxn modelId="{A4A943AF-28FA-469C-A369-D1504D462F8E}" type="presParOf" srcId="{3F46B03E-E801-40FB-B1E4-B56605E5DBEF}" destId="{4ACCF62F-CAE3-4366-9C57-1658F26FB495}" srcOrd="6" destOrd="0" presId="urn:microsoft.com/office/officeart/2005/8/layout/hChevron3"/>
    <dgm:cxn modelId="{E829CD7C-7856-4DDA-BFB4-C1FF185AA9B1}" type="presParOf" srcId="{3F46B03E-E801-40FB-B1E4-B56605E5DBEF}" destId="{0C49E2F1-5F6A-451F-A200-AB52FFEF043F}" srcOrd="7" destOrd="0" presId="urn:microsoft.com/office/officeart/2005/8/layout/hChevron3"/>
    <dgm:cxn modelId="{73485C54-3481-4C09-8FA1-D463511C8102}" type="presParOf" srcId="{3F46B03E-E801-40FB-B1E4-B56605E5DBEF}" destId="{1089CD89-A889-49DA-AD1B-C8211BF84113}" srcOrd="8" destOrd="0" presId="urn:microsoft.com/office/officeart/2005/8/layout/hChevron3"/>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4C1EB0-6FE7-46AC-ADA2-2CDC0B1F6549}">
      <dsp:nvSpPr>
        <dsp:cNvPr id="0" name=""/>
        <dsp:cNvSpPr/>
      </dsp:nvSpPr>
      <dsp:spPr>
        <a:xfrm>
          <a:off x="0" y="985815"/>
          <a:ext cx="6624636" cy="1314420"/>
        </a:xfrm>
        <a:prstGeom prst="notchedRightArrow">
          <a:avLst/>
        </a:prstGeom>
        <a:gradFill rotWithShape="0">
          <a:gsLst>
            <a:gs pos="0">
              <a:schemeClr val="accent1">
                <a:tint val="40000"/>
                <a:hueOff val="0"/>
                <a:satOff val="0"/>
                <a:lumOff val="0"/>
                <a:alphaOff val="0"/>
                <a:shade val="51000"/>
                <a:satMod val="130000"/>
              </a:schemeClr>
            </a:gs>
            <a:gs pos="80000">
              <a:schemeClr val="accent1">
                <a:tint val="40000"/>
                <a:hueOff val="0"/>
                <a:satOff val="0"/>
                <a:lumOff val="0"/>
                <a:alphaOff val="0"/>
                <a:shade val="93000"/>
                <a:satMod val="130000"/>
              </a:schemeClr>
            </a:gs>
            <a:gs pos="100000">
              <a:schemeClr val="accent1">
                <a:tint val="40000"/>
                <a:hueOff val="0"/>
                <a:satOff val="0"/>
                <a:lumOff val="0"/>
                <a:alphaOff val="0"/>
                <a:shade val="94000"/>
                <a:satMod val="135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B80C6392-CED8-44A5-AF4B-2246B198A320}">
      <dsp:nvSpPr>
        <dsp:cNvPr id="0" name=""/>
        <dsp:cNvSpPr/>
      </dsp:nvSpPr>
      <dsp:spPr>
        <a:xfrm>
          <a:off x="2911" y="0"/>
          <a:ext cx="1921403" cy="13144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ctr" defTabSz="622300" rtl="0">
            <a:lnSpc>
              <a:spcPct val="90000"/>
            </a:lnSpc>
            <a:spcBef>
              <a:spcPct val="0"/>
            </a:spcBef>
            <a:spcAft>
              <a:spcPct val="35000"/>
            </a:spcAft>
          </a:pPr>
          <a:r>
            <a:rPr lang="fr-FR" sz="1400" b="1" kern="1200" dirty="0" smtClean="0">
              <a:solidFill>
                <a:schemeClr val="tx2"/>
              </a:solidFill>
            </a:rPr>
            <a:t>11 mars</a:t>
          </a:r>
          <a:r>
            <a:rPr lang="fr-FR" sz="1400" kern="1200" dirty="0" smtClean="0">
              <a:solidFill>
                <a:schemeClr val="tx2"/>
              </a:solidFill>
            </a:rPr>
            <a:t> : vote de la directive Omnibus II par le Parlement européen</a:t>
          </a:r>
          <a:endParaRPr lang="fr-FR" sz="1400" kern="1200" dirty="0">
            <a:solidFill>
              <a:schemeClr val="tx2"/>
            </a:solidFill>
          </a:endParaRPr>
        </a:p>
      </dsp:txBody>
      <dsp:txXfrm>
        <a:off x="2911" y="0"/>
        <a:ext cx="1921403" cy="1314420"/>
      </dsp:txXfrm>
    </dsp:sp>
    <dsp:sp modelId="{159F9F92-09B2-47BE-82B0-83DA53317D55}">
      <dsp:nvSpPr>
        <dsp:cNvPr id="0" name=""/>
        <dsp:cNvSpPr/>
      </dsp:nvSpPr>
      <dsp:spPr>
        <a:xfrm>
          <a:off x="799310" y="1478722"/>
          <a:ext cx="328605" cy="328605"/>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77BEBC8-1D26-48EB-845A-D111D458D6AD}">
      <dsp:nvSpPr>
        <dsp:cNvPr id="0" name=""/>
        <dsp:cNvSpPr/>
      </dsp:nvSpPr>
      <dsp:spPr>
        <a:xfrm>
          <a:off x="2088229" y="90497"/>
          <a:ext cx="1921403" cy="13144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ctr" defTabSz="622300" rtl="0">
            <a:lnSpc>
              <a:spcPct val="90000"/>
            </a:lnSpc>
            <a:spcBef>
              <a:spcPct val="0"/>
            </a:spcBef>
            <a:spcAft>
              <a:spcPct val="35000"/>
            </a:spcAft>
          </a:pPr>
          <a:r>
            <a:rPr lang="fr-FR" sz="1400" b="1" kern="1200" dirty="0" smtClean="0">
              <a:solidFill>
                <a:schemeClr val="tx2"/>
              </a:solidFill>
            </a:rPr>
            <a:t>22 mai</a:t>
          </a:r>
          <a:r>
            <a:rPr lang="fr-FR" sz="1400" kern="1200" dirty="0" smtClean="0">
              <a:solidFill>
                <a:schemeClr val="tx2"/>
              </a:solidFill>
            </a:rPr>
            <a:t> : publication de la directive Omnibus II</a:t>
          </a:r>
          <a:endParaRPr lang="fr-FR" sz="1400" kern="1200" dirty="0">
            <a:solidFill>
              <a:schemeClr val="tx2"/>
            </a:solidFill>
          </a:endParaRPr>
        </a:p>
      </dsp:txBody>
      <dsp:txXfrm>
        <a:off x="2088229" y="90497"/>
        <a:ext cx="1921403" cy="1314420"/>
      </dsp:txXfrm>
    </dsp:sp>
    <dsp:sp modelId="{D7EFF8AF-9F26-49D0-B255-CB9191AEEDE1}">
      <dsp:nvSpPr>
        <dsp:cNvPr id="0" name=""/>
        <dsp:cNvSpPr/>
      </dsp:nvSpPr>
      <dsp:spPr>
        <a:xfrm>
          <a:off x="2816784" y="1478722"/>
          <a:ext cx="328605" cy="328605"/>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225959CD-F928-441C-B8F7-F724110713B6}">
      <dsp:nvSpPr>
        <dsp:cNvPr id="0" name=""/>
        <dsp:cNvSpPr/>
      </dsp:nvSpPr>
      <dsp:spPr>
        <a:xfrm>
          <a:off x="4037858" y="0"/>
          <a:ext cx="1921403" cy="13144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ctr" anchorCtr="0">
          <a:noAutofit/>
        </a:bodyPr>
        <a:lstStyle/>
        <a:p>
          <a:pPr lvl="0" algn="ctr" defTabSz="577850" rtl="0">
            <a:lnSpc>
              <a:spcPct val="90000"/>
            </a:lnSpc>
            <a:spcBef>
              <a:spcPct val="0"/>
            </a:spcBef>
            <a:spcAft>
              <a:spcPct val="35000"/>
            </a:spcAft>
          </a:pPr>
          <a:r>
            <a:rPr lang="fr-FR" sz="1300" b="1" kern="1200" dirty="0" smtClean="0">
              <a:solidFill>
                <a:schemeClr val="tx2"/>
              </a:solidFill>
            </a:rPr>
            <a:t>10 octobre 2014</a:t>
          </a:r>
          <a:r>
            <a:rPr lang="fr-FR" sz="1300" kern="1200" dirty="0" smtClean="0">
              <a:solidFill>
                <a:schemeClr val="tx2"/>
              </a:solidFill>
            </a:rPr>
            <a:t> : adoption par la Commission européenne du projet de niveau 2 ; début de la période d’objection du Parlement européen et du Conseil </a:t>
          </a:r>
          <a:endParaRPr lang="fr-FR" sz="1300" kern="1200" dirty="0">
            <a:solidFill>
              <a:schemeClr val="tx2"/>
            </a:solidFill>
          </a:endParaRPr>
        </a:p>
      </dsp:txBody>
      <dsp:txXfrm>
        <a:off x="4037858" y="0"/>
        <a:ext cx="1921403" cy="1314420"/>
      </dsp:txXfrm>
    </dsp:sp>
    <dsp:sp modelId="{8F1CD8FC-E94C-4A15-A2BB-5DCEBC5EE36E}">
      <dsp:nvSpPr>
        <dsp:cNvPr id="0" name=""/>
        <dsp:cNvSpPr/>
      </dsp:nvSpPr>
      <dsp:spPr>
        <a:xfrm>
          <a:off x="4834257" y="1478722"/>
          <a:ext cx="328605" cy="328605"/>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BDDF9A-DF36-4B8D-8AAC-6A929C4F4EA4}">
      <dsp:nvSpPr>
        <dsp:cNvPr id="0" name=""/>
        <dsp:cNvSpPr/>
      </dsp:nvSpPr>
      <dsp:spPr>
        <a:xfrm>
          <a:off x="902" y="8079"/>
          <a:ext cx="1759604" cy="703841"/>
        </a:xfrm>
        <a:prstGeom prst="homePlate">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32004" rIns="16002" bIns="32004" numCol="1" spcCol="1270" anchor="ctr" anchorCtr="0">
          <a:noAutofit/>
        </a:bodyPr>
        <a:lstStyle/>
        <a:p>
          <a:pPr lvl="0" algn="ctr" defTabSz="533400">
            <a:lnSpc>
              <a:spcPct val="90000"/>
            </a:lnSpc>
            <a:spcBef>
              <a:spcPct val="0"/>
            </a:spcBef>
            <a:spcAft>
              <a:spcPct val="35000"/>
            </a:spcAft>
          </a:pPr>
          <a:r>
            <a:rPr lang="fr-FR" sz="1200" kern="1200" dirty="0" smtClean="0"/>
            <a:t>/</a:t>
          </a:r>
          <a:endParaRPr lang="fr-FR" sz="1200" kern="1200" dirty="0"/>
        </a:p>
      </dsp:txBody>
      <dsp:txXfrm>
        <a:off x="902" y="8079"/>
        <a:ext cx="1583644" cy="703841"/>
      </dsp:txXfrm>
    </dsp:sp>
    <dsp:sp modelId="{AFA38816-326F-42CC-A0F6-15BDE1DE7207}">
      <dsp:nvSpPr>
        <dsp:cNvPr id="0" name=""/>
        <dsp:cNvSpPr/>
      </dsp:nvSpPr>
      <dsp:spPr>
        <a:xfrm>
          <a:off x="1408586" y="8079"/>
          <a:ext cx="1759604" cy="703841"/>
        </a:xfrm>
        <a:prstGeom prst="chevron">
          <a:avLst/>
        </a:prstGeom>
        <a:solidFill>
          <a:srgbClr val="FFCC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ts val="0"/>
            </a:spcAft>
          </a:pPr>
          <a:r>
            <a:rPr lang="fr-FR" sz="1200" kern="1200" dirty="0" smtClean="0">
              <a:solidFill>
                <a:schemeClr val="tx1"/>
              </a:solidFill>
            </a:rPr>
            <a:t>18/09</a:t>
          </a:r>
          <a:r>
            <a:rPr lang="fr-FR" sz="1200" kern="1200" dirty="0" smtClean="0">
              <a:solidFill>
                <a:srgbClr val="00B050"/>
              </a:solidFill>
            </a:rPr>
            <a:t> </a:t>
          </a:r>
        </a:p>
        <a:p>
          <a:pPr lvl="0" algn="ctr" defTabSz="533400">
            <a:lnSpc>
              <a:spcPct val="90000"/>
            </a:lnSpc>
            <a:spcBef>
              <a:spcPct val="0"/>
            </a:spcBef>
            <a:spcAft>
              <a:spcPts val="0"/>
            </a:spcAft>
          </a:pPr>
          <a:r>
            <a:rPr lang="fr-FR" sz="1200" kern="1200" dirty="0" smtClean="0">
              <a:solidFill>
                <a:schemeClr val="tx1"/>
              </a:solidFill>
            </a:rPr>
            <a:t>Exercice préparatoire</a:t>
          </a:r>
          <a:endParaRPr lang="fr-FR" sz="1200" kern="1200" dirty="0">
            <a:solidFill>
              <a:schemeClr val="tx1"/>
            </a:solidFill>
          </a:endParaRPr>
        </a:p>
      </dsp:txBody>
      <dsp:txXfrm>
        <a:off x="1760507" y="8079"/>
        <a:ext cx="1055763" cy="703841"/>
      </dsp:txXfrm>
    </dsp:sp>
    <dsp:sp modelId="{4CBB7634-B96C-4C39-B699-C0C2C92EC570}">
      <dsp:nvSpPr>
        <dsp:cNvPr id="0" name=""/>
        <dsp:cNvSpPr/>
      </dsp:nvSpPr>
      <dsp:spPr>
        <a:xfrm>
          <a:off x="2816269" y="8079"/>
          <a:ext cx="1759604" cy="703841"/>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fr-FR" sz="1200" kern="1200" dirty="0" smtClean="0"/>
            <a:t>2s après approbation par CA</a:t>
          </a:r>
          <a:endParaRPr lang="fr-FR" sz="1200" kern="1200" dirty="0">
            <a:solidFill>
              <a:srgbClr val="FF0000"/>
            </a:solidFill>
          </a:endParaRPr>
        </a:p>
      </dsp:txBody>
      <dsp:txXfrm>
        <a:off x="3168190" y="8079"/>
        <a:ext cx="1055763" cy="703841"/>
      </dsp:txXfrm>
    </dsp:sp>
    <dsp:sp modelId="{4ACCF62F-CAE3-4366-9C57-1658F26FB495}">
      <dsp:nvSpPr>
        <dsp:cNvPr id="0" name=""/>
        <dsp:cNvSpPr/>
      </dsp:nvSpPr>
      <dsp:spPr>
        <a:xfrm>
          <a:off x="4223953" y="8079"/>
          <a:ext cx="1759604" cy="703841"/>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fr-FR" sz="1200" kern="1200" dirty="0" smtClean="0"/>
            <a:t>2s après approbation par CA</a:t>
          </a:r>
          <a:endParaRPr lang="fr-FR" sz="1200" kern="1200" dirty="0">
            <a:solidFill>
              <a:srgbClr val="FF0000"/>
            </a:solidFill>
          </a:endParaRPr>
        </a:p>
      </dsp:txBody>
      <dsp:txXfrm>
        <a:off x="4575874" y="8079"/>
        <a:ext cx="1055763" cy="703841"/>
      </dsp:txXfrm>
    </dsp:sp>
    <dsp:sp modelId="{1089CD89-A889-49DA-AD1B-C8211BF84113}">
      <dsp:nvSpPr>
        <dsp:cNvPr id="0" name=""/>
        <dsp:cNvSpPr/>
      </dsp:nvSpPr>
      <dsp:spPr>
        <a:xfrm>
          <a:off x="5631637" y="8079"/>
          <a:ext cx="1759604" cy="703841"/>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fr-FR" sz="1200" kern="1200" dirty="0" smtClean="0"/>
            <a:t>2s après approbation par CA</a:t>
          </a:r>
          <a:endParaRPr lang="fr-FR" sz="1200" kern="1200" dirty="0"/>
        </a:p>
      </dsp:txBody>
      <dsp:txXfrm>
        <a:off x="5983558" y="8079"/>
        <a:ext cx="1055763" cy="70384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BDDF9A-DF36-4B8D-8AAC-6A929C4F4EA4}">
      <dsp:nvSpPr>
        <dsp:cNvPr id="0" name=""/>
        <dsp:cNvSpPr/>
      </dsp:nvSpPr>
      <dsp:spPr>
        <a:xfrm>
          <a:off x="902" y="8079"/>
          <a:ext cx="1759604" cy="703841"/>
        </a:xfrm>
        <a:prstGeom prst="homePlate">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32004" rIns="16002" bIns="32004" numCol="1" spcCol="1270" anchor="ctr" anchorCtr="0">
          <a:noAutofit/>
        </a:bodyPr>
        <a:lstStyle/>
        <a:p>
          <a:pPr lvl="0" algn="ctr" defTabSz="533400">
            <a:lnSpc>
              <a:spcPct val="90000"/>
            </a:lnSpc>
            <a:spcBef>
              <a:spcPct val="0"/>
            </a:spcBef>
            <a:spcAft>
              <a:spcPct val="35000"/>
            </a:spcAft>
          </a:pPr>
          <a:r>
            <a:rPr lang="fr-FR" sz="1200" kern="1200" dirty="0" smtClean="0"/>
            <a:t>/</a:t>
          </a:r>
          <a:endParaRPr lang="fr-FR" sz="1200" kern="1200" dirty="0"/>
        </a:p>
      </dsp:txBody>
      <dsp:txXfrm>
        <a:off x="902" y="8079"/>
        <a:ext cx="1583644" cy="703841"/>
      </dsp:txXfrm>
    </dsp:sp>
    <dsp:sp modelId="{AFA38816-326F-42CC-A0F6-15BDE1DE7207}">
      <dsp:nvSpPr>
        <dsp:cNvPr id="0" name=""/>
        <dsp:cNvSpPr/>
      </dsp:nvSpPr>
      <dsp:spPr>
        <a:xfrm>
          <a:off x="1408586" y="8079"/>
          <a:ext cx="1759604" cy="703841"/>
        </a:xfrm>
        <a:prstGeom prst="chevron">
          <a:avLst/>
        </a:prstGeom>
        <a:solidFill>
          <a:srgbClr val="FFCC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fr-FR" sz="1200" kern="1200" dirty="0" smtClean="0">
              <a:solidFill>
                <a:schemeClr val="tx1"/>
              </a:solidFill>
            </a:rPr>
            <a:t>3/06             (</a:t>
          </a:r>
          <a:r>
            <a:rPr lang="fr-FR" sz="1200" kern="1200" dirty="0" err="1" smtClean="0">
              <a:solidFill>
                <a:schemeClr val="tx1"/>
              </a:solidFill>
            </a:rPr>
            <a:t>Grp</a:t>
          </a:r>
          <a:r>
            <a:rPr lang="fr-FR" sz="1200" kern="1200" dirty="0" smtClean="0">
              <a:solidFill>
                <a:schemeClr val="tx1"/>
              </a:solidFill>
            </a:rPr>
            <a:t> : 1/07)</a:t>
          </a:r>
          <a:endParaRPr lang="fr-FR" sz="1200" kern="1200" dirty="0">
            <a:solidFill>
              <a:schemeClr val="tx1"/>
            </a:solidFill>
          </a:endParaRPr>
        </a:p>
      </dsp:txBody>
      <dsp:txXfrm>
        <a:off x="1760507" y="8079"/>
        <a:ext cx="1055763" cy="703841"/>
      </dsp:txXfrm>
    </dsp:sp>
    <dsp:sp modelId="{4CBB7634-B96C-4C39-B699-C0C2C92EC570}">
      <dsp:nvSpPr>
        <dsp:cNvPr id="0" name=""/>
        <dsp:cNvSpPr/>
      </dsp:nvSpPr>
      <dsp:spPr>
        <a:xfrm>
          <a:off x="2816269" y="8079"/>
          <a:ext cx="1759604" cy="703841"/>
        </a:xfrm>
        <a:prstGeom prst="chevron">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fr-FR" sz="1200" kern="1200" dirty="0" smtClean="0">
              <a:solidFill>
                <a:schemeClr val="bg1"/>
              </a:solidFill>
            </a:rPr>
            <a:t>/</a:t>
          </a:r>
          <a:endParaRPr lang="fr-FR" sz="1200" kern="1200" dirty="0">
            <a:solidFill>
              <a:schemeClr val="bg1"/>
            </a:solidFill>
          </a:endParaRPr>
        </a:p>
      </dsp:txBody>
      <dsp:txXfrm>
        <a:off x="3168190" y="8079"/>
        <a:ext cx="1055763" cy="703841"/>
      </dsp:txXfrm>
    </dsp:sp>
    <dsp:sp modelId="{4ACCF62F-CAE3-4366-9C57-1658F26FB495}">
      <dsp:nvSpPr>
        <dsp:cNvPr id="0" name=""/>
        <dsp:cNvSpPr/>
      </dsp:nvSpPr>
      <dsp:spPr>
        <a:xfrm>
          <a:off x="4223953" y="8079"/>
          <a:ext cx="1759604" cy="703841"/>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fr-FR" sz="1200" kern="1200" dirty="0" smtClean="0"/>
            <a:t>19/05 (</a:t>
          </a:r>
          <a:r>
            <a:rPr lang="fr-FR" sz="1200" kern="1200" dirty="0" err="1" smtClean="0"/>
            <a:t>Grp</a:t>
          </a:r>
          <a:r>
            <a:rPr lang="fr-FR" sz="1200" kern="1200" dirty="0" smtClean="0"/>
            <a:t> 30/06)</a:t>
          </a:r>
          <a:endParaRPr lang="fr-FR" sz="1200" kern="1200" dirty="0"/>
        </a:p>
      </dsp:txBody>
      <dsp:txXfrm>
        <a:off x="4575874" y="8079"/>
        <a:ext cx="1055763" cy="703841"/>
      </dsp:txXfrm>
    </dsp:sp>
    <dsp:sp modelId="{1089CD89-A889-49DA-AD1B-C8211BF84113}">
      <dsp:nvSpPr>
        <dsp:cNvPr id="0" name=""/>
        <dsp:cNvSpPr/>
      </dsp:nvSpPr>
      <dsp:spPr>
        <a:xfrm>
          <a:off x="5631637" y="8079"/>
          <a:ext cx="1759604" cy="703841"/>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lvl="0" algn="ctr" defTabSz="400050">
            <a:lnSpc>
              <a:spcPct val="90000"/>
            </a:lnSpc>
            <a:spcBef>
              <a:spcPct val="0"/>
            </a:spcBef>
            <a:spcAft>
              <a:spcPct val="35000"/>
            </a:spcAft>
          </a:pPr>
          <a:r>
            <a:rPr lang="fr-FR" sz="900" kern="1200" dirty="0" smtClean="0">
              <a:solidFill>
                <a:schemeClr val="bg1"/>
              </a:solidFill>
            </a:rPr>
            <a:t>Réduction des délais sur 4 ans</a:t>
          </a:r>
        </a:p>
        <a:p>
          <a:pPr lvl="0" algn="ctr" defTabSz="400050">
            <a:lnSpc>
              <a:spcPct val="90000"/>
            </a:lnSpc>
            <a:spcBef>
              <a:spcPct val="0"/>
            </a:spcBef>
            <a:spcAft>
              <a:spcPct val="35000"/>
            </a:spcAft>
          </a:pPr>
          <a:r>
            <a:rPr lang="fr-FR" sz="900" i="1" kern="1200" dirty="0" smtClean="0">
              <a:solidFill>
                <a:schemeClr val="bg1"/>
              </a:solidFill>
            </a:rPr>
            <a:t>(jusque A + 14 solo; A + 20 groupes)</a:t>
          </a:r>
          <a:endParaRPr lang="fr-FR" sz="900" kern="1200" dirty="0">
            <a:solidFill>
              <a:schemeClr val="bg1"/>
            </a:solidFill>
          </a:endParaRPr>
        </a:p>
      </dsp:txBody>
      <dsp:txXfrm>
        <a:off x="5983558" y="8079"/>
        <a:ext cx="1055763" cy="70384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17E071-5DB6-47A3-AE37-3ED64371D25C}">
      <dsp:nvSpPr>
        <dsp:cNvPr id="0" name=""/>
        <dsp:cNvSpPr/>
      </dsp:nvSpPr>
      <dsp:spPr>
        <a:xfrm>
          <a:off x="1504892" y="0"/>
          <a:ext cx="117011" cy="720080"/>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C0C1737-C057-4E21-8353-FEF2072525AB}">
      <dsp:nvSpPr>
        <dsp:cNvPr id="0" name=""/>
        <dsp:cNvSpPr/>
      </dsp:nvSpPr>
      <dsp:spPr>
        <a:xfrm>
          <a:off x="294531" y="0"/>
          <a:ext cx="1032065" cy="7200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fr-FR" sz="1400" kern="1200" dirty="0" smtClean="0"/>
            <a:t>Année de collecte</a:t>
          </a:r>
          <a:endParaRPr lang="fr-FR" sz="1400" kern="1200" dirty="0"/>
        </a:p>
      </dsp:txBody>
      <dsp:txXfrm>
        <a:off x="329682" y="35151"/>
        <a:ext cx="961763" cy="649778"/>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17E071-5DB6-47A3-AE37-3ED64371D25C}">
      <dsp:nvSpPr>
        <dsp:cNvPr id="0" name=""/>
        <dsp:cNvSpPr/>
      </dsp:nvSpPr>
      <dsp:spPr>
        <a:xfrm>
          <a:off x="1504892" y="483"/>
          <a:ext cx="117011" cy="609149"/>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C0C1737-C057-4E21-8353-FEF2072525AB}">
      <dsp:nvSpPr>
        <dsp:cNvPr id="0" name=""/>
        <dsp:cNvSpPr/>
      </dsp:nvSpPr>
      <dsp:spPr>
        <a:xfrm>
          <a:off x="294531" y="0"/>
          <a:ext cx="1032065" cy="60914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fr-FR" sz="1400" kern="1200" dirty="0" smtClean="0"/>
            <a:t>Dossier Annuel (base N-1)</a:t>
          </a:r>
          <a:endParaRPr lang="fr-FR" sz="1400" kern="1200" dirty="0"/>
        </a:p>
      </dsp:txBody>
      <dsp:txXfrm>
        <a:off x="324267" y="29736"/>
        <a:ext cx="972593" cy="549677"/>
      </dsp:txXfrm>
    </dsp:sp>
    <dsp:sp modelId="{A2DFBE71-325C-4C28-A7E7-27D8370304D1}">
      <dsp:nvSpPr>
        <dsp:cNvPr id="0" name=""/>
        <dsp:cNvSpPr/>
      </dsp:nvSpPr>
      <dsp:spPr>
        <a:xfrm>
          <a:off x="1504892" y="670548"/>
          <a:ext cx="117011" cy="609149"/>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B53A83E-5A6F-436B-AC49-B4E0592F28FC}">
      <dsp:nvSpPr>
        <dsp:cNvPr id="0" name=""/>
        <dsp:cNvSpPr/>
      </dsp:nvSpPr>
      <dsp:spPr>
        <a:xfrm>
          <a:off x="294531" y="669421"/>
          <a:ext cx="1032065" cy="60914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fr-FR" sz="1400" kern="1200" dirty="0" smtClean="0"/>
            <a:t>États SII annuel (base N-1)</a:t>
          </a:r>
          <a:endParaRPr lang="fr-FR" sz="1400" kern="1200" dirty="0"/>
        </a:p>
      </dsp:txBody>
      <dsp:txXfrm>
        <a:off x="324267" y="699157"/>
        <a:ext cx="972593" cy="549677"/>
      </dsp:txXfrm>
    </dsp:sp>
    <dsp:sp modelId="{B947FB6E-6AB2-4F5B-866C-91FE370E342E}">
      <dsp:nvSpPr>
        <dsp:cNvPr id="0" name=""/>
        <dsp:cNvSpPr/>
      </dsp:nvSpPr>
      <dsp:spPr>
        <a:xfrm>
          <a:off x="1504892" y="1340612"/>
          <a:ext cx="117011" cy="609149"/>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1174142-0B7E-45BA-B006-42B93FDBA87A}">
      <dsp:nvSpPr>
        <dsp:cNvPr id="0" name=""/>
        <dsp:cNvSpPr/>
      </dsp:nvSpPr>
      <dsp:spPr>
        <a:xfrm>
          <a:off x="294531" y="1339485"/>
          <a:ext cx="1032065" cy="60914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fr-FR" sz="1400" kern="1200" dirty="0" smtClean="0"/>
            <a:t>États SII trimestriels</a:t>
          </a:r>
          <a:endParaRPr lang="fr-FR" sz="1400" kern="1200" dirty="0"/>
        </a:p>
      </dsp:txBody>
      <dsp:txXfrm>
        <a:off x="324267" y="1369221"/>
        <a:ext cx="972593" cy="549677"/>
      </dsp:txXfrm>
    </dsp:sp>
    <dsp:sp modelId="{1FD9F04A-1783-44FF-A0DC-DBEDAED40A78}">
      <dsp:nvSpPr>
        <dsp:cNvPr id="0" name=""/>
        <dsp:cNvSpPr/>
      </dsp:nvSpPr>
      <dsp:spPr>
        <a:xfrm>
          <a:off x="1504892" y="2010677"/>
          <a:ext cx="117011" cy="609149"/>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6E3B9BE-5459-4F9E-8118-1248B78F704D}">
      <dsp:nvSpPr>
        <dsp:cNvPr id="0" name=""/>
        <dsp:cNvSpPr/>
      </dsp:nvSpPr>
      <dsp:spPr>
        <a:xfrm>
          <a:off x="294531" y="2009550"/>
          <a:ext cx="1032065" cy="60914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fr-FR" sz="1400" kern="1200" dirty="0" smtClean="0"/>
            <a:t>ENS (base N-1)</a:t>
          </a:r>
          <a:endParaRPr lang="fr-FR" sz="1400" kern="1200" dirty="0"/>
        </a:p>
      </dsp:txBody>
      <dsp:txXfrm>
        <a:off x="324267" y="2039286"/>
        <a:ext cx="972593" cy="549677"/>
      </dsp:txXfrm>
    </dsp:sp>
    <dsp:sp modelId="{B8786EA2-A882-4524-AF89-CEE86A172CF1}">
      <dsp:nvSpPr>
        <dsp:cNvPr id="0" name=""/>
        <dsp:cNvSpPr/>
      </dsp:nvSpPr>
      <dsp:spPr>
        <a:xfrm>
          <a:off x="1504892" y="2680742"/>
          <a:ext cx="117011" cy="609149"/>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9082BB6-6039-4B9B-8436-E719F29E54BE}">
      <dsp:nvSpPr>
        <dsp:cNvPr id="0" name=""/>
        <dsp:cNvSpPr/>
      </dsp:nvSpPr>
      <dsp:spPr>
        <a:xfrm>
          <a:off x="294531" y="2679615"/>
          <a:ext cx="1032065" cy="60914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fr-FR" sz="1400" kern="1200" dirty="0" smtClean="0"/>
            <a:t>ORSA</a:t>
          </a:r>
          <a:endParaRPr lang="fr-FR" sz="1400" kern="1200" dirty="0"/>
        </a:p>
      </dsp:txBody>
      <dsp:txXfrm>
        <a:off x="324267" y="2709351"/>
        <a:ext cx="972593" cy="549677"/>
      </dsp:txXfrm>
    </dsp:sp>
    <dsp:sp modelId="{20F28FB8-8924-482F-98A2-9617F131DD30}">
      <dsp:nvSpPr>
        <dsp:cNvPr id="0" name=""/>
        <dsp:cNvSpPr/>
      </dsp:nvSpPr>
      <dsp:spPr>
        <a:xfrm>
          <a:off x="1512169" y="3350806"/>
          <a:ext cx="78502" cy="609149"/>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2DC552-72F2-42C6-9FFB-8D78CB1B2DBC}">
      <dsp:nvSpPr>
        <dsp:cNvPr id="0" name=""/>
        <dsp:cNvSpPr/>
      </dsp:nvSpPr>
      <dsp:spPr>
        <a:xfrm>
          <a:off x="300828" y="3351141"/>
          <a:ext cx="1008110" cy="60914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fr-FR" sz="1400" kern="1200" dirty="0" smtClean="0"/>
            <a:t>Rapports narratifs</a:t>
          </a:r>
          <a:endParaRPr lang="fr-FR" sz="1400" kern="1200" dirty="0"/>
        </a:p>
      </dsp:txBody>
      <dsp:txXfrm>
        <a:off x="330564" y="3380877"/>
        <a:ext cx="948638" cy="5496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BBB157-2F3C-403F-8DA0-0DED491BC292}">
      <dsp:nvSpPr>
        <dsp:cNvPr id="0" name=""/>
        <dsp:cNvSpPr/>
      </dsp:nvSpPr>
      <dsp:spPr>
        <a:xfrm>
          <a:off x="0" y="928903"/>
          <a:ext cx="8136904" cy="1238537"/>
        </a:xfrm>
        <a:prstGeom prst="notchedRightArrow">
          <a:avLst/>
        </a:prstGeom>
        <a:gradFill rotWithShape="0">
          <a:gsLst>
            <a:gs pos="0">
              <a:schemeClr val="accent2">
                <a:tint val="40000"/>
                <a:hueOff val="0"/>
                <a:satOff val="0"/>
                <a:lumOff val="0"/>
                <a:alphaOff val="0"/>
                <a:shade val="51000"/>
                <a:satMod val="130000"/>
              </a:schemeClr>
            </a:gs>
            <a:gs pos="80000">
              <a:schemeClr val="accent2">
                <a:tint val="40000"/>
                <a:hueOff val="0"/>
                <a:satOff val="0"/>
                <a:lumOff val="0"/>
                <a:alphaOff val="0"/>
                <a:shade val="93000"/>
                <a:satMod val="130000"/>
              </a:schemeClr>
            </a:gs>
            <a:gs pos="100000">
              <a:schemeClr val="accent2">
                <a:tint val="40000"/>
                <a:hueOff val="0"/>
                <a:satOff val="0"/>
                <a:lumOff val="0"/>
                <a:alphaOff val="0"/>
                <a:shade val="94000"/>
                <a:satMod val="135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E821304D-7B21-4B27-BBEB-AD79BE2E7572}">
      <dsp:nvSpPr>
        <dsp:cNvPr id="0" name=""/>
        <dsp:cNvSpPr/>
      </dsp:nvSpPr>
      <dsp:spPr>
        <a:xfrm>
          <a:off x="3324" y="0"/>
          <a:ext cx="2406406" cy="12385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lvl="0" algn="ctr" defTabSz="622300" rtl="0">
            <a:lnSpc>
              <a:spcPct val="90000"/>
            </a:lnSpc>
            <a:spcBef>
              <a:spcPct val="0"/>
            </a:spcBef>
            <a:spcAft>
              <a:spcPct val="35000"/>
            </a:spcAft>
          </a:pPr>
          <a:r>
            <a:rPr lang="fr-FR" sz="1400" b="1" kern="1200" dirty="0" smtClean="0">
              <a:solidFill>
                <a:schemeClr val="accent2"/>
              </a:solidFill>
            </a:rPr>
            <a:t>Le 12 janvier 2015 au plus tôt</a:t>
          </a:r>
          <a:r>
            <a:rPr lang="fr-FR" sz="1400" kern="1200" dirty="0" smtClean="0">
              <a:solidFill>
                <a:schemeClr val="accent2"/>
              </a:solidFill>
            </a:rPr>
            <a:t> : fin de la période d’objection du niveau 2</a:t>
          </a:r>
          <a:endParaRPr lang="fr-FR" sz="1400" kern="1200" dirty="0">
            <a:solidFill>
              <a:schemeClr val="accent2"/>
            </a:solidFill>
          </a:endParaRPr>
        </a:p>
      </dsp:txBody>
      <dsp:txXfrm>
        <a:off x="3324" y="0"/>
        <a:ext cx="2406406" cy="1238537"/>
      </dsp:txXfrm>
    </dsp:sp>
    <dsp:sp modelId="{2B04058A-8D13-475E-829B-6DD3676952B4}">
      <dsp:nvSpPr>
        <dsp:cNvPr id="0" name=""/>
        <dsp:cNvSpPr/>
      </dsp:nvSpPr>
      <dsp:spPr>
        <a:xfrm>
          <a:off x="1051710" y="1393354"/>
          <a:ext cx="309634" cy="309634"/>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4C1BA4D1-ABD8-4053-9629-279C8033CE66}">
      <dsp:nvSpPr>
        <dsp:cNvPr id="0" name=""/>
        <dsp:cNvSpPr/>
      </dsp:nvSpPr>
      <dsp:spPr>
        <a:xfrm>
          <a:off x="2461937" y="0"/>
          <a:ext cx="2571128" cy="5323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t" anchorCtr="0">
          <a:noAutofit/>
        </a:bodyPr>
        <a:lstStyle/>
        <a:p>
          <a:pPr lvl="0" algn="ctr" defTabSz="622300" rtl="0">
            <a:lnSpc>
              <a:spcPct val="90000"/>
            </a:lnSpc>
            <a:spcBef>
              <a:spcPct val="0"/>
            </a:spcBef>
            <a:spcAft>
              <a:spcPct val="35000"/>
            </a:spcAft>
          </a:pPr>
          <a:r>
            <a:rPr lang="fr-FR" sz="1400" b="1" kern="1200" dirty="0" smtClean="0">
              <a:solidFill>
                <a:schemeClr val="accent2"/>
              </a:solidFill>
            </a:rPr>
            <a:t>31 mars 2015</a:t>
          </a:r>
          <a:r>
            <a:rPr lang="fr-FR" sz="1350" kern="1200" dirty="0" smtClean="0">
              <a:solidFill>
                <a:schemeClr val="accent2"/>
              </a:solidFill>
            </a:rPr>
            <a:t> : </a:t>
          </a:r>
          <a:r>
            <a:rPr lang="fr-FR" sz="1400" kern="1200" dirty="0" smtClean="0">
              <a:solidFill>
                <a:schemeClr val="accent2"/>
              </a:solidFill>
            </a:rPr>
            <a:t>fin de la période de transposition de la directive Solvabilité II</a:t>
          </a:r>
          <a:endParaRPr lang="fr-FR" sz="1400" kern="1200" dirty="0">
            <a:solidFill>
              <a:schemeClr val="accent2"/>
            </a:solidFill>
          </a:endParaRPr>
        </a:p>
      </dsp:txBody>
      <dsp:txXfrm>
        <a:off x="2461937" y="0"/>
        <a:ext cx="2571128" cy="532335"/>
      </dsp:txXfrm>
    </dsp:sp>
    <dsp:sp modelId="{F12DCA54-0CFB-41ED-A6AB-EB83562CABBA}">
      <dsp:nvSpPr>
        <dsp:cNvPr id="0" name=""/>
        <dsp:cNvSpPr/>
      </dsp:nvSpPr>
      <dsp:spPr>
        <a:xfrm>
          <a:off x="3592684" y="1408690"/>
          <a:ext cx="309634" cy="309634"/>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9526B44F-0335-FE43-B761-DBD568260D20}">
      <dsp:nvSpPr>
        <dsp:cNvPr id="0" name=""/>
        <dsp:cNvSpPr/>
      </dsp:nvSpPr>
      <dsp:spPr>
        <a:xfrm>
          <a:off x="5085272" y="0"/>
          <a:ext cx="1138279" cy="12385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lvl="0" algn="ctr" defTabSz="622300" rtl="0">
            <a:lnSpc>
              <a:spcPct val="90000"/>
            </a:lnSpc>
            <a:spcBef>
              <a:spcPct val="0"/>
            </a:spcBef>
            <a:spcAft>
              <a:spcPct val="35000"/>
            </a:spcAft>
          </a:pPr>
          <a:r>
            <a:rPr lang="fr-FR" sz="1400" b="1" kern="1200" dirty="0" smtClean="0">
              <a:solidFill>
                <a:schemeClr val="accent2"/>
              </a:solidFill>
            </a:rPr>
            <a:t>Courant 2015 : </a:t>
          </a:r>
          <a:r>
            <a:rPr lang="fr-FR" sz="1400" kern="1200" dirty="0" smtClean="0">
              <a:solidFill>
                <a:schemeClr val="accent2"/>
              </a:solidFill>
            </a:rPr>
            <a:t>séquences d’adoption par la Commission des textes de niveau 3</a:t>
          </a:r>
          <a:endParaRPr lang="fr-FR" sz="1400" kern="1200" dirty="0">
            <a:solidFill>
              <a:schemeClr val="accent2"/>
            </a:solidFill>
          </a:endParaRPr>
        </a:p>
      </dsp:txBody>
      <dsp:txXfrm>
        <a:off x="5085272" y="0"/>
        <a:ext cx="1138279" cy="1238537"/>
      </dsp:txXfrm>
    </dsp:sp>
    <dsp:sp modelId="{E7880B66-1CE5-E242-9C9A-9F296D1A4DDC}">
      <dsp:nvSpPr>
        <dsp:cNvPr id="0" name=""/>
        <dsp:cNvSpPr/>
      </dsp:nvSpPr>
      <dsp:spPr>
        <a:xfrm>
          <a:off x="5499595" y="1393354"/>
          <a:ext cx="309634" cy="309634"/>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19F0C0F-A189-B945-B9D0-AACEDAF7FBFF}">
      <dsp:nvSpPr>
        <dsp:cNvPr id="0" name=""/>
        <dsp:cNvSpPr/>
      </dsp:nvSpPr>
      <dsp:spPr>
        <a:xfrm>
          <a:off x="6276594" y="0"/>
          <a:ext cx="1044130" cy="12385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lvl="0" algn="ctr" defTabSz="622300" rtl="0">
            <a:lnSpc>
              <a:spcPct val="90000"/>
            </a:lnSpc>
            <a:spcBef>
              <a:spcPct val="0"/>
            </a:spcBef>
            <a:spcAft>
              <a:spcPct val="35000"/>
            </a:spcAft>
          </a:pPr>
          <a:r>
            <a:rPr lang="fr-FR" sz="1400" b="1" kern="1200" dirty="0" smtClean="0">
              <a:solidFill>
                <a:schemeClr val="accent2"/>
              </a:solidFill>
            </a:rPr>
            <a:t>1er janvier 2016 : entrée en application du régime Solvabilité II</a:t>
          </a:r>
          <a:endParaRPr lang="fr-FR" sz="1400" b="1" kern="1200" dirty="0">
            <a:solidFill>
              <a:schemeClr val="accent2"/>
            </a:solidFill>
          </a:endParaRPr>
        </a:p>
      </dsp:txBody>
      <dsp:txXfrm>
        <a:off x="6276594" y="0"/>
        <a:ext cx="1044130" cy="1238537"/>
      </dsp:txXfrm>
    </dsp:sp>
    <dsp:sp modelId="{37730FAE-96FB-4B43-9AB4-5AAF2FFDFC2C}">
      <dsp:nvSpPr>
        <dsp:cNvPr id="0" name=""/>
        <dsp:cNvSpPr/>
      </dsp:nvSpPr>
      <dsp:spPr>
        <a:xfrm>
          <a:off x="6643006" y="1393354"/>
          <a:ext cx="309634" cy="309634"/>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0D84BE-AD59-4843-A21E-190B706D6C1B}">
      <dsp:nvSpPr>
        <dsp:cNvPr id="0" name=""/>
        <dsp:cNvSpPr/>
      </dsp:nvSpPr>
      <dsp:spPr>
        <a:xfrm>
          <a:off x="4493" y="397374"/>
          <a:ext cx="1576882" cy="335143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FR" sz="1400" b="1" kern="1200" dirty="0" smtClean="0">
              <a:solidFill>
                <a:srgbClr val="002060"/>
              </a:solidFill>
            </a:rPr>
            <a:t>Activité et performance</a:t>
          </a:r>
          <a:endParaRPr lang="fr-FR" sz="1400" b="1" kern="1200" dirty="0">
            <a:solidFill>
              <a:srgbClr val="002060"/>
            </a:solidFill>
          </a:endParaRPr>
        </a:p>
      </dsp:txBody>
      <dsp:txXfrm>
        <a:off x="4493" y="397374"/>
        <a:ext cx="1576882" cy="1005429"/>
      </dsp:txXfrm>
    </dsp:sp>
    <dsp:sp modelId="{5B351916-001F-4479-9E51-E1EF512AB403}">
      <dsp:nvSpPr>
        <dsp:cNvPr id="0" name=""/>
        <dsp:cNvSpPr/>
      </dsp:nvSpPr>
      <dsp:spPr>
        <a:xfrm>
          <a:off x="162181" y="1124229"/>
          <a:ext cx="1261506" cy="55597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lvl="0" algn="ctr" defTabSz="400050">
            <a:lnSpc>
              <a:spcPct val="90000"/>
            </a:lnSpc>
            <a:spcBef>
              <a:spcPct val="0"/>
            </a:spcBef>
            <a:spcAft>
              <a:spcPct val="35000"/>
            </a:spcAft>
          </a:pPr>
          <a:r>
            <a:rPr lang="fr-FR" sz="900" kern="1200" dirty="0" smtClean="0"/>
            <a:t>Activité</a:t>
          </a:r>
        </a:p>
      </dsp:txBody>
      <dsp:txXfrm>
        <a:off x="178465" y="1140513"/>
        <a:ext cx="1228938" cy="523403"/>
      </dsp:txXfrm>
    </dsp:sp>
    <dsp:sp modelId="{7C498800-81F8-478E-81E6-2F934A3878C2}">
      <dsp:nvSpPr>
        <dsp:cNvPr id="0" name=""/>
        <dsp:cNvSpPr/>
      </dsp:nvSpPr>
      <dsp:spPr>
        <a:xfrm>
          <a:off x="162181" y="1765735"/>
          <a:ext cx="1261506" cy="55597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lvl="0" algn="ctr" defTabSz="400050">
            <a:lnSpc>
              <a:spcPct val="90000"/>
            </a:lnSpc>
            <a:spcBef>
              <a:spcPct val="0"/>
            </a:spcBef>
            <a:spcAft>
              <a:spcPct val="35000"/>
            </a:spcAft>
          </a:pPr>
          <a:r>
            <a:rPr lang="fr-FR" sz="900" kern="1200" dirty="0" smtClean="0"/>
            <a:t>Performances techniques</a:t>
          </a:r>
        </a:p>
      </dsp:txBody>
      <dsp:txXfrm>
        <a:off x="178465" y="1782019"/>
        <a:ext cx="1228938" cy="523403"/>
      </dsp:txXfrm>
    </dsp:sp>
    <dsp:sp modelId="{6100D915-3411-4614-A4C1-1E0FC6F6995E}">
      <dsp:nvSpPr>
        <dsp:cNvPr id="0" name=""/>
        <dsp:cNvSpPr/>
      </dsp:nvSpPr>
      <dsp:spPr>
        <a:xfrm>
          <a:off x="162181" y="2407240"/>
          <a:ext cx="1261506" cy="55597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lvl="0" algn="ctr" defTabSz="400050">
            <a:lnSpc>
              <a:spcPct val="90000"/>
            </a:lnSpc>
            <a:spcBef>
              <a:spcPct val="0"/>
            </a:spcBef>
            <a:spcAft>
              <a:spcPct val="35000"/>
            </a:spcAft>
          </a:pPr>
          <a:r>
            <a:rPr lang="fr-FR" sz="900" kern="1200" dirty="0" smtClean="0"/>
            <a:t>Performances financières</a:t>
          </a:r>
        </a:p>
      </dsp:txBody>
      <dsp:txXfrm>
        <a:off x="178465" y="2423524"/>
        <a:ext cx="1228938" cy="523403"/>
      </dsp:txXfrm>
    </dsp:sp>
    <dsp:sp modelId="{0849104C-F9E9-4618-A66B-5FD819D196B4}">
      <dsp:nvSpPr>
        <dsp:cNvPr id="0" name=""/>
        <dsp:cNvSpPr/>
      </dsp:nvSpPr>
      <dsp:spPr>
        <a:xfrm>
          <a:off x="162181" y="3048746"/>
          <a:ext cx="1261506" cy="55597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lvl="0" algn="ctr" defTabSz="400050">
            <a:lnSpc>
              <a:spcPct val="90000"/>
            </a:lnSpc>
            <a:spcBef>
              <a:spcPct val="0"/>
            </a:spcBef>
            <a:spcAft>
              <a:spcPct val="35000"/>
            </a:spcAft>
          </a:pPr>
          <a:r>
            <a:rPr lang="fr-FR" sz="900" kern="1200" dirty="0" smtClean="0"/>
            <a:t>Performance des autres activités</a:t>
          </a:r>
        </a:p>
      </dsp:txBody>
      <dsp:txXfrm>
        <a:off x="178465" y="3065030"/>
        <a:ext cx="1228938" cy="523403"/>
      </dsp:txXfrm>
    </dsp:sp>
    <dsp:sp modelId="{2CCF255D-28F8-4BF5-9F26-46781DD18FF6}">
      <dsp:nvSpPr>
        <dsp:cNvPr id="0" name=""/>
        <dsp:cNvSpPr/>
      </dsp:nvSpPr>
      <dsp:spPr>
        <a:xfrm>
          <a:off x="1699642" y="360042"/>
          <a:ext cx="1576882" cy="341730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FR" sz="1400" b="1" kern="1200" dirty="0" smtClean="0">
              <a:solidFill>
                <a:srgbClr val="002060"/>
              </a:solidFill>
            </a:rPr>
            <a:t>Système de gouvernance</a:t>
          </a:r>
          <a:endParaRPr lang="fr-FR" sz="1400" b="1" kern="1200" dirty="0">
            <a:solidFill>
              <a:srgbClr val="002060"/>
            </a:solidFill>
          </a:endParaRPr>
        </a:p>
      </dsp:txBody>
      <dsp:txXfrm>
        <a:off x="1699642" y="360042"/>
        <a:ext cx="1576882" cy="1025190"/>
      </dsp:txXfrm>
    </dsp:sp>
    <dsp:sp modelId="{20DB5E58-9676-4CDA-9855-76ED8D3480ED}">
      <dsp:nvSpPr>
        <dsp:cNvPr id="0" name=""/>
        <dsp:cNvSpPr/>
      </dsp:nvSpPr>
      <dsp:spPr>
        <a:xfrm>
          <a:off x="1857330" y="1144051"/>
          <a:ext cx="1261506" cy="31250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lvl="0" algn="ctr" defTabSz="400050">
            <a:lnSpc>
              <a:spcPct val="90000"/>
            </a:lnSpc>
            <a:spcBef>
              <a:spcPct val="0"/>
            </a:spcBef>
            <a:spcAft>
              <a:spcPct val="35000"/>
            </a:spcAft>
          </a:pPr>
          <a:r>
            <a:rPr lang="fr-FR" sz="900" kern="1200" dirty="0" smtClean="0"/>
            <a:t>Informations générales</a:t>
          </a:r>
        </a:p>
      </dsp:txBody>
      <dsp:txXfrm>
        <a:off x="1866483" y="1153204"/>
        <a:ext cx="1243200" cy="294200"/>
      </dsp:txXfrm>
    </dsp:sp>
    <dsp:sp modelId="{B084838B-83BC-46C8-A846-3D844E8202E1}">
      <dsp:nvSpPr>
        <dsp:cNvPr id="0" name=""/>
        <dsp:cNvSpPr/>
      </dsp:nvSpPr>
      <dsp:spPr>
        <a:xfrm>
          <a:off x="1857330" y="1504636"/>
          <a:ext cx="1261506" cy="31250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lvl="0" algn="ctr" defTabSz="400050">
            <a:lnSpc>
              <a:spcPct val="90000"/>
            </a:lnSpc>
            <a:spcBef>
              <a:spcPct val="0"/>
            </a:spcBef>
            <a:spcAft>
              <a:spcPct val="35000"/>
            </a:spcAft>
          </a:pPr>
          <a:r>
            <a:rPr lang="fr-FR" sz="900" kern="1200" dirty="0" smtClean="0"/>
            <a:t>Compétence et honorabilité</a:t>
          </a:r>
        </a:p>
      </dsp:txBody>
      <dsp:txXfrm>
        <a:off x="1866483" y="1513789"/>
        <a:ext cx="1243200" cy="294200"/>
      </dsp:txXfrm>
    </dsp:sp>
    <dsp:sp modelId="{F7A1F465-37FD-492D-AE86-B70112355A06}">
      <dsp:nvSpPr>
        <dsp:cNvPr id="0" name=""/>
        <dsp:cNvSpPr/>
      </dsp:nvSpPr>
      <dsp:spPr>
        <a:xfrm>
          <a:off x="1857330" y="1865221"/>
          <a:ext cx="1261506" cy="31250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lvl="0" algn="ctr" defTabSz="400050">
            <a:lnSpc>
              <a:spcPct val="90000"/>
            </a:lnSpc>
            <a:spcBef>
              <a:spcPct val="0"/>
            </a:spcBef>
            <a:spcAft>
              <a:spcPct val="35000"/>
            </a:spcAft>
          </a:pPr>
          <a:r>
            <a:rPr lang="fr-FR" sz="900" kern="1200" dirty="0" smtClean="0"/>
            <a:t>Système de gestion du risques (dont ORSA)</a:t>
          </a:r>
        </a:p>
      </dsp:txBody>
      <dsp:txXfrm>
        <a:off x="1866483" y="1874374"/>
        <a:ext cx="1243200" cy="294200"/>
      </dsp:txXfrm>
    </dsp:sp>
    <dsp:sp modelId="{0F70006E-AD25-4A13-AB92-09159BC6C01E}">
      <dsp:nvSpPr>
        <dsp:cNvPr id="0" name=""/>
        <dsp:cNvSpPr/>
      </dsp:nvSpPr>
      <dsp:spPr>
        <a:xfrm>
          <a:off x="1857330" y="2225806"/>
          <a:ext cx="1261506" cy="31250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lvl="0" algn="ctr" defTabSz="400050">
            <a:lnSpc>
              <a:spcPct val="90000"/>
            </a:lnSpc>
            <a:spcBef>
              <a:spcPct val="0"/>
            </a:spcBef>
            <a:spcAft>
              <a:spcPct val="35000"/>
            </a:spcAft>
          </a:pPr>
          <a:r>
            <a:rPr lang="fr-FR" sz="900" kern="1200" dirty="0" smtClean="0"/>
            <a:t>Contrôle interne</a:t>
          </a:r>
        </a:p>
      </dsp:txBody>
      <dsp:txXfrm>
        <a:off x="1866483" y="2234959"/>
        <a:ext cx="1243200" cy="294200"/>
      </dsp:txXfrm>
    </dsp:sp>
    <dsp:sp modelId="{EB2CF0BB-4ED7-44A1-9CD0-9CA5E46D108A}">
      <dsp:nvSpPr>
        <dsp:cNvPr id="0" name=""/>
        <dsp:cNvSpPr/>
      </dsp:nvSpPr>
      <dsp:spPr>
        <a:xfrm>
          <a:off x="1857330" y="2586391"/>
          <a:ext cx="1261506" cy="31250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lvl="0" algn="ctr" defTabSz="400050">
            <a:lnSpc>
              <a:spcPct val="90000"/>
            </a:lnSpc>
            <a:spcBef>
              <a:spcPct val="0"/>
            </a:spcBef>
            <a:spcAft>
              <a:spcPct val="35000"/>
            </a:spcAft>
          </a:pPr>
          <a:r>
            <a:rPr lang="fr-FR" sz="900" kern="1200" dirty="0" smtClean="0"/>
            <a:t>Fonction audit interne</a:t>
          </a:r>
        </a:p>
      </dsp:txBody>
      <dsp:txXfrm>
        <a:off x="1866483" y="2595544"/>
        <a:ext cx="1243200" cy="294200"/>
      </dsp:txXfrm>
    </dsp:sp>
    <dsp:sp modelId="{2147E6EC-DB63-4BE8-8423-06A35E71F13E}">
      <dsp:nvSpPr>
        <dsp:cNvPr id="0" name=""/>
        <dsp:cNvSpPr/>
      </dsp:nvSpPr>
      <dsp:spPr>
        <a:xfrm>
          <a:off x="1857330" y="2946976"/>
          <a:ext cx="1261506" cy="31250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lvl="0" algn="ctr" defTabSz="400050">
            <a:lnSpc>
              <a:spcPct val="90000"/>
            </a:lnSpc>
            <a:spcBef>
              <a:spcPct val="0"/>
            </a:spcBef>
            <a:spcAft>
              <a:spcPct val="35000"/>
            </a:spcAft>
          </a:pPr>
          <a:r>
            <a:rPr lang="fr-FR" sz="900" kern="1200" dirty="0" smtClean="0"/>
            <a:t>Fonction actuariat</a:t>
          </a:r>
        </a:p>
      </dsp:txBody>
      <dsp:txXfrm>
        <a:off x="1866483" y="2956129"/>
        <a:ext cx="1243200" cy="294200"/>
      </dsp:txXfrm>
    </dsp:sp>
    <dsp:sp modelId="{3A64909E-699E-4739-91F2-0215778D716B}">
      <dsp:nvSpPr>
        <dsp:cNvPr id="0" name=""/>
        <dsp:cNvSpPr/>
      </dsp:nvSpPr>
      <dsp:spPr>
        <a:xfrm>
          <a:off x="1857330" y="3307561"/>
          <a:ext cx="1261506" cy="31250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lvl="0" algn="ctr" defTabSz="400050">
            <a:lnSpc>
              <a:spcPct val="90000"/>
            </a:lnSpc>
            <a:spcBef>
              <a:spcPct val="0"/>
            </a:spcBef>
            <a:spcAft>
              <a:spcPct val="35000"/>
            </a:spcAft>
          </a:pPr>
          <a:r>
            <a:rPr lang="fr-FR" sz="900" kern="1200" dirty="0" smtClean="0"/>
            <a:t>Sous-traitance</a:t>
          </a:r>
        </a:p>
      </dsp:txBody>
      <dsp:txXfrm>
        <a:off x="1866483" y="3316714"/>
        <a:ext cx="1243200" cy="294200"/>
      </dsp:txXfrm>
    </dsp:sp>
    <dsp:sp modelId="{20045578-6389-4AE0-9717-1BE0D001580C}">
      <dsp:nvSpPr>
        <dsp:cNvPr id="0" name=""/>
        <dsp:cNvSpPr/>
      </dsp:nvSpPr>
      <dsp:spPr>
        <a:xfrm>
          <a:off x="3405214" y="396056"/>
          <a:ext cx="1576882" cy="338436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FR" sz="1400" b="1" kern="1200" dirty="0" smtClean="0">
              <a:solidFill>
                <a:srgbClr val="002060"/>
              </a:solidFill>
            </a:rPr>
            <a:t>Profil de risques</a:t>
          </a:r>
          <a:endParaRPr lang="fr-FR" sz="1400" b="1" kern="1200" dirty="0">
            <a:solidFill>
              <a:srgbClr val="002060"/>
            </a:solidFill>
          </a:endParaRPr>
        </a:p>
      </dsp:txBody>
      <dsp:txXfrm>
        <a:off x="3405214" y="396056"/>
        <a:ext cx="1576882" cy="1015309"/>
      </dsp:txXfrm>
    </dsp:sp>
    <dsp:sp modelId="{43C27D7F-7C34-47A5-AF14-1323CDB0A060}">
      <dsp:nvSpPr>
        <dsp:cNvPr id="0" name=""/>
        <dsp:cNvSpPr/>
      </dsp:nvSpPr>
      <dsp:spPr>
        <a:xfrm>
          <a:off x="3552479" y="1132602"/>
          <a:ext cx="1261506" cy="36640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lvl="0" algn="ctr" defTabSz="400050">
            <a:lnSpc>
              <a:spcPct val="90000"/>
            </a:lnSpc>
            <a:spcBef>
              <a:spcPct val="0"/>
            </a:spcBef>
            <a:spcAft>
              <a:spcPct val="35000"/>
            </a:spcAft>
          </a:pPr>
          <a:r>
            <a:rPr lang="fr-FR" sz="900" kern="1200" dirty="0" smtClean="0"/>
            <a:t>Souscription</a:t>
          </a:r>
          <a:endParaRPr lang="fr-FR" sz="900" kern="1200" dirty="0"/>
        </a:p>
      </dsp:txBody>
      <dsp:txXfrm>
        <a:off x="3563211" y="1143334"/>
        <a:ext cx="1240042" cy="344944"/>
      </dsp:txXfrm>
    </dsp:sp>
    <dsp:sp modelId="{6CBEA83A-DDBB-4BCD-8D8C-B717120D621B}">
      <dsp:nvSpPr>
        <dsp:cNvPr id="0" name=""/>
        <dsp:cNvSpPr/>
      </dsp:nvSpPr>
      <dsp:spPr>
        <a:xfrm>
          <a:off x="3552479" y="1555381"/>
          <a:ext cx="1261506" cy="36640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lvl="0" algn="ctr" defTabSz="400050">
            <a:lnSpc>
              <a:spcPct val="90000"/>
            </a:lnSpc>
            <a:spcBef>
              <a:spcPct val="0"/>
            </a:spcBef>
            <a:spcAft>
              <a:spcPct val="35000"/>
            </a:spcAft>
          </a:pPr>
          <a:r>
            <a:rPr lang="fr-FR" sz="900" kern="1200" dirty="0" smtClean="0"/>
            <a:t>Marché</a:t>
          </a:r>
          <a:endParaRPr lang="fr-FR" sz="900" kern="1200" dirty="0"/>
        </a:p>
      </dsp:txBody>
      <dsp:txXfrm>
        <a:off x="3563211" y="1566113"/>
        <a:ext cx="1240042" cy="344944"/>
      </dsp:txXfrm>
    </dsp:sp>
    <dsp:sp modelId="{237317C8-FEE0-450B-9CCD-87E30A2AD2A7}">
      <dsp:nvSpPr>
        <dsp:cNvPr id="0" name=""/>
        <dsp:cNvSpPr/>
      </dsp:nvSpPr>
      <dsp:spPr>
        <a:xfrm>
          <a:off x="3552479" y="1978160"/>
          <a:ext cx="1261506" cy="36640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lvl="0" algn="ctr" defTabSz="400050">
            <a:lnSpc>
              <a:spcPct val="90000"/>
            </a:lnSpc>
            <a:spcBef>
              <a:spcPct val="0"/>
            </a:spcBef>
            <a:spcAft>
              <a:spcPct val="35000"/>
            </a:spcAft>
          </a:pPr>
          <a:r>
            <a:rPr lang="fr-FR" sz="900" kern="1200" dirty="0" smtClean="0"/>
            <a:t>Crédit</a:t>
          </a:r>
          <a:endParaRPr lang="fr-FR" sz="900" kern="1200" dirty="0"/>
        </a:p>
      </dsp:txBody>
      <dsp:txXfrm>
        <a:off x="3563211" y="1988892"/>
        <a:ext cx="1240042" cy="344944"/>
      </dsp:txXfrm>
    </dsp:sp>
    <dsp:sp modelId="{B2C53AB5-58E7-4899-A825-F002CBF4767A}">
      <dsp:nvSpPr>
        <dsp:cNvPr id="0" name=""/>
        <dsp:cNvSpPr/>
      </dsp:nvSpPr>
      <dsp:spPr>
        <a:xfrm>
          <a:off x="3552479" y="2400939"/>
          <a:ext cx="1261506" cy="36640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lvl="0" algn="ctr" defTabSz="400050">
            <a:lnSpc>
              <a:spcPct val="90000"/>
            </a:lnSpc>
            <a:spcBef>
              <a:spcPct val="0"/>
            </a:spcBef>
            <a:spcAft>
              <a:spcPct val="35000"/>
            </a:spcAft>
          </a:pPr>
          <a:r>
            <a:rPr lang="fr-FR" sz="900" kern="1200" dirty="0" smtClean="0"/>
            <a:t>Liquidité</a:t>
          </a:r>
          <a:endParaRPr lang="fr-FR" sz="900" kern="1200" dirty="0"/>
        </a:p>
      </dsp:txBody>
      <dsp:txXfrm>
        <a:off x="3563211" y="2411671"/>
        <a:ext cx="1240042" cy="344944"/>
      </dsp:txXfrm>
    </dsp:sp>
    <dsp:sp modelId="{012FB178-D868-460A-A8C3-02638D9D025D}">
      <dsp:nvSpPr>
        <dsp:cNvPr id="0" name=""/>
        <dsp:cNvSpPr/>
      </dsp:nvSpPr>
      <dsp:spPr>
        <a:xfrm>
          <a:off x="3552479" y="2823718"/>
          <a:ext cx="1261506" cy="36640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lvl="0" algn="ctr" defTabSz="400050">
            <a:lnSpc>
              <a:spcPct val="90000"/>
            </a:lnSpc>
            <a:spcBef>
              <a:spcPct val="0"/>
            </a:spcBef>
            <a:spcAft>
              <a:spcPct val="35000"/>
            </a:spcAft>
          </a:pPr>
          <a:r>
            <a:rPr lang="fr-FR" sz="900" kern="1200" dirty="0" smtClean="0"/>
            <a:t>Risque opérationnel</a:t>
          </a:r>
          <a:endParaRPr lang="fr-FR" sz="900" kern="1200" dirty="0"/>
        </a:p>
      </dsp:txBody>
      <dsp:txXfrm>
        <a:off x="3563211" y="2834450"/>
        <a:ext cx="1240042" cy="344944"/>
      </dsp:txXfrm>
    </dsp:sp>
    <dsp:sp modelId="{AEE116F0-BD92-4984-ABD3-F88E438A0C06}">
      <dsp:nvSpPr>
        <dsp:cNvPr id="0" name=""/>
        <dsp:cNvSpPr/>
      </dsp:nvSpPr>
      <dsp:spPr>
        <a:xfrm>
          <a:off x="3552479" y="3246497"/>
          <a:ext cx="1261506" cy="36640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lvl="0" algn="ctr" defTabSz="400050">
            <a:lnSpc>
              <a:spcPct val="90000"/>
            </a:lnSpc>
            <a:spcBef>
              <a:spcPct val="0"/>
            </a:spcBef>
            <a:spcAft>
              <a:spcPct val="35000"/>
            </a:spcAft>
          </a:pPr>
          <a:r>
            <a:rPr lang="fr-FR" sz="900" kern="1200" dirty="0" smtClean="0"/>
            <a:t>Autres risques</a:t>
          </a:r>
          <a:endParaRPr lang="fr-FR" sz="900" kern="1200" dirty="0"/>
        </a:p>
      </dsp:txBody>
      <dsp:txXfrm>
        <a:off x="3563211" y="3257229"/>
        <a:ext cx="1240042" cy="344944"/>
      </dsp:txXfrm>
    </dsp:sp>
    <dsp:sp modelId="{186CE6F9-3AE3-49EE-8761-860A7C724F27}">
      <dsp:nvSpPr>
        <dsp:cNvPr id="0" name=""/>
        <dsp:cNvSpPr/>
      </dsp:nvSpPr>
      <dsp:spPr>
        <a:xfrm>
          <a:off x="5089940" y="395962"/>
          <a:ext cx="1576882" cy="338440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FR" sz="1400" b="1" kern="1200" dirty="0" smtClean="0">
              <a:solidFill>
                <a:srgbClr val="002060"/>
              </a:solidFill>
            </a:rPr>
            <a:t>Valorisation</a:t>
          </a:r>
          <a:endParaRPr lang="fr-FR" sz="1400" b="1" kern="1200" dirty="0">
            <a:solidFill>
              <a:srgbClr val="002060"/>
            </a:solidFill>
          </a:endParaRPr>
        </a:p>
      </dsp:txBody>
      <dsp:txXfrm>
        <a:off x="5089940" y="395962"/>
        <a:ext cx="1576882" cy="1015321"/>
      </dsp:txXfrm>
    </dsp:sp>
    <dsp:sp modelId="{474D8141-EFAD-4FB8-A637-F53ED5FF1EDE}">
      <dsp:nvSpPr>
        <dsp:cNvPr id="0" name=""/>
        <dsp:cNvSpPr/>
      </dsp:nvSpPr>
      <dsp:spPr>
        <a:xfrm>
          <a:off x="5247628" y="1132472"/>
          <a:ext cx="1261506" cy="55597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lvl="0" algn="ctr" defTabSz="400050">
            <a:lnSpc>
              <a:spcPct val="90000"/>
            </a:lnSpc>
            <a:spcBef>
              <a:spcPct val="0"/>
            </a:spcBef>
            <a:spcAft>
              <a:spcPct val="35000"/>
            </a:spcAft>
          </a:pPr>
          <a:r>
            <a:rPr lang="fr-FR" sz="900" kern="1200" dirty="0" smtClean="0"/>
            <a:t>Actifs</a:t>
          </a:r>
          <a:endParaRPr lang="fr-FR" sz="900" kern="1200" dirty="0"/>
        </a:p>
      </dsp:txBody>
      <dsp:txXfrm>
        <a:off x="5263912" y="1148756"/>
        <a:ext cx="1228938" cy="523403"/>
      </dsp:txXfrm>
    </dsp:sp>
    <dsp:sp modelId="{D4B802D4-DA56-48B3-8CB5-70F7C3A2F2A2}">
      <dsp:nvSpPr>
        <dsp:cNvPr id="0" name=""/>
        <dsp:cNvSpPr/>
      </dsp:nvSpPr>
      <dsp:spPr>
        <a:xfrm>
          <a:off x="5247628" y="1773978"/>
          <a:ext cx="1261506" cy="55597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lvl="0" algn="ctr" defTabSz="400050">
            <a:lnSpc>
              <a:spcPct val="90000"/>
            </a:lnSpc>
            <a:spcBef>
              <a:spcPct val="0"/>
            </a:spcBef>
            <a:spcAft>
              <a:spcPct val="35000"/>
            </a:spcAft>
          </a:pPr>
          <a:r>
            <a:rPr lang="fr-FR" sz="900" kern="1200" dirty="0" smtClean="0"/>
            <a:t>Provisions techniques</a:t>
          </a:r>
          <a:endParaRPr lang="fr-FR" sz="900" kern="1200" dirty="0"/>
        </a:p>
      </dsp:txBody>
      <dsp:txXfrm>
        <a:off x="5263912" y="1790262"/>
        <a:ext cx="1228938" cy="523403"/>
      </dsp:txXfrm>
    </dsp:sp>
    <dsp:sp modelId="{6331D4E9-2B2A-4ACC-A3C7-CCC41533062A}">
      <dsp:nvSpPr>
        <dsp:cNvPr id="0" name=""/>
        <dsp:cNvSpPr/>
      </dsp:nvSpPr>
      <dsp:spPr>
        <a:xfrm>
          <a:off x="5247628" y="2415484"/>
          <a:ext cx="1261506" cy="55597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lvl="0" algn="ctr" defTabSz="400050">
            <a:lnSpc>
              <a:spcPct val="90000"/>
            </a:lnSpc>
            <a:spcBef>
              <a:spcPct val="0"/>
            </a:spcBef>
            <a:spcAft>
              <a:spcPct val="35000"/>
            </a:spcAft>
          </a:pPr>
          <a:r>
            <a:rPr lang="fr-FR" sz="900" kern="1200" dirty="0" smtClean="0"/>
            <a:t>Autres passifs</a:t>
          </a:r>
          <a:endParaRPr lang="fr-FR" sz="900" kern="1200" dirty="0"/>
        </a:p>
      </dsp:txBody>
      <dsp:txXfrm>
        <a:off x="5263912" y="2431768"/>
        <a:ext cx="1228938" cy="523403"/>
      </dsp:txXfrm>
    </dsp:sp>
    <dsp:sp modelId="{8D638E50-D93D-486B-B8D6-36D92B705EC3}">
      <dsp:nvSpPr>
        <dsp:cNvPr id="0" name=""/>
        <dsp:cNvSpPr/>
      </dsp:nvSpPr>
      <dsp:spPr>
        <a:xfrm>
          <a:off x="5247628" y="3056990"/>
          <a:ext cx="1261506" cy="55597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lvl="0" algn="ctr" defTabSz="400050">
            <a:lnSpc>
              <a:spcPct val="90000"/>
            </a:lnSpc>
            <a:spcBef>
              <a:spcPct val="0"/>
            </a:spcBef>
            <a:spcAft>
              <a:spcPct val="35000"/>
            </a:spcAft>
          </a:pPr>
          <a:r>
            <a:rPr lang="fr-FR" sz="900" kern="1200" dirty="0" smtClean="0"/>
            <a:t>Méthodes de valorisation alternatives</a:t>
          </a:r>
        </a:p>
      </dsp:txBody>
      <dsp:txXfrm>
        <a:off x="5263912" y="3073274"/>
        <a:ext cx="1228938" cy="523403"/>
      </dsp:txXfrm>
    </dsp:sp>
    <dsp:sp modelId="{3AEB8BE1-6BE1-4D83-BCDD-578FE1F2DC91}">
      <dsp:nvSpPr>
        <dsp:cNvPr id="0" name=""/>
        <dsp:cNvSpPr/>
      </dsp:nvSpPr>
      <dsp:spPr>
        <a:xfrm>
          <a:off x="6785089" y="360059"/>
          <a:ext cx="1576882" cy="338440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FR" sz="1400" b="1" i="0" kern="1200" dirty="0" smtClean="0">
              <a:solidFill>
                <a:srgbClr val="002060"/>
              </a:solidFill>
            </a:rPr>
            <a:t>Gestion du capital</a:t>
          </a:r>
          <a:endParaRPr lang="fr-FR" sz="1400" b="1" i="0" kern="1200" dirty="0">
            <a:solidFill>
              <a:srgbClr val="002060"/>
            </a:solidFill>
          </a:endParaRPr>
        </a:p>
      </dsp:txBody>
      <dsp:txXfrm>
        <a:off x="6785089" y="360059"/>
        <a:ext cx="1576882" cy="1015321"/>
      </dsp:txXfrm>
    </dsp:sp>
    <dsp:sp modelId="{0C1BBC8F-9F4E-43CE-A75E-4B19B33830D4}">
      <dsp:nvSpPr>
        <dsp:cNvPr id="0" name=""/>
        <dsp:cNvSpPr/>
      </dsp:nvSpPr>
      <dsp:spPr>
        <a:xfrm>
          <a:off x="6942777" y="1133416"/>
          <a:ext cx="1261506" cy="44150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lvl="0" algn="ctr" defTabSz="400050">
            <a:lnSpc>
              <a:spcPct val="90000"/>
            </a:lnSpc>
            <a:spcBef>
              <a:spcPct val="0"/>
            </a:spcBef>
            <a:spcAft>
              <a:spcPct val="35000"/>
            </a:spcAft>
          </a:pPr>
          <a:r>
            <a:rPr lang="fr-FR" sz="900" kern="1200" dirty="0" smtClean="0"/>
            <a:t>Fonds propres</a:t>
          </a:r>
          <a:endParaRPr lang="fr-FR" sz="900" kern="1200" dirty="0"/>
        </a:p>
      </dsp:txBody>
      <dsp:txXfrm>
        <a:off x="6955708" y="1146347"/>
        <a:ext cx="1235644" cy="415644"/>
      </dsp:txXfrm>
    </dsp:sp>
    <dsp:sp modelId="{C8DE118D-BE2A-4868-A076-45C2627AD007}">
      <dsp:nvSpPr>
        <dsp:cNvPr id="0" name=""/>
        <dsp:cNvSpPr/>
      </dsp:nvSpPr>
      <dsp:spPr>
        <a:xfrm>
          <a:off x="6942777" y="1642847"/>
          <a:ext cx="1261506" cy="44150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lvl="0" algn="ctr" defTabSz="400050">
            <a:lnSpc>
              <a:spcPct val="90000"/>
            </a:lnSpc>
            <a:spcBef>
              <a:spcPct val="0"/>
            </a:spcBef>
            <a:spcAft>
              <a:spcPct val="35000"/>
            </a:spcAft>
          </a:pPr>
          <a:r>
            <a:rPr lang="fr-FR" sz="900" kern="1200" dirty="0" smtClean="0"/>
            <a:t>SCR et MCR</a:t>
          </a:r>
        </a:p>
      </dsp:txBody>
      <dsp:txXfrm>
        <a:off x="6955708" y="1655778"/>
        <a:ext cx="1235644" cy="415644"/>
      </dsp:txXfrm>
    </dsp:sp>
    <dsp:sp modelId="{F06D7796-899C-47FC-9456-0DC72BDDE468}">
      <dsp:nvSpPr>
        <dsp:cNvPr id="0" name=""/>
        <dsp:cNvSpPr/>
      </dsp:nvSpPr>
      <dsp:spPr>
        <a:xfrm>
          <a:off x="6942777" y="2152278"/>
          <a:ext cx="1261506" cy="44150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lvl="0" algn="ctr" defTabSz="400050">
            <a:lnSpc>
              <a:spcPct val="90000"/>
            </a:lnSpc>
            <a:spcBef>
              <a:spcPct val="0"/>
            </a:spcBef>
            <a:spcAft>
              <a:spcPct val="35000"/>
            </a:spcAft>
          </a:pPr>
          <a:r>
            <a:rPr lang="fr-FR" sz="900" kern="1200" dirty="0" smtClean="0"/>
            <a:t>Utilisation de la duration dans le risque action</a:t>
          </a:r>
          <a:endParaRPr lang="fr-FR" sz="900" kern="1200" dirty="0"/>
        </a:p>
      </dsp:txBody>
      <dsp:txXfrm>
        <a:off x="6955708" y="2165209"/>
        <a:ext cx="1235644" cy="415644"/>
      </dsp:txXfrm>
    </dsp:sp>
    <dsp:sp modelId="{82D9BA97-5970-413D-8D88-F35660DB8267}">
      <dsp:nvSpPr>
        <dsp:cNvPr id="0" name=""/>
        <dsp:cNvSpPr/>
      </dsp:nvSpPr>
      <dsp:spPr>
        <a:xfrm>
          <a:off x="6942777" y="2661709"/>
          <a:ext cx="1261506" cy="44150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lvl="0" algn="ctr" defTabSz="400050">
            <a:lnSpc>
              <a:spcPct val="90000"/>
            </a:lnSpc>
            <a:spcBef>
              <a:spcPct val="0"/>
            </a:spcBef>
            <a:spcAft>
              <a:spcPct val="35000"/>
            </a:spcAft>
          </a:pPr>
          <a:r>
            <a:rPr lang="fr-FR" sz="900" kern="1200" dirty="0" smtClean="0"/>
            <a:t>Différences FS / MI</a:t>
          </a:r>
        </a:p>
      </dsp:txBody>
      <dsp:txXfrm>
        <a:off x="6955708" y="2674640"/>
        <a:ext cx="1235644" cy="415644"/>
      </dsp:txXfrm>
    </dsp:sp>
    <dsp:sp modelId="{EE7CC338-3267-4B3B-AD11-F22F860C76F5}">
      <dsp:nvSpPr>
        <dsp:cNvPr id="0" name=""/>
        <dsp:cNvSpPr/>
      </dsp:nvSpPr>
      <dsp:spPr>
        <a:xfrm>
          <a:off x="6942777" y="3171140"/>
          <a:ext cx="1261506" cy="44150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lvl="0" algn="ctr" defTabSz="400050">
            <a:lnSpc>
              <a:spcPct val="90000"/>
            </a:lnSpc>
            <a:spcBef>
              <a:spcPct val="0"/>
            </a:spcBef>
            <a:spcAft>
              <a:spcPct val="35000"/>
            </a:spcAft>
          </a:pPr>
          <a:r>
            <a:rPr lang="fr-FR" sz="900" kern="1200" dirty="0" smtClean="0"/>
            <a:t>Non respect des exigences de capital</a:t>
          </a:r>
        </a:p>
      </dsp:txBody>
      <dsp:txXfrm>
        <a:off x="6955708" y="3184071"/>
        <a:ext cx="1235644" cy="41564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1F5507-1FC8-4D61-A532-20806E849963}">
      <dsp:nvSpPr>
        <dsp:cNvPr id="0" name=""/>
        <dsp:cNvSpPr/>
      </dsp:nvSpPr>
      <dsp:spPr>
        <a:xfrm>
          <a:off x="9248" y="1354958"/>
          <a:ext cx="1079468" cy="65439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fr-FR" sz="1400" kern="1200" dirty="0" smtClean="0"/>
            <a:t>Groupe sous les seuils forfaitaires?</a:t>
          </a:r>
          <a:endParaRPr lang="fr-FR" sz="1400" kern="1200" dirty="0"/>
        </a:p>
      </dsp:txBody>
      <dsp:txXfrm>
        <a:off x="28415" y="1374125"/>
        <a:ext cx="1041134" cy="616063"/>
      </dsp:txXfrm>
    </dsp:sp>
    <dsp:sp modelId="{6FDB7A10-5B31-4554-A5D7-64162A57F943}">
      <dsp:nvSpPr>
        <dsp:cNvPr id="0" name=""/>
        <dsp:cNvSpPr/>
      </dsp:nvSpPr>
      <dsp:spPr>
        <a:xfrm rot="17571471">
          <a:off x="676613" y="1047163"/>
          <a:ext cx="1347724" cy="28097"/>
        </a:xfrm>
        <a:custGeom>
          <a:avLst/>
          <a:gdLst/>
          <a:ahLst/>
          <a:cxnLst/>
          <a:rect l="0" t="0" r="0" b="0"/>
          <a:pathLst>
            <a:path>
              <a:moveTo>
                <a:pt x="0" y="14048"/>
              </a:moveTo>
              <a:lnTo>
                <a:pt x="1347724" y="1404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a:off x="1316782" y="1027519"/>
        <a:ext cx="67386" cy="67386"/>
      </dsp:txXfrm>
    </dsp:sp>
    <dsp:sp modelId="{CD69BCC2-D260-4855-B259-346EC8BCF18B}">
      <dsp:nvSpPr>
        <dsp:cNvPr id="0" name=""/>
        <dsp:cNvSpPr/>
      </dsp:nvSpPr>
      <dsp:spPr>
        <a:xfrm>
          <a:off x="1612235" y="113068"/>
          <a:ext cx="611272" cy="65439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fr-FR" sz="1400" kern="1200" dirty="0" smtClean="0"/>
            <a:t>Oui</a:t>
          </a:r>
          <a:endParaRPr lang="fr-FR" sz="1400" kern="1200" dirty="0"/>
        </a:p>
      </dsp:txBody>
      <dsp:txXfrm>
        <a:off x="1630139" y="130972"/>
        <a:ext cx="575464" cy="618589"/>
      </dsp:txXfrm>
    </dsp:sp>
    <dsp:sp modelId="{BDADF65C-8259-4505-A009-9C5A6EBFD492}">
      <dsp:nvSpPr>
        <dsp:cNvPr id="0" name=""/>
        <dsp:cNvSpPr/>
      </dsp:nvSpPr>
      <dsp:spPr>
        <a:xfrm>
          <a:off x="2223508" y="426218"/>
          <a:ext cx="523518" cy="28097"/>
        </a:xfrm>
        <a:custGeom>
          <a:avLst/>
          <a:gdLst/>
          <a:ahLst/>
          <a:cxnLst/>
          <a:rect l="0" t="0" r="0" b="0"/>
          <a:pathLst>
            <a:path>
              <a:moveTo>
                <a:pt x="0" y="14048"/>
              </a:moveTo>
              <a:lnTo>
                <a:pt x="523518" y="1404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a:off x="2472179" y="427179"/>
        <a:ext cx="26175" cy="26175"/>
      </dsp:txXfrm>
    </dsp:sp>
    <dsp:sp modelId="{078B110D-6494-4EBC-BEA3-E448EDC92945}">
      <dsp:nvSpPr>
        <dsp:cNvPr id="0" name=""/>
        <dsp:cNvSpPr/>
      </dsp:nvSpPr>
      <dsp:spPr>
        <a:xfrm>
          <a:off x="2747026" y="113068"/>
          <a:ext cx="1041107" cy="65439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fr-FR" sz="1400" kern="1200" dirty="0" smtClean="0"/>
            <a:t>Groupe exempté</a:t>
          </a:r>
          <a:endParaRPr lang="fr-FR" sz="1400" b="1" kern="1200" dirty="0">
            <a:solidFill>
              <a:srgbClr val="FFC000"/>
            </a:solidFill>
          </a:endParaRPr>
        </a:p>
      </dsp:txBody>
      <dsp:txXfrm>
        <a:off x="2766193" y="132235"/>
        <a:ext cx="1002773" cy="616063"/>
      </dsp:txXfrm>
    </dsp:sp>
    <dsp:sp modelId="{B78E627C-2689-4E65-901E-0C4966F8C908}">
      <dsp:nvSpPr>
        <dsp:cNvPr id="0" name=""/>
        <dsp:cNvSpPr/>
      </dsp:nvSpPr>
      <dsp:spPr>
        <a:xfrm>
          <a:off x="3788133" y="426218"/>
          <a:ext cx="523518" cy="28097"/>
        </a:xfrm>
        <a:custGeom>
          <a:avLst/>
          <a:gdLst/>
          <a:ahLst/>
          <a:cxnLst/>
          <a:rect l="0" t="0" r="0" b="0"/>
          <a:pathLst>
            <a:path>
              <a:moveTo>
                <a:pt x="0" y="14048"/>
              </a:moveTo>
              <a:lnTo>
                <a:pt x="523518" y="1404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a:off x="4036805" y="427179"/>
        <a:ext cx="26175" cy="26175"/>
      </dsp:txXfrm>
    </dsp:sp>
    <dsp:sp modelId="{6003E815-1E39-49DE-AF18-1C1748240A8A}">
      <dsp:nvSpPr>
        <dsp:cNvPr id="0" name=""/>
        <dsp:cNvSpPr/>
      </dsp:nvSpPr>
      <dsp:spPr>
        <a:xfrm>
          <a:off x="4311652" y="113068"/>
          <a:ext cx="1589178" cy="65439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fr-FR" sz="1400" kern="1200" dirty="0" smtClean="0"/>
            <a:t>L’ensemble des </a:t>
          </a:r>
          <a:r>
            <a:rPr lang="fr-FR" sz="1400" kern="1200" dirty="0" smtClean="0">
              <a:solidFill>
                <a:schemeClr val="bg1"/>
              </a:solidFill>
            </a:rPr>
            <a:t>organismes e</a:t>
          </a:r>
          <a:r>
            <a:rPr lang="fr-FR" sz="1400" kern="1200" dirty="0" smtClean="0"/>
            <a:t>st exempté</a:t>
          </a:r>
          <a:endParaRPr lang="fr-FR" sz="1400" b="1" kern="1200" dirty="0">
            <a:solidFill>
              <a:srgbClr val="FFC000"/>
            </a:solidFill>
          </a:endParaRPr>
        </a:p>
      </dsp:txBody>
      <dsp:txXfrm>
        <a:off x="4330819" y="132235"/>
        <a:ext cx="1550844" cy="616063"/>
      </dsp:txXfrm>
    </dsp:sp>
    <dsp:sp modelId="{C7B5D682-CF73-4581-BBD2-FB665F07F259}">
      <dsp:nvSpPr>
        <dsp:cNvPr id="0" name=""/>
        <dsp:cNvSpPr/>
      </dsp:nvSpPr>
      <dsp:spPr>
        <a:xfrm rot="3667455">
          <a:off x="808432" y="2142758"/>
          <a:ext cx="1084086" cy="28097"/>
        </a:xfrm>
        <a:custGeom>
          <a:avLst/>
          <a:gdLst/>
          <a:ahLst/>
          <a:cxnLst/>
          <a:rect l="0" t="0" r="0" b="0"/>
          <a:pathLst>
            <a:path>
              <a:moveTo>
                <a:pt x="0" y="14048"/>
              </a:moveTo>
              <a:lnTo>
                <a:pt x="1084086" y="1404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a:off x="1323373" y="2129705"/>
        <a:ext cx="54204" cy="54204"/>
      </dsp:txXfrm>
    </dsp:sp>
    <dsp:sp modelId="{9369DDE3-9E2C-4990-8200-3766C358CA61}">
      <dsp:nvSpPr>
        <dsp:cNvPr id="0" name=""/>
        <dsp:cNvSpPr/>
      </dsp:nvSpPr>
      <dsp:spPr>
        <a:xfrm>
          <a:off x="1612235" y="2304259"/>
          <a:ext cx="579874" cy="65439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fr-FR" sz="1400" kern="1200" dirty="0" smtClean="0"/>
            <a:t>Non</a:t>
          </a:r>
          <a:endParaRPr lang="fr-FR" sz="1400" kern="1200" dirty="0"/>
        </a:p>
      </dsp:txBody>
      <dsp:txXfrm>
        <a:off x="1629219" y="2321243"/>
        <a:ext cx="545906" cy="620429"/>
      </dsp:txXfrm>
    </dsp:sp>
    <dsp:sp modelId="{E18601D2-2E71-4789-98F3-941F82D157B4}">
      <dsp:nvSpPr>
        <dsp:cNvPr id="0" name=""/>
        <dsp:cNvSpPr/>
      </dsp:nvSpPr>
      <dsp:spPr>
        <a:xfrm>
          <a:off x="2192110" y="2617409"/>
          <a:ext cx="523518" cy="28097"/>
        </a:xfrm>
        <a:custGeom>
          <a:avLst/>
          <a:gdLst/>
          <a:ahLst/>
          <a:cxnLst/>
          <a:rect l="0" t="0" r="0" b="0"/>
          <a:pathLst>
            <a:path>
              <a:moveTo>
                <a:pt x="0" y="14048"/>
              </a:moveTo>
              <a:lnTo>
                <a:pt x="523518" y="1404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a:off x="2440781" y="2618370"/>
        <a:ext cx="26175" cy="26175"/>
      </dsp:txXfrm>
    </dsp:sp>
    <dsp:sp modelId="{F3E32F0A-52D0-4303-9F11-CCA9ECFF2B36}">
      <dsp:nvSpPr>
        <dsp:cNvPr id="0" name=""/>
        <dsp:cNvSpPr/>
      </dsp:nvSpPr>
      <dsp:spPr>
        <a:xfrm>
          <a:off x="2715628" y="2304259"/>
          <a:ext cx="1308795" cy="65439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fr-FR" sz="1400" kern="1200" dirty="0" smtClean="0"/>
            <a:t>Groupe non exempté</a:t>
          </a:r>
          <a:r>
            <a:rPr lang="fr-FR" sz="1400" kern="1200" dirty="0" smtClean="0">
              <a:solidFill>
                <a:schemeClr val="bg1"/>
              </a:solidFill>
            </a:rPr>
            <a:t>*</a:t>
          </a:r>
          <a:r>
            <a:rPr lang="fr-FR" sz="1400" kern="1200" dirty="0" smtClean="0">
              <a:solidFill>
                <a:srgbClr val="FFC000"/>
              </a:solidFill>
            </a:rPr>
            <a:t>     </a:t>
          </a:r>
          <a:endParaRPr lang="fr-FR" sz="1400" b="1" kern="1200" dirty="0">
            <a:solidFill>
              <a:srgbClr val="FFC000"/>
            </a:solidFill>
          </a:endParaRPr>
        </a:p>
      </dsp:txBody>
      <dsp:txXfrm>
        <a:off x="2734795" y="2323426"/>
        <a:ext cx="1270461" cy="616063"/>
      </dsp:txXfrm>
    </dsp:sp>
    <dsp:sp modelId="{543E5811-AD33-4A9C-83C7-4058B9EBB9FE}">
      <dsp:nvSpPr>
        <dsp:cNvPr id="0" name=""/>
        <dsp:cNvSpPr/>
      </dsp:nvSpPr>
      <dsp:spPr>
        <a:xfrm>
          <a:off x="4024423" y="2617409"/>
          <a:ext cx="523518" cy="28097"/>
        </a:xfrm>
        <a:custGeom>
          <a:avLst/>
          <a:gdLst/>
          <a:ahLst/>
          <a:cxnLst/>
          <a:rect l="0" t="0" r="0" b="0"/>
          <a:pathLst>
            <a:path>
              <a:moveTo>
                <a:pt x="0" y="14048"/>
              </a:moveTo>
              <a:lnTo>
                <a:pt x="523518" y="1404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a:off x="4273095" y="2618370"/>
        <a:ext cx="26175" cy="26175"/>
      </dsp:txXfrm>
    </dsp:sp>
    <dsp:sp modelId="{3EED5F57-577D-4A13-B580-47620116889F}">
      <dsp:nvSpPr>
        <dsp:cNvPr id="0" name=""/>
        <dsp:cNvSpPr/>
      </dsp:nvSpPr>
      <dsp:spPr>
        <a:xfrm>
          <a:off x="4547942" y="2304259"/>
          <a:ext cx="1160757" cy="65439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fr-FR" sz="1400" kern="1200" dirty="0" smtClean="0">
              <a:solidFill>
                <a:schemeClr val="bg1"/>
              </a:solidFill>
            </a:rPr>
            <a:t>Organisme</a:t>
          </a:r>
          <a:r>
            <a:rPr lang="fr-FR" sz="1400" kern="1200" dirty="0" smtClean="0"/>
            <a:t> sous les seuils forfaitaires?</a:t>
          </a:r>
          <a:endParaRPr lang="fr-FR" sz="1400" kern="1200" dirty="0"/>
        </a:p>
      </dsp:txBody>
      <dsp:txXfrm>
        <a:off x="4567109" y="2323426"/>
        <a:ext cx="1122423" cy="616063"/>
      </dsp:txXfrm>
    </dsp:sp>
    <dsp:sp modelId="{CE4C74B1-B5E4-45B1-B2E4-3D96F6DD0A72}">
      <dsp:nvSpPr>
        <dsp:cNvPr id="0" name=""/>
        <dsp:cNvSpPr/>
      </dsp:nvSpPr>
      <dsp:spPr>
        <a:xfrm rot="18583689">
          <a:off x="5572071" y="2326214"/>
          <a:ext cx="757249" cy="28097"/>
        </a:xfrm>
        <a:custGeom>
          <a:avLst/>
          <a:gdLst/>
          <a:ahLst/>
          <a:cxnLst/>
          <a:rect l="0" t="0" r="0" b="0"/>
          <a:pathLst>
            <a:path>
              <a:moveTo>
                <a:pt x="0" y="14048"/>
              </a:moveTo>
              <a:lnTo>
                <a:pt x="757249" y="1404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a:off x="5931764" y="2321332"/>
        <a:ext cx="37862" cy="37862"/>
      </dsp:txXfrm>
    </dsp:sp>
    <dsp:sp modelId="{94195895-1D0C-4BD1-A9B0-8A08C402C12C}">
      <dsp:nvSpPr>
        <dsp:cNvPr id="0" name=""/>
        <dsp:cNvSpPr/>
      </dsp:nvSpPr>
      <dsp:spPr>
        <a:xfrm>
          <a:off x="6192692" y="1721869"/>
          <a:ext cx="567179" cy="65439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fr-FR" sz="1400" kern="1200" dirty="0" smtClean="0"/>
            <a:t>Oui</a:t>
          </a:r>
          <a:endParaRPr lang="fr-FR" sz="1400" kern="1200" dirty="0"/>
        </a:p>
      </dsp:txBody>
      <dsp:txXfrm>
        <a:off x="6209304" y="1738481"/>
        <a:ext cx="533955" cy="621173"/>
      </dsp:txXfrm>
    </dsp:sp>
    <dsp:sp modelId="{368EB424-72B9-4E79-AB1D-E4C5A1EB6287}">
      <dsp:nvSpPr>
        <dsp:cNvPr id="0" name=""/>
        <dsp:cNvSpPr/>
      </dsp:nvSpPr>
      <dsp:spPr>
        <a:xfrm rot="19872478">
          <a:off x="6719506" y="1877761"/>
          <a:ext cx="653023" cy="28097"/>
        </a:xfrm>
        <a:custGeom>
          <a:avLst/>
          <a:gdLst/>
          <a:ahLst/>
          <a:cxnLst/>
          <a:rect l="0" t="0" r="0" b="0"/>
          <a:pathLst>
            <a:path>
              <a:moveTo>
                <a:pt x="0" y="14048"/>
              </a:moveTo>
              <a:lnTo>
                <a:pt x="653023" y="1404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a:off x="7029692" y="1875484"/>
        <a:ext cx="32651" cy="32651"/>
      </dsp:txXfrm>
    </dsp:sp>
    <dsp:sp modelId="{618A918B-75B0-48E6-9655-58E8874FEF48}">
      <dsp:nvSpPr>
        <dsp:cNvPr id="0" name=""/>
        <dsp:cNvSpPr/>
      </dsp:nvSpPr>
      <dsp:spPr>
        <a:xfrm>
          <a:off x="7332164" y="504058"/>
          <a:ext cx="1308795" cy="246098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fr-FR" sz="1400" kern="1200" dirty="0" smtClean="0">
              <a:solidFill>
                <a:schemeClr val="bg1"/>
              </a:solidFill>
            </a:rPr>
            <a:t>Organisme </a:t>
          </a:r>
          <a:r>
            <a:rPr lang="fr-FR" sz="1400" kern="1200" dirty="0" smtClean="0"/>
            <a:t>exempté si bilan &lt; 5% au bilan du groupe  </a:t>
          </a:r>
          <a:r>
            <a:rPr lang="fr-FR" sz="1400" b="1" kern="1200" dirty="0" smtClean="0"/>
            <a:t>et</a:t>
          </a:r>
          <a:r>
            <a:rPr lang="fr-FR" sz="1400" kern="1200" dirty="0" smtClean="0"/>
            <a:t> si contribution cumulée des </a:t>
          </a:r>
          <a:r>
            <a:rPr lang="fr-FR" sz="1400" kern="1200" dirty="0" smtClean="0">
              <a:solidFill>
                <a:schemeClr val="bg1"/>
              </a:solidFill>
            </a:rPr>
            <a:t>organismes </a:t>
          </a:r>
          <a:r>
            <a:rPr lang="fr-FR" sz="1400" kern="1200" dirty="0" smtClean="0"/>
            <a:t>exemptés  &lt; 15% du bilan groupe</a:t>
          </a:r>
        </a:p>
      </dsp:txBody>
      <dsp:txXfrm>
        <a:off x="7370497" y="542391"/>
        <a:ext cx="1232129" cy="2384321"/>
      </dsp:txXfrm>
    </dsp:sp>
    <dsp:sp modelId="{E6322F84-AB6C-400A-8E81-CF80F54D23EF}">
      <dsp:nvSpPr>
        <dsp:cNvPr id="0" name=""/>
        <dsp:cNvSpPr/>
      </dsp:nvSpPr>
      <dsp:spPr>
        <a:xfrm rot="3527407">
          <a:off x="5465302" y="3049456"/>
          <a:ext cx="1010312" cy="28097"/>
        </a:xfrm>
        <a:custGeom>
          <a:avLst/>
          <a:gdLst/>
          <a:ahLst/>
          <a:cxnLst/>
          <a:rect l="0" t="0" r="0" b="0"/>
          <a:pathLst>
            <a:path>
              <a:moveTo>
                <a:pt x="0" y="14048"/>
              </a:moveTo>
              <a:lnTo>
                <a:pt x="1010312" y="1404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a:off x="5945201" y="3038247"/>
        <a:ext cx="50515" cy="50515"/>
      </dsp:txXfrm>
    </dsp:sp>
    <dsp:sp modelId="{93EA3511-7029-426F-A5BB-E44EF3BE0B07}">
      <dsp:nvSpPr>
        <dsp:cNvPr id="0" name=""/>
        <dsp:cNvSpPr/>
      </dsp:nvSpPr>
      <dsp:spPr>
        <a:xfrm>
          <a:off x="6232218" y="3168354"/>
          <a:ext cx="567179" cy="65439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fr-FR" sz="1400" kern="1200" dirty="0" smtClean="0"/>
            <a:t>Non</a:t>
          </a:r>
          <a:endParaRPr lang="fr-FR" sz="1400" kern="1200" dirty="0"/>
        </a:p>
      </dsp:txBody>
      <dsp:txXfrm>
        <a:off x="6248830" y="3184966"/>
        <a:ext cx="533955" cy="621173"/>
      </dsp:txXfrm>
    </dsp:sp>
    <dsp:sp modelId="{0D8C1E13-0F85-4A4B-9370-40B605358505}">
      <dsp:nvSpPr>
        <dsp:cNvPr id="0" name=""/>
        <dsp:cNvSpPr/>
      </dsp:nvSpPr>
      <dsp:spPr>
        <a:xfrm>
          <a:off x="6799397" y="3481504"/>
          <a:ext cx="523518" cy="28097"/>
        </a:xfrm>
        <a:custGeom>
          <a:avLst/>
          <a:gdLst/>
          <a:ahLst/>
          <a:cxnLst/>
          <a:rect l="0" t="0" r="0" b="0"/>
          <a:pathLst>
            <a:path>
              <a:moveTo>
                <a:pt x="0" y="14048"/>
              </a:moveTo>
              <a:lnTo>
                <a:pt x="523518" y="1404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a:off x="7048068" y="3482465"/>
        <a:ext cx="26175" cy="26175"/>
      </dsp:txXfrm>
    </dsp:sp>
    <dsp:sp modelId="{5B6B646D-6589-45D9-AED4-B328EC4CB2A7}">
      <dsp:nvSpPr>
        <dsp:cNvPr id="0" name=""/>
        <dsp:cNvSpPr/>
      </dsp:nvSpPr>
      <dsp:spPr>
        <a:xfrm>
          <a:off x="7322916" y="3168354"/>
          <a:ext cx="1308795" cy="65439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fr-FR" sz="1400" kern="1200" dirty="0" smtClean="0">
              <a:solidFill>
                <a:schemeClr val="bg1"/>
              </a:solidFill>
            </a:rPr>
            <a:t>Organisme</a:t>
          </a:r>
          <a:r>
            <a:rPr lang="fr-FR" sz="1400" kern="1200" dirty="0" smtClean="0"/>
            <a:t> non exempté</a:t>
          </a:r>
          <a:endParaRPr lang="fr-FR" sz="1400" b="1" kern="1200" dirty="0">
            <a:solidFill>
              <a:srgbClr val="FFC000"/>
            </a:solidFill>
          </a:endParaRPr>
        </a:p>
      </dsp:txBody>
      <dsp:txXfrm>
        <a:off x="7342083" y="3187521"/>
        <a:ext cx="1270461" cy="61606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BDDF9A-DF36-4B8D-8AAC-6A929C4F4EA4}">
      <dsp:nvSpPr>
        <dsp:cNvPr id="0" name=""/>
        <dsp:cNvSpPr/>
      </dsp:nvSpPr>
      <dsp:spPr>
        <a:xfrm>
          <a:off x="893" y="228262"/>
          <a:ext cx="1742464" cy="696985"/>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64008" rIns="32004" bIns="64008" numCol="1" spcCol="1270" anchor="ctr" anchorCtr="0">
          <a:noAutofit/>
        </a:bodyPr>
        <a:lstStyle/>
        <a:p>
          <a:pPr lvl="0" algn="ctr" defTabSz="1066800">
            <a:lnSpc>
              <a:spcPct val="90000"/>
            </a:lnSpc>
            <a:spcBef>
              <a:spcPct val="0"/>
            </a:spcBef>
            <a:spcAft>
              <a:spcPct val="35000"/>
            </a:spcAft>
          </a:pPr>
          <a:r>
            <a:rPr lang="fr-FR" sz="2400" kern="1200" dirty="0" smtClean="0"/>
            <a:t>2014</a:t>
          </a:r>
          <a:endParaRPr lang="fr-FR" sz="2400" kern="1200" dirty="0"/>
        </a:p>
      </dsp:txBody>
      <dsp:txXfrm>
        <a:off x="893" y="228262"/>
        <a:ext cx="1568218" cy="696985"/>
      </dsp:txXfrm>
    </dsp:sp>
    <dsp:sp modelId="{AFA38816-326F-42CC-A0F6-15BDE1DE7207}">
      <dsp:nvSpPr>
        <dsp:cNvPr id="0" name=""/>
        <dsp:cNvSpPr/>
      </dsp:nvSpPr>
      <dsp:spPr>
        <a:xfrm>
          <a:off x="1394864" y="228262"/>
          <a:ext cx="1742464" cy="696985"/>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64008" rIns="32004" bIns="64008" numCol="1" spcCol="1270" anchor="ctr" anchorCtr="0">
          <a:noAutofit/>
        </a:bodyPr>
        <a:lstStyle/>
        <a:p>
          <a:pPr lvl="0" algn="ctr" defTabSz="1066800">
            <a:lnSpc>
              <a:spcPct val="90000"/>
            </a:lnSpc>
            <a:spcBef>
              <a:spcPct val="0"/>
            </a:spcBef>
            <a:spcAft>
              <a:spcPct val="35000"/>
            </a:spcAft>
          </a:pPr>
          <a:r>
            <a:rPr lang="fr-FR" sz="2400" kern="1200" dirty="0" smtClean="0"/>
            <a:t>2015</a:t>
          </a:r>
          <a:endParaRPr lang="fr-FR" sz="2400" kern="1200" dirty="0"/>
        </a:p>
      </dsp:txBody>
      <dsp:txXfrm>
        <a:off x="1743357" y="228262"/>
        <a:ext cx="1045479" cy="696985"/>
      </dsp:txXfrm>
    </dsp:sp>
    <dsp:sp modelId="{4CBB7634-B96C-4C39-B699-C0C2C92EC570}">
      <dsp:nvSpPr>
        <dsp:cNvPr id="0" name=""/>
        <dsp:cNvSpPr/>
      </dsp:nvSpPr>
      <dsp:spPr>
        <a:xfrm>
          <a:off x="2788835" y="228262"/>
          <a:ext cx="1742464" cy="696985"/>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64008" rIns="32004" bIns="64008" numCol="1" spcCol="1270" anchor="ctr" anchorCtr="0">
          <a:noAutofit/>
        </a:bodyPr>
        <a:lstStyle/>
        <a:p>
          <a:pPr lvl="0" algn="ctr" defTabSz="1066800">
            <a:lnSpc>
              <a:spcPct val="90000"/>
            </a:lnSpc>
            <a:spcBef>
              <a:spcPct val="0"/>
            </a:spcBef>
            <a:spcAft>
              <a:spcPct val="35000"/>
            </a:spcAft>
          </a:pPr>
          <a:r>
            <a:rPr lang="fr-FR" sz="2400" kern="1200" dirty="0" smtClean="0"/>
            <a:t>2016</a:t>
          </a:r>
          <a:endParaRPr lang="fr-FR" sz="2400" kern="1200" dirty="0"/>
        </a:p>
      </dsp:txBody>
      <dsp:txXfrm>
        <a:off x="3137328" y="228262"/>
        <a:ext cx="1045479" cy="696985"/>
      </dsp:txXfrm>
    </dsp:sp>
    <dsp:sp modelId="{4ACCF62F-CAE3-4366-9C57-1658F26FB495}">
      <dsp:nvSpPr>
        <dsp:cNvPr id="0" name=""/>
        <dsp:cNvSpPr/>
      </dsp:nvSpPr>
      <dsp:spPr>
        <a:xfrm>
          <a:off x="4182807" y="228262"/>
          <a:ext cx="1742464" cy="696985"/>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64008" rIns="32004" bIns="64008" numCol="1" spcCol="1270" anchor="ctr" anchorCtr="0">
          <a:noAutofit/>
        </a:bodyPr>
        <a:lstStyle/>
        <a:p>
          <a:pPr lvl="0" algn="ctr" defTabSz="1066800">
            <a:lnSpc>
              <a:spcPct val="90000"/>
            </a:lnSpc>
            <a:spcBef>
              <a:spcPct val="0"/>
            </a:spcBef>
            <a:spcAft>
              <a:spcPct val="35000"/>
            </a:spcAft>
          </a:pPr>
          <a:r>
            <a:rPr lang="fr-FR" sz="2400" kern="1200" dirty="0" smtClean="0"/>
            <a:t>2017</a:t>
          </a:r>
          <a:endParaRPr lang="fr-FR" sz="2400" kern="1200" dirty="0"/>
        </a:p>
      </dsp:txBody>
      <dsp:txXfrm>
        <a:off x="4531300" y="228262"/>
        <a:ext cx="1045479" cy="696985"/>
      </dsp:txXfrm>
    </dsp:sp>
    <dsp:sp modelId="{1089CD89-A889-49DA-AD1B-C8211BF84113}">
      <dsp:nvSpPr>
        <dsp:cNvPr id="0" name=""/>
        <dsp:cNvSpPr/>
      </dsp:nvSpPr>
      <dsp:spPr>
        <a:xfrm>
          <a:off x="5576778" y="228262"/>
          <a:ext cx="1742464" cy="696985"/>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64008" rIns="32004" bIns="64008" numCol="1" spcCol="1270" anchor="ctr" anchorCtr="0">
          <a:noAutofit/>
        </a:bodyPr>
        <a:lstStyle/>
        <a:p>
          <a:pPr lvl="0" algn="ctr" defTabSz="1066800">
            <a:lnSpc>
              <a:spcPct val="90000"/>
            </a:lnSpc>
            <a:spcBef>
              <a:spcPct val="0"/>
            </a:spcBef>
            <a:spcAft>
              <a:spcPct val="35000"/>
            </a:spcAft>
          </a:pPr>
          <a:r>
            <a:rPr lang="fr-FR" sz="2400" kern="1200" dirty="0" smtClean="0"/>
            <a:t>2018 …</a:t>
          </a:r>
          <a:endParaRPr lang="fr-FR" sz="2400" kern="1200" dirty="0"/>
        </a:p>
      </dsp:txBody>
      <dsp:txXfrm>
        <a:off x="5925271" y="228262"/>
        <a:ext cx="1045479" cy="69698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BDDF9A-DF36-4B8D-8AAC-6A929C4F4EA4}">
      <dsp:nvSpPr>
        <dsp:cNvPr id="0" name=""/>
        <dsp:cNvSpPr/>
      </dsp:nvSpPr>
      <dsp:spPr>
        <a:xfrm>
          <a:off x="893" y="11542"/>
          <a:ext cx="1742288" cy="696915"/>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676" tIns="37338" rIns="18669" bIns="37338" numCol="1" spcCol="1270" anchor="ctr" anchorCtr="0">
          <a:noAutofit/>
        </a:bodyPr>
        <a:lstStyle/>
        <a:p>
          <a:pPr lvl="0" algn="ctr" defTabSz="622300">
            <a:lnSpc>
              <a:spcPct val="90000"/>
            </a:lnSpc>
            <a:spcBef>
              <a:spcPct val="0"/>
            </a:spcBef>
            <a:spcAft>
              <a:spcPct val="35000"/>
            </a:spcAft>
          </a:pPr>
          <a:r>
            <a:rPr lang="fr-FR" sz="1400" kern="1200" dirty="0" smtClean="0"/>
            <a:t>30/04</a:t>
          </a:r>
          <a:endParaRPr lang="fr-FR" sz="1400" kern="1200" dirty="0"/>
        </a:p>
      </dsp:txBody>
      <dsp:txXfrm>
        <a:off x="893" y="11542"/>
        <a:ext cx="1568059" cy="696915"/>
      </dsp:txXfrm>
    </dsp:sp>
    <dsp:sp modelId="{AFA38816-326F-42CC-A0F6-15BDE1DE7207}">
      <dsp:nvSpPr>
        <dsp:cNvPr id="0" name=""/>
        <dsp:cNvSpPr/>
      </dsp:nvSpPr>
      <dsp:spPr>
        <a:xfrm>
          <a:off x="1394723" y="11542"/>
          <a:ext cx="1742288" cy="696915"/>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fr-FR" sz="1200" kern="1200" dirty="0" smtClean="0"/>
            <a:t>30/04</a:t>
          </a:r>
          <a:endParaRPr lang="fr-FR" sz="1200" kern="1200" dirty="0"/>
        </a:p>
      </dsp:txBody>
      <dsp:txXfrm>
        <a:off x="1743181" y="11542"/>
        <a:ext cx="1045373" cy="696915"/>
      </dsp:txXfrm>
    </dsp:sp>
    <dsp:sp modelId="{4CBB7634-B96C-4C39-B699-C0C2C92EC570}">
      <dsp:nvSpPr>
        <dsp:cNvPr id="0" name=""/>
        <dsp:cNvSpPr/>
      </dsp:nvSpPr>
      <dsp:spPr>
        <a:xfrm>
          <a:off x="2788554" y="11542"/>
          <a:ext cx="1742288" cy="696915"/>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lvl="0" algn="ctr" defTabSz="622300">
            <a:lnSpc>
              <a:spcPct val="90000"/>
            </a:lnSpc>
            <a:spcBef>
              <a:spcPct val="0"/>
            </a:spcBef>
            <a:spcAft>
              <a:spcPct val="35000"/>
            </a:spcAft>
          </a:pPr>
          <a:r>
            <a:rPr lang="fr-FR" sz="1400" kern="1200" dirty="0" smtClean="0"/>
            <a:t>30/04</a:t>
          </a:r>
          <a:endParaRPr lang="fr-FR" sz="1400" kern="1200" dirty="0"/>
        </a:p>
      </dsp:txBody>
      <dsp:txXfrm>
        <a:off x="3137012" y="11542"/>
        <a:ext cx="1045373" cy="696915"/>
      </dsp:txXfrm>
    </dsp:sp>
    <dsp:sp modelId="{4ACCF62F-CAE3-4366-9C57-1658F26FB495}">
      <dsp:nvSpPr>
        <dsp:cNvPr id="0" name=""/>
        <dsp:cNvSpPr/>
      </dsp:nvSpPr>
      <dsp:spPr>
        <a:xfrm>
          <a:off x="4182384" y="11542"/>
          <a:ext cx="1742288" cy="696915"/>
        </a:xfrm>
        <a:prstGeom prst="chevron">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lvl="0" algn="ctr" defTabSz="622300">
            <a:lnSpc>
              <a:spcPct val="90000"/>
            </a:lnSpc>
            <a:spcBef>
              <a:spcPct val="0"/>
            </a:spcBef>
            <a:spcAft>
              <a:spcPct val="35000"/>
            </a:spcAft>
          </a:pPr>
          <a:r>
            <a:rPr lang="fr-FR" sz="1400" kern="1200" dirty="0" smtClean="0"/>
            <a:t>/</a:t>
          </a:r>
          <a:endParaRPr lang="fr-FR" sz="1400" kern="1200" dirty="0"/>
        </a:p>
      </dsp:txBody>
      <dsp:txXfrm>
        <a:off x="4530842" y="11542"/>
        <a:ext cx="1045373" cy="696915"/>
      </dsp:txXfrm>
    </dsp:sp>
    <dsp:sp modelId="{1089CD89-A889-49DA-AD1B-C8211BF84113}">
      <dsp:nvSpPr>
        <dsp:cNvPr id="0" name=""/>
        <dsp:cNvSpPr/>
      </dsp:nvSpPr>
      <dsp:spPr>
        <a:xfrm>
          <a:off x="5577107" y="13556"/>
          <a:ext cx="1742288" cy="696915"/>
        </a:xfrm>
        <a:prstGeom prst="chevron">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lvl="0" algn="ctr" defTabSz="622300">
            <a:lnSpc>
              <a:spcPct val="90000"/>
            </a:lnSpc>
            <a:spcBef>
              <a:spcPct val="0"/>
            </a:spcBef>
            <a:spcAft>
              <a:spcPct val="35000"/>
            </a:spcAft>
          </a:pPr>
          <a:r>
            <a:rPr lang="fr-FR" sz="1400" kern="1200" dirty="0" smtClean="0"/>
            <a:t>/</a:t>
          </a:r>
          <a:endParaRPr lang="fr-FR" sz="1400" kern="1200" dirty="0"/>
        </a:p>
      </dsp:txBody>
      <dsp:txXfrm>
        <a:off x="5925565" y="13556"/>
        <a:ext cx="1045373" cy="69691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BDDF9A-DF36-4B8D-8AAC-6A929C4F4EA4}">
      <dsp:nvSpPr>
        <dsp:cNvPr id="0" name=""/>
        <dsp:cNvSpPr/>
      </dsp:nvSpPr>
      <dsp:spPr>
        <a:xfrm>
          <a:off x="893" y="11542"/>
          <a:ext cx="1742288" cy="696915"/>
        </a:xfrm>
        <a:prstGeom prst="homePlate">
          <a:avLst/>
        </a:prstGeom>
        <a:solidFill>
          <a:srgbClr val="FFCC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13335" bIns="26670" numCol="1" spcCol="1270" anchor="ctr" anchorCtr="0">
          <a:noAutofit/>
        </a:bodyPr>
        <a:lstStyle/>
        <a:p>
          <a:pPr lvl="0" algn="ctr" defTabSz="444500">
            <a:lnSpc>
              <a:spcPct val="90000"/>
            </a:lnSpc>
            <a:spcBef>
              <a:spcPct val="0"/>
            </a:spcBef>
            <a:spcAft>
              <a:spcPct val="35000"/>
            </a:spcAft>
          </a:pPr>
          <a:r>
            <a:rPr lang="fr-FR" sz="1000" kern="1200" dirty="0" smtClean="0">
              <a:solidFill>
                <a:schemeClr val="tx1"/>
              </a:solidFill>
              <a:latin typeface="+mj-lt"/>
              <a:cs typeface="Arial" charset="0"/>
            </a:rPr>
            <a:t>24/09 : Bilan, Provisions techniques, SCR, MCR, Fonds propres et état ’</a:t>
          </a:r>
          <a:r>
            <a:rPr lang="fr-FR" sz="1000" kern="1200" dirty="0" err="1" smtClean="0">
              <a:solidFill>
                <a:schemeClr val="tx1"/>
              </a:solidFill>
              <a:latin typeface="+mj-lt"/>
              <a:cs typeface="Arial" charset="0"/>
            </a:rPr>
            <a:t>Asset</a:t>
          </a:r>
          <a:r>
            <a:rPr lang="fr-FR" sz="1000" kern="1200" dirty="0" smtClean="0">
              <a:solidFill>
                <a:schemeClr val="tx1"/>
              </a:solidFill>
              <a:latin typeface="+mj-lt"/>
              <a:cs typeface="Arial" charset="0"/>
            </a:rPr>
            <a:t> D1’ si XBRL)</a:t>
          </a:r>
          <a:endParaRPr lang="fr-FR" sz="1000" kern="1200" dirty="0">
            <a:solidFill>
              <a:schemeClr val="tx1"/>
            </a:solidFill>
          </a:endParaRPr>
        </a:p>
      </dsp:txBody>
      <dsp:txXfrm>
        <a:off x="893" y="11542"/>
        <a:ext cx="1568059" cy="696915"/>
      </dsp:txXfrm>
    </dsp:sp>
    <dsp:sp modelId="{AFA38816-326F-42CC-A0F6-15BDE1DE7207}">
      <dsp:nvSpPr>
        <dsp:cNvPr id="0" name=""/>
        <dsp:cNvSpPr/>
      </dsp:nvSpPr>
      <dsp:spPr>
        <a:xfrm>
          <a:off x="1394723" y="11542"/>
          <a:ext cx="1742288" cy="696915"/>
        </a:xfrm>
        <a:prstGeom prst="chevron">
          <a:avLst/>
        </a:prstGeom>
        <a:solidFill>
          <a:srgbClr val="FFCC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lvl="0" algn="ctr" defTabSz="400050">
            <a:lnSpc>
              <a:spcPct val="90000"/>
            </a:lnSpc>
            <a:spcBef>
              <a:spcPct val="0"/>
            </a:spcBef>
            <a:spcAft>
              <a:spcPct val="35000"/>
            </a:spcAft>
          </a:pPr>
          <a:r>
            <a:rPr lang="fr-FR" sz="900" kern="1200" dirty="0" smtClean="0">
              <a:solidFill>
                <a:schemeClr val="tx1"/>
              </a:solidFill>
            </a:rPr>
            <a:t>3/06 (</a:t>
          </a:r>
          <a:r>
            <a:rPr lang="fr-FR" sz="900" kern="1200" dirty="0" err="1" smtClean="0">
              <a:solidFill>
                <a:schemeClr val="tx1"/>
              </a:solidFill>
            </a:rPr>
            <a:t>Grp</a:t>
          </a:r>
          <a:r>
            <a:rPr lang="fr-FR" sz="900" kern="1200" dirty="0" smtClean="0">
              <a:solidFill>
                <a:schemeClr val="tx1"/>
              </a:solidFill>
            </a:rPr>
            <a:t> : 15/07) : </a:t>
          </a:r>
          <a:r>
            <a:rPr lang="fr-FR" sz="900" kern="1200" dirty="0" smtClean="0">
              <a:solidFill>
                <a:schemeClr val="tx1"/>
              </a:solidFill>
              <a:latin typeface="+mj-lt"/>
              <a:cs typeface="Arial" charset="0"/>
            </a:rPr>
            <a:t>Bilan, </a:t>
          </a:r>
          <a:r>
            <a:rPr lang="fr-FR" sz="900" kern="1200" dirty="0" err="1" smtClean="0">
              <a:solidFill>
                <a:schemeClr val="tx1"/>
              </a:solidFill>
              <a:latin typeface="+mj-lt"/>
              <a:cs typeface="Arial" charset="0"/>
            </a:rPr>
            <a:t>Prov</a:t>
          </a:r>
          <a:r>
            <a:rPr lang="fr-FR" sz="900" kern="1200" dirty="0" smtClean="0">
              <a:solidFill>
                <a:schemeClr val="tx1"/>
              </a:solidFill>
              <a:latin typeface="+mj-lt"/>
              <a:cs typeface="Arial" charset="0"/>
            </a:rPr>
            <a:t> </a:t>
          </a:r>
          <a:r>
            <a:rPr lang="fr-FR" sz="900" kern="1200" dirty="0" err="1" smtClean="0">
              <a:solidFill>
                <a:schemeClr val="tx1"/>
              </a:solidFill>
              <a:latin typeface="+mj-lt"/>
              <a:cs typeface="Arial" charset="0"/>
            </a:rPr>
            <a:t>tech</a:t>
          </a:r>
          <a:r>
            <a:rPr lang="fr-FR" sz="900" kern="1200" dirty="0" smtClean="0">
              <a:solidFill>
                <a:schemeClr val="tx1"/>
              </a:solidFill>
              <a:latin typeface="+mj-lt"/>
              <a:cs typeface="Arial" charset="0"/>
            </a:rPr>
            <a:t>, SCR, MCR, Fds propres, </a:t>
          </a:r>
          <a:r>
            <a:rPr lang="fr-FR" sz="900" kern="1200" dirty="0" err="1" smtClean="0">
              <a:solidFill>
                <a:schemeClr val="tx1"/>
              </a:solidFill>
              <a:latin typeface="+mj-lt"/>
              <a:cs typeface="Arial" charset="0"/>
            </a:rPr>
            <a:t>Asset</a:t>
          </a:r>
          <a:r>
            <a:rPr lang="fr-FR" sz="900" kern="1200" dirty="0" smtClean="0">
              <a:solidFill>
                <a:schemeClr val="tx1"/>
              </a:solidFill>
              <a:latin typeface="+mj-lt"/>
              <a:cs typeface="Arial" charset="0"/>
            </a:rPr>
            <a:t> D1, D20, Devises)</a:t>
          </a:r>
          <a:endParaRPr lang="fr-FR" sz="900" kern="1200" dirty="0">
            <a:solidFill>
              <a:schemeClr val="tx1"/>
            </a:solidFill>
          </a:endParaRPr>
        </a:p>
      </dsp:txBody>
      <dsp:txXfrm>
        <a:off x="1743181" y="11542"/>
        <a:ext cx="1045373" cy="696915"/>
      </dsp:txXfrm>
    </dsp:sp>
    <dsp:sp modelId="{4CBB7634-B96C-4C39-B699-C0C2C92EC570}">
      <dsp:nvSpPr>
        <dsp:cNvPr id="0" name=""/>
        <dsp:cNvSpPr/>
      </dsp:nvSpPr>
      <dsp:spPr>
        <a:xfrm>
          <a:off x="2788554" y="11542"/>
          <a:ext cx="1742288" cy="696915"/>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lvl="0" algn="ctr" defTabSz="444500">
            <a:lnSpc>
              <a:spcPct val="90000"/>
            </a:lnSpc>
            <a:spcBef>
              <a:spcPct val="0"/>
            </a:spcBef>
            <a:spcAft>
              <a:spcPct val="35000"/>
            </a:spcAft>
          </a:pPr>
          <a:r>
            <a:rPr lang="fr-FR" sz="1000" kern="1200" dirty="0" smtClean="0">
              <a:solidFill>
                <a:schemeClr val="bg1"/>
              </a:solidFill>
            </a:rPr>
            <a:t>19/05 </a:t>
          </a:r>
          <a:r>
            <a:rPr lang="fr-FR" sz="1000" i="1" kern="1200" dirty="0" smtClean="0">
              <a:solidFill>
                <a:schemeClr val="bg1"/>
              </a:solidFill>
            </a:rPr>
            <a:t>Reporting</a:t>
          </a:r>
          <a:r>
            <a:rPr lang="fr-FR" sz="1000" kern="1200" dirty="0" smtClean="0">
              <a:solidFill>
                <a:schemeClr val="bg1"/>
              </a:solidFill>
            </a:rPr>
            <a:t> d’ouverture : États Bilan, Fds Propres, SCR, MCR </a:t>
          </a:r>
          <a:endParaRPr lang="fr-FR" sz="1000" kern="1200" dirty="0">
            <a:solidFill>
              <a:schemeClr val="bg1"/>
            </a:solidFill>
          </a:endParaRPr>
        </a:p>
      </dsp:txBody>
      <dsp:txXfrm>
        <a:off x="3137012" y="11542"/>
        <a:ext cx="1045373" cy="696915"/>
      </dsp:txXfrm>
    </dsp:sp>
    <dsp:sp modelId="{4ACCF62F-CAE3-4366-9C57-1658F26FB495}">
      <dsp:nvSpPr>
        <dsp:cNvPr id="0" name=""/>
        <dsp:cNvSpPr/>
      </dsp:nvSpPr>
      <dsp:spPr>
        <a:xfrm>
          <a:off x="4182384" y="11542"/>
          <a:ext cx="1742288" cy="696915"/>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fr-FR" sz="1200" kern="1200" dirty="0" smtClean="0"/>
            <a:t>19/05           (</a:t>
          </a:r>
          <a:r>
            <a:rPr lang="fr-FR" sz="1200" kern="1200" dirty="0" err="1" smtClean="0"/>
            <a:t>Grp</a:t>
          </a:r>
          <a:r>
            <a:rPr lang="fr-FR" sz="1200" kern="1200" dirty="0" smtClean="0"/>
            <a:t> : 30/06)</a:t>
          </a:r>
          <a:endParaRPr lang="fr-FR" sz="1200" kern="1200" dirty="0"/>
        </a:p>
      </dsp:txBody>
      <dsp:txXfrm>
        <a:off x="4530842" y="11542"/>
        <a:ext cx="1045373" cy="696915"/>
      </dsp:txXfrm>
    </dsp:sp>
    <dsp:sp modelId="{1089CD89-A889-49DA-AD1B-C8211BF84113}">
      <dsp:nvSpPr>
        <dsp:cNvPr id="0" name=""/>
        <dsp:cNvSpPr/>
      </dsp:nvSpPr>
      <dsp:spPr>
        <a:xfrm>
          <a:off x="5576215" y="11542"/>
          <a:ext cx="1742288" cy="696915"/>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lvl="0" algn="ctr" defTabSz="400050">
            <a:lnSpc>
              <a:spcPct val="90000"/>
            </a:lnSpc>
            <a:spcBef>
              <a:spcPct val="0"/>
            </a:spcBef>
            <a:spcAft>
              <a:spcPct val="35000"/>
            </a:spcAft>
          </a:pPr>
          <a:r>
            <a:rPr lang="fr-FR" sz="900" kern="1200" dirty="0" smtClean="0">
              <a:solidFill>
                <a:schemeClr val="bg1"/>
              </a:solidFill>
            </a:rPr>
            <a:t>Réduction des délais sur 4 ans</a:t>
          </a:r>
        </a:p>
        <a:p>
          <a:pPr lvl="0" algn="ctr" defTabSz="400050">
            <a:lnSpc>
              <a:spcPct val="90000"/>
            </a:lnSpc>
            <a:spcBef>
              <a:spcPct val="0"/>
            </a:spcBef>
            <a:spcAft>
              <a:spcPct val="35000"/>
            </a:spcAft>
          </a:pPr>
          <a:r>
            <a:rPr lang="fr-FR" sz="900" i="1" kern="1200" dirty="0" smtClean="0">
              <a:solidFill>
                <a:schemeClr val="bg1"/>
              </a:solidFill>
            </a:rPr>
            <a:t>(jusque A + 14 solo; A + 20 groupes)</a:t>
          </a:r>
          <a:endParaRPr lang="fr-FR" sz="900" i="1" kern="1200" dirty="0">
            <a:solidFill>
              <a:schemeClr val="bg1"/>
            </a:solidFill>
          </a:endParaRPr>
        </a:p>
      </dsp:txBody>
      <dsp:txXfrm>
        <a:off x="5924673" y="11542"/>
        <a:ext cx="1045373" cy="69691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BDDF9A-DF36-4B8D-8AAC-6A929C4F4EA4}">
      <dsp:nvSpPr>
        <dsp:cNvPr id="0" name=""/>
        <dsp:cNvSpPr/>
      </dsp:nvSpPr>
      <dsp:spPr>
        <a:xfrm>
          <a:off x="902" y="8114"/>
          <a:ext cx="1759428" cy="703771"/>
        </a:xfrm>
        <a:prstGeom prst="homePlate">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674" tIns="29337" rIns="14669" bIns="29337" numCol="1" spcCol="1270" anchor="ctr" anchorCtr="0">
          <a:noAutofit/>
        </a:bodyPr>
        <a:lstStyle/>
        <a:p>
          <a:pPr lvl="0" algn="ctr" defTabSz="488950">
            <a:lnSpc>
              <a:spcPct val="90000"/>
            </a:lnSpc>
            <a:spcBef>
              <a:spcPct val="0"/>
            </a:spcBef>
            <a:spcAft>
              <a:spcPct val="35000"/>
            </a:spcAft>
          </a:pPr>
          <a:r>
            <a:rPr lang="fr-FR" sz="1100" kern="1200" dirty="0" smtClean="0"/>
            <a:t>/</a:t>
          </a:r>
          <a:endParaRPr lang="fr-FR" sz="1100" kern="1200" dirty="0"/>
        </a:p>
      </dsp:txBody>
      <dsp:txXfrm>
        <a:off x="902" y="8114"/>
        <a:ext cx="1583485" cy="703771"/>
      </dsp:txXfrm>
    </dsp:sp>
    <dsp:sp modelId="{AFA38816-326F-42CC-A0F6-15BDE1DE7207}">
      <dsp:nvSpPr>
        <dsp:cNvPr id="0" name=""/>
        <dsp:cNvSpPr/>
      </dsp:nvSpPr>
      <dsp:spPr>
        <a:xfrm>
          <a:off x="1408445" y="8114"/>
          <a:ext cx="1759428" cy="703771"/>
        </a:xfrm>
        <a:prstGeom prst="chevron">
          <a:avLst/>
        </a:prstGeom>
        <a:solidFill>
          <a:srgbClr val="FFCC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fr-FR" sz="1100" kern="1200" dirty="0" smtClean="0">
              <a:solidFill>
                <a:schemeClr val="tx1"/>
              </a:solidFill>
            </a:rPr>
            <a:t>25/11             (</a:t>
          </a:r>
          <a:r>
            <a:rPr lang="fr-FR" sz="1100" kern="1200" dirty="0" err="1" smtClean="0">
              <a:solidFill>
                <a:schemeClr val="tx1"/>
              </a:solidFill>
            </a:rPr>
            <a:t>Grp</a:t>
          </a:r>
          <a:r>
            <a:rPr lang="fr-FR" sz="1100" kern="1200" dirty="0" smtClean="0">
              <a:solidFill>
                <a:schemeClr val="tx1"/>
              </a:solidFill>
            </a:rPr>
            <a:t> : 6/01/16) : </a:t>
          </a:r>
          <a:r>
            <a:rPr lang="fr-FR" sz="1100" i="1" kern="1200" dirty="0" smtClean="0">
              <a:solidFill>
                <a:schemeClr val="tx1"/>
              </a:solidFill>
            </a:rPr>
            <a:t>Uniquement T3</a:t>
          </a:r>
          <a:endParaRPr lang="fr-FR" sz="1100" i="1" kern="1200" dirty="0">
            <a:solidFill>
              <a:schemeClr val="tx1"/>
            </a:solidFill>
          </a:endParaRPr>
        </a:p>
      </dsp:txBody>
      <dsp:txXfrm>
        <a:off x="1760331" y="8114"/>
        <a:ext cx="1055657" cy="703771"/>
      </dsp:txXfrm>
    </dsp:sp>
    <dsp:sp modelId="{4CBB7634-B96C-4C39-B699-C0C2C92EC570}">
      <dsp:nvSpPr>
        <dsp:cNvPr id="0" name=""/>
        <dsp:cNvSpPr/>
      </dsp:nvSpPr>
      <dsp:spPr>
        <a:xfrm>
          <a:off x="2809988" y="16228"/>
          <a:ext cx="1759428" cy="703771"/>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fr-FR" sz="1100" kern="1200" dirty="0" smtClean="0"/>
            <a:t>T + 8 (</a:t>
          </a:r>
          <a:r>
            <a:rPr lang="fr-FR" sz="1100" kern="1200" dirty="0" err="1" smtClean="0"/>
            <a:t>Grp</a:t>
          </a:r>
          <a:r>
            <a:rPr lang="fr-FR" sz="1100" kern="1200" dirty="0" smtClean="0"/>
            <a:t> : 14)</a:t>
          </a:r>
        </a:p>
      </dsp:txBody>
      <dsp:txXfrm>
        <a:off x="3161874" y="16228"/>
        <a:ext cx="1055657" cy="703771"/>
      </dsp:txXfrm>
    </dsp:sp>
    <dsp:sp modelId="{4ACCF62F-CAE3-4366-9C57-1658F26FB495}">
      <dsp:nvSpPr>
        <dsp:cNvPr id="0" name=""/>
        <dsp:cNvSpPr/>
      </dsp:nvSpPr>
      <dsp:spPr>
        <a:xfrm>
          <a:off x="4223531" y="16228"/>
          <a:ext cx="1759428" cy="703771"/>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fr-FR" sz="1100" kern="1200" dirty="0" smtClean="0"/>
            <a:t>T+7s (</a:t>
          </a:r>
          <a:r>
            <a:rPr lang="fr-FR" sz="1100" kern="1200" dirty="0" err="1" smtClean="0"/>
            <a:t>Grp</a:t>
          </a:r>
          <a:r>
            <a:rPr lang="fr-FR" sz="1100" kern="1200" dirty="0" smtClean="0"/>
            <a:t> : 13)</a:t>
          </a:r>
          <a:endParaRPr lang="fr-FR" sz="1100" kern="1200" dirty="0"/>
        </a:p>
      </dsp:txBody>
      <dsp:txXfrm>
        <a:off x="4575417" y="16228"/>
        <a:ext cx="1055657" cy="703771"/>
      </dsp:txXfrm>
    </dsp:sp>
    <dsp:sp modelId="{1089CD89-A889-49DA-AD1B-C8211BF84113}">
      <dsp:nvSpPr>
        <dsp:cNvPr id="0" name=""/>
        <dsp:cNvSpPr/>
      </dsp:nvSpPr>
      <dsp:spPr>
        <a:xfrm>
          <a:off x="5631074" y="16228"/>
          <a:ext cx="1759428" cy="703771"/>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lvl="0" algn="ctr" defTabSz="400050">
            <a:lnSpc>
              <a:spcPct val="90000"/>
            </a:lnSpc>
            <a:spcBef>
              <a:spcPct val="0"/>
            </a:spcBef>
            <a:spcAft>
              <a:spcPct val="35000"/>
            </a:spcAft>
          </a:pPr>
          <a:r>
            <a:rPr lang="fr-FR" sz="900" kern="1200" dirty="0" smtClean="0">
              <a:solidFill>
                <a:schemeClr val="bg1"/>
              </a:solidFill>
            </a:rPr>
            <a:t>Réduction des délais sur 4 ans </a:t>
          </a:r>
        </a:p>
        <a:p>
          <a:pPr lvl="0" algn="ctr" defTabSz="400050">
            <a:lnSpc>
              <a:spcPct val="90000"/>
            </a:lnSpc>
            <a:spcBef>
              <a:spcPct val="0"/>
            </a:spcBef>
            <a:spcAft>
              <a:spcPct val="35000"/>
            </a:spcAft>
          </a:pPr>
          <a:r>
            <a:rPr lang="fr-FR" sz="900" i="1" kern="1200" dirty="0" smtClean="0">
              <a:solidFill>
                <a:schemeClr val="bg1"/>
              </a:solidFill>
            </a:rPr>
            <a:t>(jusque T + 5 solo; T + 11 groupes</a:t>
          </a:r>
          <a:r>
            <a:rPr lang="fr-FR" sz="1000" i="1" kern="1200" dirty="0" smtClean="0">
              <a:solidFill>
                <a:schemeClr val="bg1"/>
              </a:solidFill>
            </a:rPr>
            <a:t>)</a:t>
          </a:r>
          <a:endParaRPr lang="fr-FR" sz="1000" kern="1200" dirty="0">
            <a:solidFill>
              <a:schemeClr val="bg1"/>
            </a:solidFill>
          </a:endParaRPr>
        </a:p>
      </dsp:txBody>
      <dsp:txXfrm>
        <a:off x="5982960" y="16228"/>
        <a:ext cx="1055657" cy="70377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BDDF9A-DF36-4B8D-8AAC-6A929C4F4EA4}">
      <dsp:nvSpPr>
        <dsp:cNvPr id="0" name=""/>
        <dsp:cNvSpPr/>
      </dsp:nvSpPr>
      <dsp:spPr>
        <a:xfrm>
          <a:off x="159" y="43623"/>
          <a:ext cx="1762100" cy="704840"/>
        </a:xfrm>
        <a:prstGeom prst="homePlate">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32004" rIns="16002" bIns="32004" numCol="1" spcCol="1270" anchor="ctr" anchorCtr="0">
          <a:noAutofit/>
        </a:bodyPr>
        <a:lstStyle/>
        <a:p>
          <a:pPr lvl="0" algn="ctr" defTabSz="533400">
            <a:lnSpc>
              <a:spcPct val="90000"/>
            </a:lnSpc>
            <a:spcBef>
              <a:spcPct val="0"/>
            </a:spcBef>
            <a:spcAft>
              <a:spcPct val="35000"/>
            </a:spcAft>
          </a:pPr>
          <a:r>
            <a:rPr lang="fr-FR" sz="1200" kern="1200" dirty="0" smtClean="0"/>
            <a:t>/</a:t>
          </a:r>
          <a:endParaRPr lang="fr-FR" sz="1200" kern="1200" dirty="0"/>
        </a:p>
      </dsp:txBody>
      <dsp:txXfrm>
        <a:off x="159" y="43623"/>
        <a:ext cx="1585890" cy="704840"/>
      </dsp:txXfrm>
    </dsp:sp>
    <dsp:sp modelId="{AFA38816-326F-42CC-A0F6-15BDE1DE7207}">
      <dsp:nvSpPr>
        <dsp:cNvPr id="0" name=""/>
        <dsp:cNvSpPr/>
      </dsp:nvSpPr>
      <dsp:spPr>
        <a:xfrm>
          <a:off x="1409839" y="43623"/>
          <a:ext cx="1762100" cy="704840"/>
        </a:xfrm>
        <a:prstGeom prst="chevron">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fr-FR" sz="1200" kern="1200" dirty="0" smtClean="0"/>
            <a:t>/</a:t>
          </a:r>
          <a:endParaRPr lang="fr-FR" sz="1200" kern="1200" dirty="0"/>
        </a:p>
      </dsp:txBody>
      <dsp:txXfrm>
        <a:off x="1762259" y="43623"/>
        <a:ext cx="1057260" cy="704840"/>
      </dsp:txXfrm>
    </dsp:sp>
    <dsp:sp modelId="{4CBB7634-B96C-4C39-B699-C0C2C92EC570}">
      <dsp:nvSpPr>
        <dsp:cNvPr id="0" name=""/>
        <dsp:cNvSpPr/>
      </dsp:nvSpPr>
      <dsp:spPr>
        <a:xfrm>
          <a:off x="2819519" y="43623"/>
          <a:ext cx="1762100" cy="704840"/>
        </a:xfrm>
        <a:prstGeom prst="chevron">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fr-FR" sz="1200" kern="1200" dirty="0" smtClean="0"/>
            <a:t>/</a:t>
          </a:r>
          <a:endParaRPr lang="fr-FR" sz="1200" kern="1200" dirty="0"/>
        </a:p>
      </dsp:txBody>
      <dsp:txXfrm>
        <a:off x="3171939" y="43623"/>
        <a:ext cx="1057260" cy="704840"/>
      </dsp:txXfrm>
    </dsp:sp>
    <dsp:sp modelId="{4ACCF62F-CAE3-4366-9C57-1658F26FB495}">
      <dsp:nvSpPr>
        <dsp:cNvPr id="0" name=""/>
        <dsp:cNvSpPr/>
      </dsp:nvSpPr>
      <dsp:spPr>
        <a:xfrm>
          <a:off x="4229199" y="43623"/>
          <a:ext cx="1762100" cy="704840"/>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fr-FR" sz="1200" kern="1200" dirty="0" smtClean="0">
              <a:solidFill>
                <a:schemeClr val="bg1"/>
              </a:solidFill>
            </a:rPr>
            <a:t>30/04</a:t>
          </a:r>
        </a:p>
      </dsp:txBody>
      <dsp:txXfrm>
        <a:off x="4581619" y="43623"/>
        <a:ext cx="1057260" cy="704840"/>
      </dsp:txXfrm>
    </dsp:sp>
    <dsp:sp modelId="{1089CD89-A889-49DA-AD1B-C8211BF84113}">
      <dsp:nvSpPr>
        <dsp:cNvPr id="0" name=""/>
        <dsp:cNvSpPr/>
      </dsp:nvSpPr>
      <dsp:spPr>
        <a:xfrm>
          <a:off x="5639038" y="54711"/>
          <a:ext cx="1733342" cy="704840"/>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fr-FR" sz="1200" kern="1200" dirty="0" smtClean="0">
              <a:solidFill>
                <a:schemeClr val="bg1"/>
              </a:solidFill>
            </a:rPr>
            <a:t>30/04</a:t>
          </a:r>
          <a:endParaRPr lang="fr-FR" sz="1200" kern="1200" dirty="0">
            <a:solidFill>
              <a:schemeClr val="bg1"/>
            </a:solidFill>
          </a:endParaRPr>
        </a:p>
      </dsp:txBody>
      <dsp:txXfrm>
        <a:off x="5991458" y="54711"/>
        <a:ext cx="1028502" cy="70484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0.34026</cdr:x>
      <cdr:y>0.10778</cdr:y>
    </cdr:from>
    <cdr:to>
      <cdr:x>0.87335</cdr:x>
      <cdr:y>0.23553</cdr:y>
    </cdr:to>
    <cdr:sp macro="" textlink="">
      <cdr:nvSpPr>
        <cdr:cNvPr id="2" name="ZoneTexte 1"/>
        <cdr:cNvSpPr txBox="1"/>
      </cdr:nvSpPr>
      <cdr:spPr>
        <a:xfrm xmlns:a="http://schemas.openxmlformats.org/drawingml/2006/main">
          <a:off x="2286000" y="342900"/>
          <a:ext cx="3581400" cy="406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fr-FR" sz="1100"/>
        </a:p>
      </cdr:txBody>
    </cdr:sp>
  </cdr:relSizeAnchor>
  <cdr:relSizeAnchor xmlns:cdr="http://schemas.openxmlformats.org/drawingml/2006/chartDrawing">
    <cdr:from>
      <cdr:x>0.12862</cdr:x>
      <cdr:y>0.03833</cdr:y>
    </cdr:from>
    <cdr:to>
      <cdr:x>0.20365</cdr:x>
      <cdr:y>0.12887</cdr:y>
    </cdr:to>
    <cdr:sp macro="" textlink="">
      <cdr:nvSpPr>
        <cdr:cNvPr id="3" name="ZoneTexte 2"/>
        <cdr:cNvSpPr txBox="1"/>
      </cdr:nvSpPr>
      <cdr:spPr>
        <a:xfrm xmlns:a="http://schemas.openxmlformats.org/drawingml/2006/main">
          <a:off x="864096" y="121939"/>
          <a:ext cx="504056" cy="28803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r-FR" sz="1100" b="1" dirty="0" smtClean="0"/>
            <a:t>311%</a:t>
          </a:r>
          <a:endParaRPr lang="fr-FR" sz="1100" b="1" dirty="0"/>
        </a:p>
      </cdr:txBody>
    </cdr:sp>
  </cdr:relSizeAnchor>
  <cdr:relSizeAnchor xmlns:cdr="http://schemas.openxmlformats.org/drawingml/2006/chartDrawing">
    <cdr:from>
      <cdr:x>0.36442</cdr:x>
      <cdr:y>0.33258</cdr:y>
    </cdr:from>
    <cdr:to>
      <cdr:x>0.43945</cdr:x>
      <cdr:y>0.42311</cdr:y>
    </cdr:to>
    <cdr:sp macro="" textlink="">
      <cdr:nvSpPr>
        <cdr:cNvPr id="4" name="ZoneTexte 1"/>
        <cdr:cNvSpPr txBox="1"/>
      </cdr:nvSpPr>
      <cdr:spPr>
        <a:xfrm xmlns:a="http://schemas.openxmlformats.org/drawingml/2006/main">
          <a:off x="2448272" y="1058043"/>
          <a:ext cx="504056" cy="28803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FR" sz="1100" b="1" dirty="0" smtClean="0"/>
            <a:t>180%</a:t>
          </a:r>
          <a:endParaRPr lang="fr-FR" sz="1100" b="1" dirty="0"/>
        </a:p>
      </cdr:txBody>
    </cdr:sp>
  </cdr:relSizeAnchor>
</c:userShapes>
</file>

<file path=ppt/drawings/drawing2.xml><?xml version="1.0" encoding="utf-8"?>
<c:userShapes xmlns:c="http://schemas.openxmlformats.org/drawingml/2006/chart">
  <cdr:relSizeAnchor xmlns:cdr="http://schemas.openxmlformats.org/drawingml/2006/chartDrawing">
    <cdr:from>
      <cdr:x>0.13934</cdr:x>
      <cdr:y>0.02672</cdr:y>
    </cdr:from>
    <cdr:to>
      <cdr:x>0.21436</cdr:x>
      <cdr:y>0.11726</cdr:y>
    </cdr:to>
    <cdr:sp macro="" textlink="">
      <cdr:nvSpPr>
        <cdr:cNvPr id="2" name="ZoneTexte 1"/>
        <cdr:cNvSpPr txBox="1"/>
      </cdr:nvSpPr>
      <cdr:spPr>
        <a:xfrm xmlns:a="http://schemas.openxmlformats.org/drawingml/2006/main">
          <a:off x="936104" y="85005"/>
          <a:ext cx="504056" cy="28803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FR" sz="1100" b="1" dirty="0" smtClean="0"/>
            <a:t>330%</a:t>
          </a:r>
          <a:endParaRPr lang="fr-FR" sz="1100" b="1" dirty="0"/>
        </a:p>
      </cdr:txBody>
    </cdr:sp>
  </cdr:relSizeAnchor>
  <cdr:relSizeAnchor xmlns:cdr="http://schemas.openxmlformats.org/drawingml/2006/chartDrawing">
    <cdr:from>
      <cdr:x>0.36442</cdr:x>
      <cdr:y>0.16253</cdr:y>
    </cdr:from>
    <cdr:to>
      <cdr:x>0.43945</cdr:x>
      <cdr:y>0.25306</cdr:y>
    </cdr:to>
    <cdr:sp macro="" textlink="">
      <cdr:nvSpPr>
        <cdr:cNvPr id="3" name="ZoneTexte 1"/>
        <cdr:cNvSpPr txBox="1"/>
      </cdr:nvSpPr>
      <cdr:spPr>
        <a:xfrm xmlns:a="http://schemas.openxmlformats.org/drawingml/2006/main">
          <a:off x="2448272" y="517053"/>
          <a:ext cx="504056" cy="28803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FR" sz="1100" b="1" dirty="0" smtClean="0"/>
            <a:t>251%</a:t>
          </a:r>
          <a:endParaRPr lang="fr-FR" sz="1100" b="1" dirty="0"/>
        </a:p>
      </cdr:txBody>
    </cdr:sp>
  </cdr:relSizeAnchor>
</c:userShapes>
</file>

<file path=ppt/drawings/drawing3.xml><?xml version="1.0" encoding="utf-8"?>
<c:userShapes xmlns:c="http://schemas.openxmlformats.org/drawingml/2006/chart">
  <cdr:relSizeAnchor xmlns:cdr="http://schemas.openxmlformats.org/drawingml/2006/chartDrawing">
    <cdr:from>
      <cdr:x>0.12862</cdr:x>
      <cdr:y>0.13989</cdr:y>
    </cdr:from>
    <cdr:to>
      <cdr:x>0.20365</cdr:x>
      <cdr:y>0.23043</cdr:y>
    </cdr:to>
    <cdr:sp macro="" textlink="">
      <cdr:nvSpPr>
        <cdr:cNvPr id="2" name="ZoneTexte 1"/>
        <cdr:cNvSpPr txBox="1"/>
      </cdr:nvSpPr>
      <cdr:spPr>
        <a:xfrm xmlns:a="http://schemas.openxmlformats.org/drawingml/2006/main">
          <a:off x="864096" y="445045"/>
          <a:ext cx="504056" cy="28803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FR" sz="1100" b="1" dirty="0" smtClean="0"/>
            <a:t>449%</a:t>
          </a:r>
          <a:endParaRPr lang="fr-FR" sz="1100" b="1" dirty="0"/>
        </a:p>
      </cdr:txBody>
    </cdr:sp>
  </cdr:relSizeAnchor>
  <cdr:relSizeAnchor xmlns:cdr="http://schemas.openxmlformats.org/drawingml/2006/chartDrawing">
    <cdr:from>
      <cdr:x>0.3537</cdr:x>
      <cdr:y>0.07199</cdr:y>
    </cdr:from>
    <cdr:to>
      <cdr:x>0.42873</cdr:x>
      <cdr:y>0.16253</cdr:y>
    </cdr:to>
    <cdr:sp macro="" textlink="">
      <cdr:nvSpPr>
        <cdr:cNvPr id="3" name="ZoneTexte 1"/>
        <cdr:cNvSpPr txBox="1"/>
      </cdr:nvSpPr>
      <cdr:spPr>
        <a:xfrm xmlns:a="http://schemas.openxmlformats.org/drawingml/2006/main">
          <a:off x="2376264" y="229021"/>
          <a:ext cx="504056" cy="28803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FR" b="1" dirty="0" smtClean="0"/>
            <a:t>491</a:t>
          </a:r>
          <a:r>
            <a:rPr lang="fr-FR" sz="1100" b="1" dirty="0" smtClean="0"/>
            <a:t>%</a:t>
          </a:r>
          <a:endParaRPr lang="fr-FR" sz="1100" b="1"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3"/>
            <a:ext cx="2946347" cy="496491"/>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1343" y="3"/>
            <a:ext cx="2946347" cy="496491"/>
          </a:xfrm>
          <a:prstGeom prst="rect">
            <a:avLst/>
          </a:prstGeom>
        </p:spPr>
        <p:txBody>
          <a:bodyPr vert="horz" lIns="91440" tIns="45720" rIns="91440" bIns="45720" rtlCol="0"/>
          <a:lstStyle>
            <a:lvl1pPr algn="r">
              <a:defRPr sz="1200"/>
            </a:lvl1pPr>
          </a:lstStyle>
          <a:p>
            <a:fld id="{DF1852B4-F31F-4192-9A5A-74E0D10D6F01}" type="datetimeFigureOut">
              <a:rPr lang="fr-FR" smtClean="0"/>
              <a:pPr/>
              <a:t>18/12/2014</a:t>
            </a:fld>
            <a:endParaRPr lang="fr-FR"/>
          </a:p>
        </p:txBody>
      </p:sp>
      <p:sp>
        <p:nvSpPr>
          <p:cNvPr id="4" name="Espace réservé du pied de page 3"/>
          <p:cNvSpPr>
            <a:spLocks noGrp="1"/>
          </p:cNvSpPr>
          <p:nvPr>
            <p:ph type="ftr" sz="quarter" idx="2"/>
          </p:nvPr>
        </p:nvSpPr>
        <p:spPr>
          <a:xfrm>
            <a:off x="0" y="9431602"/>
            <a:ext cx="2946347" cy="496491"/>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1343" y="9431602"/>
            <a:ext cx="2946347" cy="496491"/>
          </a:xfrm>
          <a:prstGeom prst="rect">
            <a:avLst/>
          </a:prstGeom>
        </p:spPr>
        <p:txBody>
          <a:bodyPr vert="horz" lIns="91440" tIns="45720" rIns="91440" bIns="45720" rtlCol="0" anchor="b"/>
          <a:lstStyle>
            <a:lvl1pPr algn="r">
              <a:defRPr sz="1200"/>
            </a:lvl1pPr>
          </a:lstStyle>
          <a:p>
            <a:fld id="{854F9881-0E9C-4032-88C4-CE025F8D15B5}" type="slidenum">
              <a:rPr lang="fr-FR" smtClean="0"/>
              <a:pPr/>
              <a:t>‹N°›</a:t>
            </a:fld>
            <a:endParaRPr lang="fr-FR"/>
          </a:p>
        </p:txBody>
      </p:sp>
    </p:spTree>
    <p:extLst>
      <p:ext uri="{BB962C8B-B14F-4D97-AF65-F5344CB8AC3E}">
        <p14:creationId xmlns:p14="http://schemas.microsoft.com/office/powerpoint/2010/main" val="4164958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3"/>
            <a:ext cx="2946347" cy="496491"/>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1343" y="3"/>
            <a:ext cx="2946347" cy="496491"/>
          </a:xfrm>
          <a:prstGeom prst="rect">
            <a:avLst/>
          </a:prstGeom>
        </p:spPr>
        <p:txBody>
          <a:bodyPr vert="horz" lIns="91440" tIns="45720" rIns="91440" bIns="45720" rtlCol="0"/>
          <a:lstStyle>
            <a:lvl1pPr algn="r">
              <a:defRPr sz="1200"/>
            </a:lvl1pPr>
          </a:lstStyle>
          <a:p>
            <a:fld id="{2138A115-EA00-451C-9E49-CAC2A4D2A196}" type="datetimeFigureOut">
              <a:rPr lang="fr-FR" smtClean="0"/>
              <a:pPr/>
              <a:t>18/12/2014</a:t>
            </a:fld>
            <a:endParaRPr lang="fr-FR"/>
          </a:p>
        </p:txBody>
      </p:sp>
      <p:sp>
        <p:nvSpPr>
          <p:cNvPr id="4" name="Espace réservé de l'image des diapositives 3"/>
          <p:cNvSpPr>
            <a:spLocks noGrp="1" noRot="1" noChangeAspect="1"/>
          </p:cNvSpPr>
          <p:nvPr>
            <p:ph type="sldImg" idx="2"/>
          </p:nvPr>
        </p:nvSpPr>
        <p:spPr>
          <a:xfrm>
            <a:off x="917575" y="744538"/>
            <a:ext cx="4964113" cy="372427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927" y="4716665"/>
            <a:ext cx="5439410" cy="4468416"/>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31602"/>
            <a:ext cx="2946347" cy="496491"/>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1343" y="9431602"/>
            <a:ext cx="2946347" cy="496491"/>
          </a:xfrm>
          <a:prstGeom prst="rect">
            <a:avLst/>
          </a:prstGeom>
        </p:spPr>
        <p:txBody>
          <a:bodyPr vert="horz" lIns="91440" tIns="45720" rIns="91440" bIns="45720" rtlCol="0" anchor="b"/>
          <a:lstStyle>
            <a:lvl1pPr algn="r">
              <a:defRPr sz="1200"/>
            </a:lvl1pPr>
          </a:lstStyle>
          <a:p>
            <a:fld id="{6506CE3F-3280-487E-ADE9-A7A32B9ED806}" type="slidenum">
              <a:rPr lang="fr-FR" smtClean="0"/>
              <a:pPr/>
              <a:t>‹N°›</a:t>
            </a:fld>
            <a:endParaRPr lang="fr-FR"/>
          </a:p>
        </p:txBody>
      </p:sp>
    </p:spTree>
    <p:extLst>
      <p:ext uri="{BB962C8B-B14F-4D97-AF65-F5344CB8AC3E}">
        <p14:creationId xmlns:p14="http://schemas.microsoft.com/office/powerpoint/2010/main" val="26122552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506CE3F-3280-487E-ADE9-A7A32B9ED806}" type="slidenum">
              <a:rPr lang="fr-FR" smtClean="0"/>
              <a:pPr/>
              <a:t>1</a:t>
            </a:fld>
            <a:endParaRPr lang="fr-FR" dirty="0"/>
          </a:p>
        </p:txBody>
      </p:sp>
    </p:spTree>
    <p:extLst>
      <p:ext uri="{BB962C8B-B14F-4D97-AF65-F5344CB8AC3E}">
        <p14:creationId xmlns:p14="http://schemas.microsoft.com/office/powerpoint/2010/main" val="374508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506CE3F-3280-487E-ADE9-A7A32B9ED806}" type="slidenum">
              <a:rPr lang="fr-FR" smtClean="0">
                <a:solidFill>
                  <a:prstClr val="black"/>
                </a:solidFill>
              </a:rPr>
              <a:pPr/>
              <a:t>10</a:t>
            </a:fld>
            <a:endParaRPr lang="fr-FR" dirty="0">
              <a:solidFill>
                <a:prstClr val="black"/>
              </a:solidFill>
            </a:endParaRPr>
          </a:p>
        </p:txBody>
      </p:sp>
    </p:spTree>
    <p:extLst>
      <p:ext uri="{BB962C8B-B14F-4D97-AF65-F5344CB8AC3E}">
        <p14:creationId xmlns:p14="http://schemas.microsoft.com/office/powerpoint/2010/main" val="1537562299"/>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506CE3F-3280-487E-ADE9-A7A32B9ED806}" type="slidenum">
              <a:rPr lang="fr-FR" smtClean="0"/>
              <a:pPr/>
              <a:t>100</a:t>
            </a:fld>
            <a:endParaRPr lang="fr-FR"/>
          </a:p>
        </p:txBody>
      </p:sp>
    </p:spTree>
    <p:extLst>
      <p:ext uri="{BB962C8B-B14F-4D97-AF65-F5344CB8AC3E}">
        <p14:creationId xmlns:p14="http://schemas.microsoft.com/office/powerpoint/2010/main" val="1173053691"/>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506CE3F-3280-487E-ADE9-A7A32B9ED806}" type="slidenum">
              <a:rPr lang="fr-FR" smtClean="0"/>
              <a:pPr/>
              <a:t>101</a:t>
            </a:fld>
            <a:endParaRPr lang="fr-FR"/>
          </a:p>
        </p:txBody>
      </p:sp>
    </p:spTree>
    <p:extLst>
      <p:ext uri="{BB962C8B-B14F-4D97-AF65-F5344CB8AC3E}">
        <p14:creationId xmlns:p14="http://schemas.microsoft.com/office/powerpoint/2010/main" val="2222065488"/>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506CE3F-3280-487E-ADE9-A7A32B9ED806}" type="slidenum">
              <a:rPr lang="fr-FR" smtClean="0"/>
              <a:pPr/>
              <a:t>102</a:t>
            </a:fld>
            <a:endParaRPr lang="fr-FR"/>
          </a:p>
        </p:txBody>
      </p:sp>
    </p:spTree>
    <p:extLst>
      <p:ext uri="{BB962C8B-B14F-4D97-AF65-F5344CB8AC3E}">
        <p14:creationId xmlns:p14="http://schemas.microsoft.com/office/powerpoint/2010/main" val="1131152319"/>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506CE3F-3280-487E-ADE9-A7A32B9ED806}" type="slidenum">
              <a:rPr lang="fr-FR" smtClean="0"/>
              <a:pPr/>
              <a:t>103</a:t>
            </a:fld>
            <a:endParaRPr lang="fr-FR"/>
          </a:p>
        </p:txBody>
      </p:sp>
    </p:spTree>
    <p:extLst>
      <p:ext uri="{BB962C8B-B14F-4D97-AF65-F5344CB8AC3E}">
        <p14:creationId xmlns:p14="http://schemas.microsoft.com/office/powerpoint/2010/main" val="119582144"/>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a:noFill/>
          <a:ln/>
        </p:spPr>
        <p:txBody>
          <a:bodyPr/>
          <a:lstStyle/>
          <a:p>
            <a:pPr eaLnBrk="1" hangingPunct="1"/>
            <a:endParaRPr lang="fr-FR" dirty="0"/>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a:noFill/>
          <a:ln/>
        </p:spPr>
        <p:txBody>
          <a:bodyPr/>
          <a:lstStyle/>
          <a:p>
            <a:pPr eaLnBrk="1" hangingPunct="1"/>
            <a:endParaRPr lang="fr-FR" dirty="0"/>
          </a:p>
        </p:txBody>
      </p:sp>
      <p:sp>
        <p:nvSpPr>
          <p:cNvPr id="4" name="Espace réservé du numéro de diapositive 3"/>
          <p:cNvSpPr>
            <a:spLocks noGrp="1"/>
          </p:cNvSpPr>
          <p:nvPr>
            <p:ph type="sldNum" sz="quarter" idx="10"/>
          </p:nvPr>
        </p:nvSpPr>
        <p:spPr/>
        <p:txBody>
          <a:bodyPr/>
          <a:lstStyle/>
          <a:p>
            <a:pPr>
              <a:defRPr/>
            </a:pPr>
            <a:fld id="{D685B0EF-7539-4DAD-8526-A37CA22CE967}" type="slidenum">
              <a:rPr lang="fr-FR" smtClean="0"/>
              <a:pPr>
                <a:defRPr/>
              </a:pPr>
              <a:t>105</a:t>
            </a:fld>
            <a:endParaRPr lang="fr-F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506CE3F-3280-487E-ADE9-A7A32B9ED806}" type="slidenum">
              <a:rPr lang="fr-FR" smtClean="0">
                <a:solidFill>
                  <a:prstClr val="black"/>
                </a:solidFill>
              </a:rPr>
              <a:pPr/>
              <a:t>11</a:t>
            </a:fld>
            <a:endParaRPr lang="fr-FR" dirty="0">
              <a:solidFill>
                <a:prstClr val="black"/>
              </a:solidFill>
            </a:endParaRPr>
          </a:p>
        </p:txBody>
      </p:sp>
    </p:spTree>
    <p:extLst>
      <p:ext uri="{BB962C8B-B14F-4D97-AF65-F5344CB8AC3E}">
        <p14:creationId xmlns:p14="http://schemas.microsoft.com/office/powerpoint/2010/main" val="15375622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506CE3F-3280-487E-ADE9-A7A32B9ED806}" type="slidenum">
              <a:rPr lang="fr-FR" smtClean="0"/>
              <a:pPr/>
              <a:t>12</a:t>
            </a:fld>
            <a:endParaRPr lang="fr-FR"/>
          </a:p>
        </p:txBody>
      </p:sp>
    </p:spTree>
    <p:extLst>
      <p:ext uri="{BB962C8B-B14F-4D97-AF65-F5344CB8AC3E}">
        <p14:creationId xmlns:p14="http://schemas.microsoft.com/office/powerpoint/2010/main" val="4597536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47107"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defTabSz="918795"/>
            <a:endParaRPr lang="fr-FR" dirty="0"/>
          </a:p>
        </p:txBody>
      </p:sp>
      <p:sp>
        <p:nvSpPr>
          <p:cNvPr id="4" name="Espace réservé du numéro de diapositive 3"/>
          <p:cNvSpPr>
            <a:spLocks noGrp="1"/>
          </p:cNvSpPr>
          <p:nvPr>
            <p:ph type="sldNum" sz="quarter" idx="5"/>
          </p:nvPr>
        </p:nvSpPr>
        <p:spPr/>
        <p:txBody>
          <a:bodyPr/>
          <a:lstStyle/>
          <a:p>
            <a:pPr>
              <a:defRPr/>
            </a:pPr>
            <a:fld id="{77EE0842-F35B-4617-A62C-D4D38863F232}" type="slidenum">
              <a:rPr lang="fr-FR" smtClean="0"/>
              <a:pPr>
                <a:defRPr/>
              </a:pPr>
              <a:t>13</a:t>
            </a:fld>
            <a:endParaRPr 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506CE3F-3280-487E-ADE9-A7A32B9ED806}" type="slidenum">
              <a:rPr lang="fr-FR" smtClean="0"/>
              <a:pPr/>
              <a:t>14</a:t>
            </a:fld>
            <a:endParaRPr lang="fr-FR"/>
          </a:p>
        </p:txBody>
      </p:sp>
    </p:spTree>
    <p:extLst>
      <p:ext uri="{BB962C8B-B14F-4D97-AF65-F5344CB8AC3E}">
        <p14:creationId xmlns:p14="http://schemas.microsoft.com/office/powerpoint/2010/main" val="5628364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506CE3F-3280-487E-ADE9-A7A32B9ED806}" type="slidenum">
              <a:rPr lang="fr-FR" smtClean="0"/>
              <a:pPr/>
              <a:t>15</a:t>
            </a:fld>
            <a:endParaRPr lang="fr-FR"/>
          </a:p>
        </p:txBody>
      </p:sp>
    </p:spTree>
    <p:extLst>
      <p:ext uri="{BB962C8B-B14F-4D97-AF65-F5344CB8AC3E}">
        <p14:creationId xmlns:p14="http://schemas.microsoft.com/office/powerpoint/2010/main" val="17327240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506CE3F-3280-487E-ADE9-A7A32B9ED806}" type="slidenum">
              <a:rPr lang="fr-FR" smtClean="0"/>
              <a:pPr/>
              <a:t>16</a:t>
            </a:fld>
            <a:endParaRPr lang="fr-FR"/>
          </a:p>
        </p:txBody>
      </p:sp>
    </p:spTree>
    <p:extLst>
      <p:ext uri="{BB962C8B-B14F-4D97-AF65-F5344CB8AC3E}">
        <p14:creationId xmlns:p14="http://schemas.microsoft.com/office/powerpoint/2010/main" val="3474503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506CE3F-3280-487E-ADE9-A7A32B9ED806}" type="slidenum">
              <a:rPr lang="fr-FR" smtClean="0"/>
              <a:pPr/>
              <a:t>17</a:t>
            </a:fld>
            <a:endParaRPr lang="fr-FR"/>
          </a:p>
        </p:txBody>
      </p:sp>
    </p:spTree>
    <p:extLst>
      <p:ext uri="{BB962C8B-B14F-4D97-AF65-F5344CB8AC3E}">
        <p14:creationId xmlns:p14="http://schemas.microsoft.com/office/powerpoint/2010/main" val="18494831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506CE3F-3280-487E-ADE9-A7A32B9ED806}" type="slidenum">
              <a:rPr lang="fr-FR" smtClean="0"/>
              <a:pPr/>
              <a:t>18</a:t>
            </a:fld>
            <a:endParaRPr lang="fr-FR"/>
          </a:p>
        </p:txBody>
      </p:sp>
    </p:spTree>
    <p:extLst>
      <p:ext uri="{BB962C8B-B14F-4D97-AF65-F5344CB8AC3E}">
        <p14:creationId xmlns:p14="http://schemas.microsoft.com/office/powerpoint/2010/main" val="25375914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506CE3F-3280-487E-ADE9-A7A32B9ED806}" type="slidenum">
              <a:rPr lang="fr-FR" smtClean="0"/>
              <a:pPr/>
              <a:t>19</a:t>
            </a:fld>
            <a:endParaRPr lang="fr-FR"/>
          </a:p>
        </p:txBody>
      </p:sp>
    </p:spTree>
    <p:extLst>
      <p:ext uri="{BB962C8B-B14F-4D97-AF65-F5344CB8AC3E}">
        <p14:creationId xmlns:p14="http://schemas.microsoft.com/office/powerpoint/2010/main" val="445024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a:noFill/>
          <a:ln/>
        </p:spPr>
        <p:txBody>
          <a:bodyPr/>
          <a:lstStyle/>
          <a:p>
            <a:pPr eaLnBrk="1" hangingPunct="1"/>
            <a:endParaRPr lang="fr-FR" dirty="0"/>
          </a:p>
        </p:txBody>
      </p:sp>
      <p:sp>
        <p:nvSpPr>
          <p:cNvPr id="4" name="Espace réservé du numéro de diapositive 3"/>
          <p:cNvSpPr>
            <a:spLocks noGrp="1"/>
          </p:cNvSpPr>
          <p:nvPr>
            <p:ph type="sldNum" sz="quarter" idx="10"/>
          </p:nvPr>
        </p:nvSpPr>
        <p:spPr/>
        <p:txBody>
          <a:bodyPr/>
          <a:lstStyle/>
          <a:p>
            <a:pPr>
              <a:defRPr/>
            </a:pPr>
            <a:fld id="{D685B0EF-7539-4DAD-8526-A37CA22CE967}" type="slidenum">
              <a:rPr lang="fr-FR" smtClean="0"/>
              <a:pPr>
                <a:defRPr/>
              </a:pPr>
              <a:t>2</a:t>
            </a:fld>
            <a:endParaRPr lang="fr-F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Espace réservé du numéro de diapositive 3"/>
          <p:cNvSpPr>
            <a:spLocks noGrp="1"/>
          </p:cNvSpPr>
          <p:nvPr>
            <p:ph type="sldNum" sz="quarter" idx="10"/>
          </p:nvPr>
        </p:nvSpPr>
        <p:spPr/>
        <p:txBody>
          <a:bodyPr/>
          <a:lstStyle/>
          <a:p>
            <a:fld id="{6506CE3F-3280-487E-ADE9-A7A32B9ED806}" type="slidenum">
              <a:rPr lang="fr-FR" smtClean="0"/>
              <a:pPr/>
              <a:t>20</a:t>
            </a:fld>
            <a:endParaRPr lang="fr-FR"/>
          </a:p>
        </p:txBody>
      </p:sp>
    </p:spTree>
    <p:extLst>
      <p:ext uri="{BB962C8B-B14F-4D97-AF65-F5344CB8AC3E}">
        <p14:creationId xmlns:p14="http://schemas.microsoft.com/office/powerpoint/2010/main" val="18269465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506CE3F-3280-487E-ADE9-A7A32B9ED806}" type="slidenum">
              <a:rPr lang="fr-FR" smtClean="0"/>
              <a:pPr/>
              <a:t>21</a:t>
            </a:fld>
            <a:endParaRPr lang="fr-FR"/>
          </a:p>
        </p:txBody>
      </p:sp>
    </p:spTree>
    <p:extLst>
      <p:ext uri="{BB962C8B-B14F-4D97-AF65-F5344CB8AC3E}">
        <p14:creationId xmlns:p14="http://schemas.microsoft.com/office/powerpoint/2010/main" val="8862543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506CE3F-3280-487E-ADE9-A7A32B9ED806}" type="slidenum">
              <a:rPr lang="fr-FR" smtClean="0"/>
              <a:pPr/>
              <a:t>22</a:t>
            </a:fld>
            <a:endParaRPr lang="fr-FR"/>
          </a:p>
        </p:txBody>
      </p:sp>
    </p:spTree>
    <p:extLst>
      <p:ext uri="{BB962C8B-B14F-4D97-AF65-F5344CB8AC3E}">
        <p14:creationId xmlns:p14="http://schemas.microsoft.com/office/powerpoint/2010/main" val="8331444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506CE3F-3280-487E-ADE9-A7A32B9ED806}" type="slidenum">
              <a:rPr lang="fr-FR" smtClean="0"/>
              <a:pPr/>
              <a:t>23</a:t>
            </a:fld>
            <a:endParaRPr lang="fr-FR"/>
          </a:p>
        </p:txBody>
      </p:sp>
    </p:spTree>
    <p:extLst>
      <p:ext uri="{BB962C8B-B14F-4D97-AF65-F5344CB8AC3E}">
        <p14:creationId xmlns:p14="http://schemas.microsoft.com/office/powerpoint/2010/main" val="14066299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506CE3F-3280-487E-ADE9-A7A32B9ED806}" type="slidenum">
              <a:rPr lang="fr-FR" smtClean="0"/>
              <a:pPr/>
              <a:t>24</a:t>
            </a:fld>
            <a:endParaRPr lang="fr-FR"/>
          </a:p>
        </p:txBody>
      </p:sp>
    </p:spTree>
    <p:extLst>
      <p:ext uri="{BB962C8B-B14F-4D97-AF65-F5344CB8AC3E}">
        <p14:creationId xmlns:p14="http://schemas.microsoft.com/office/powerpoint/2010/main" val="41096384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Espace réservé du numéro de diapositive 3"/>
          <p:cNvSpPr>
            <a:spLocks noGrp="1"/>
          </p:cNvSpPr>
          <p:nvPr>
            <p:ph type="sldNum" sz="quarter" idx="10"/>
          </p:nvPr>
        </p:nvSpPr>
        <p:spPr/>
        <p:txBody>
          <a:bodyPr/>
          <a:lstStyle/>
          <a:p>
            <a:fld id="{6506CE3F-3280-487E-ADE9-A7A32B9ED806}" type="slidenum">
              <a:rPr lang="fr-FR" smtClean="0"/>
              <a:pPr/>
              <a:t>25</a:t>
            </a:fld>
            <a:endParaRPr lang="fr-FR"/>
          </a:p>
        </p:txBody>
      </p:sp>
    </p:spTree>
    <p:extLst>
      <p:ext uri="{BB962C8B-B14F-4D97-AF65-F5344CB8AC3E}">
        <p14:creationId xmlns:p14="http://schemas.microsoft.com/office/powerpoint/2010/main" val="5747200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506CE3F-3280-487E-ADE9-A7A32B9ED806}" type="slidenum">
              <a:rPr lang="fr-FR" smtClean="0"/>
              <a:pPr/>
              <a:t>26</a:t>
            </a:fld>
            <a:endParaRPr lang="fr-FR"/>
          </a:p>
        </p:txBody>
      </p:sp>
    </p:spTree>
    <p:extLst>
      <p:ext uri="{BB962C8B-B14F-4D97-AF65-F5344CB8AC3E}">
        <p14:creationId xmlns:p14="http://schemas.microsoft.com/office/powerpoint/2010/main" val="33287072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506CE3F-3280-487E-ADE9-A7A32B9ED806}" type="slidenum">
              <a:rPr lang="fr-FR" smtClean="0"/>
              <a:pPr/>
              <a:t>27</a:t>
            </a:fld>
            <a:endParaRPr lang="fr-FR"/>
          </a:p>
        </p:txBody>
      </p:sp>
    </p:spTree>
    <p:extLst>
      <p:ext uri="{BB962C8B-B14F-4D97-AF65-F5344CB8AC3E}">
        <p14:creationId xmlns:p14="http://schemas.microsoft.com/office/powerpoint/2010/main" val="20951031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506CE3F-3280-487E-ADE9-A7A32B9ED806}" type="slidenum">
              <a:rPr lang="fr-FR" smtClean="0"/>
              <a:pPr/>
              <a:t>28</a:t>
            </a:fld>
            <a:endParaRPr lang="fr-FR"/>
          </a:p>
        </p:txBody>
      </p:sp>
    </p:spTree>
    <p:extLst>
      <p:ext uri="{BB962C8B-B14F-4D97-AF65-F5344CB8AC3E}">
        <p14:creationId xmlns:p14="http://schemas.microsoft.com/office/powerpoint/2010/main" val="6734636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506CE3F-3280-487E-ADE9-A7A32B9ED806}" type="slidenum">
              <a:rPr lang="fr-FR" smtClean="0"/>
              <a:pPr/>
              <a:t>29</a:t>
            </a:fld>
            <a:endParaRPr lang="fr-FR"/>
          </a:p>
        </p:txBody>
      </p:sp>
    </p:spTree>
    <p:extLst>
      <p:ext uri="{BB962C8B-B14F-4D97-AF65-F5344CB8AC3E}">
        <p14:creationId xmlns:p14="http://schemas.microsoft.com/office/powerpoint/2010/main" val="4046598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506CE3F-3280-487E-ADE9-A7A32B9ED806}" type="slidenum">
              <a:rPr lang="fr-FR" smtClean="0"/>
              <a:pPr/>
              <a:t>3</a:t>
            </a:fld>
            <a:endParaRPr lang="fr-FR" dirty="0"/>
          </a:p>
        </p:txBody>
      </p:sp>
    </p:spTree>
    <p:extLst>
      <p:ext uri="{BB962C8B-B14F-4D97-AF65-F5344CB8AC3E}">
        <p14:creationId xmlns:p14="http://schemas.microsoft.com/office/powerpoint/2010/main" val="35972550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506CE3F-3280-487E-ADE9-A7A32B9ED806}" type="slidenum">
              <a:rPr lang="fr-FR" smtClean="0"/>
              <a:pPr/>
              <a:t>30</a:t>
            </a:fld>
            <a:endParaRPr lang="fr-FR"/>
          </a:p>
        </p:txBody>
      </p:sp>
    </p:spTree>
    <p:extLst>
      <p:ext uri="{BB962C8B-B14F-4D97-AF65-F5344CB8AC3E}">
        <p14:creationId xmlns:p14="http://schemas.microsoft.com/office/powerpoint/2010/main" val="18412936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506CE3F-3280-487E-ADE9-A7A32B9ED806}" type="slidenum">
              <a:rPr lang="fr-FR" smtClean="0"/>
              <a:pPr/>
              <a:t>31</a:t>
            </a:fld>
            <a:endParaRPr lang="fr-FR"/>
          </a:p>
        </p:txBody>
      </p:sp>
    </p:spTree>
    <p:extLst>
      <p:ext uri="{BB962C8B-B14F-4D97-AF65-F5344CB8AC3E}">
        <p14:creationId xmlns:p14="http://schemas.microsoft.com/office/powerpoint/2010/main" val="19957282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Espace réservé du numéro de diapositive 3"/>
          <p:cNvSpPr>
            <a:spLocks noGrp="1"/>
          </p:cNvSpPr>
          <p:nvPr>
            <p:ph type="sldNum" sz="quarter" idx="10"/>
          </p:nvPr>
        </p:nvSpPr>
        <p:spPr/>
        <p:txBody>
          <a:bodyPr/>
          <a:lstStyle/>
          <a:p>
            <a:fld id="{6506CE3F-3280-487E-ADE9-A7A32B9ED806}" type="slidenum">
              <a:rPr lang="fr-FR" smtClean="0"/>
              <a:pPr/>
              <a:t>32</a:t>
            </a:fld>
            <a:endParaRPr lang="fr-FR"/>
          </a:p>
        </p:txBody>
      </p:sp>
    </p:spTree>
    <p:extLst>
      <p:ext uri="{BB962C8B-B14F-4D97-AF65-F5344CB8AC3E}">
        <p14:creationId xmlns:p14="http://schemas.microsoft.com/office/powerpoint/2010/main" val="26261713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506CE3F-3280-487E-ADE9-A7A32B9ED806}" type="slidenum">
              <a:rPr lang="fr-FR" smtClean="0"/>
              <a:pPr/>
              <a:t>33</a:t>
            </a:fld>
            <a:endParaRPr lang="fr-FR"/>
          </a:p>
        </p:txBody>
      </p:sp>
    </p:spTree>
    <p:extLst>
      <p:ext uri="{BB962C8B-B14F-4D97-AF65-F5344CB8AC3E}">
        <p14:creationId xmlns:p14="http://schemas.microsoft.com/office/powerpoint/2010/main" val="23488250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Espace réservé du numéro de diapositive 3"/>
          <p:cNvSpPr>
            <a:spLocks noGrp="1"/>
          </p:cNvSpPr>
          <p:nvPr>
            <p:ph type="sldNum" sz="quarter" idx="10"/>
          </p:nvPr>
        </p:nvSpPr>
        <p:spPr/>
        <p:txBody>
          <a:bodyPr/>
          <a:lstStyle/>
          <a:p>
            <a:fld id="{6506CE3F-3280-487E-ADE9-A7A32B9ED806}" type="slidenum">
              <a:rPr lang="fr-FR" smtClean="0"/>
              <a:pPr/>
              <a:t>34</a:t>
            </a:fld>
            <a:endParaRPr lang="fr-FR"/>
          </a:p>
        </p:txBody>
      </p:sp>
    </p:spTree>
    <p:extLst>
      <p:ext uri="{BB962C8B-B14F-4D97-AF65-F5344CB8AC3E}">
        <p14:creationId xmlns:p14="http://schemas.microsoft.com/office/powerpoint/2010/main" val="18887039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506CE3F-3280-487E-ADE9-A7A32B9ED806}" type="slidenum">
              <a:rPr lang="fr-FR" smtClean="0"/>
              <a:pPr/>
              <a:t>35</a:t>
            </a:fld>
            <a:endParaRPr lang="fr-FR"/>
          </a:p>
        </p:txBody>
      </p:sp>
    </p:spTree>
    <p:extLst>
      <p:ext uri="{BB962C8B-B14F-4D97-AF65-F5344CB8AC3E}">
        <p14:creationId xmlns:p14="http://schemas.microsoft.com/office/powerpoint/2010/main" val="356156995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Espace réservé du numéro de diapositive 3"/>
          <p:cNvSpPr>
            <a:spLocks noGrp="1"/>
          </p:cNvSpPr>
          <p:nvPr>
            <p:ph type="sldNum" sz="quarter" idx="10"/>
          </p:nvPr>
        </p:nvSpPr>
        <p:spPr/>
        <p:txBody>
          <a:bodyPr/>
          <a:lstStyle/>
          <a:p>
            <a:fld id="{6506CE3F-3280-487E-ADE9-A7A32B9ED806}" type="slidenum">
              <a:rPr lang="fr-FR" smtClean="0"/>
              <a:pPr/>
              <a:t>36</a:t>
            </a:fld>
            <a:endParaRPr lang="fr-FR"/>
          </a:p>
        </p:txBody>
      </p:sp>
    </p:spTree>
    <p:extLst>
      <p:ext uri="{BB962C8B-B14F-4D97-AF65-F5344CB8AC3E}">
        <p14:creationId xmlns:p14="http://schemas.microsoft.com/office/powerpoint/2010/main" val="103623084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Espace réservé du numéro de diapositive 3"/>
          <p:cNvSpPr>
            <a:spLocks noGrp="1"/>
          </p:cNvSpPr>
          <p:nvPr>
            <p:ph type="sldNum" sz="quarter" idx="10"/>
          </p:nvPr>
        </p:nvSpPr>
        <p:spPr/>
        <p:txBody>
          <a:bodyPr/>
          <a:lstStyle/>
          <a:p>
            <a:fld id="{6506CE3F-3280-487E-ADE9-A7A32B9ED806}" type="slidenum">
              <a:rPr lang="fr-FR" smtClean="0"/>
              <a:pPr/>
              <a:t>37</a:t>
            </a:fld>
            <a:endParaRPr lang="fr-FR"/>
          </a:p>
        </p:txBody>
      </p:sp>
    </p:spTree>
    <p:extLst>
      <p:ext uri="{BB962C8B-B14F-4D97-AF65-F5344CB8AC3E}">
        <p14:creationId xmlns:p14="http://schemas.microsoft.com/office/powerpoint/2010/main" val="14337248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506CE3F-3280-487E-ADE9-A7A32B9ED806}" type="slidenum">
              <a:rPr lang="fr-FR" smtClean="0"/>
              <a:pPr/>
              <a:t>38</a:t>
            </a:fld>
            <a:endParaRPr lang="fr-FR"/>
          </a:p>
        </p:txBody>
      </p:sp>
    </p:spTree>
    <p:extLst>
      <p:ext uri="{BB962C8B-B14F-4D97-AF65-F5344CB8AC3E}">
        <p14:creationId xmlns:p14="http://schemas.microsoft.com/office/powerpoint/2010/main" val="183098111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Espace réservé du numéro de diapositive 3"/>
          <p:cNvSpPr>
            <a:spLocks noGrp="1"/>
          </p:cNvSpPr>
          <p:nvPr>
            <p:ph type="sldNum" sz="quarter" idx="10"/>
          </p:nvPr>
        </p:nvSpPr>
        <p:spPr/>
        <p:txBody>
          <a:bodyPr/>
          <a:lstStyle/>
          <a:p>
            <a:fld id="{6506CE3F-3280-487E-ADE9-A7A32B9ED806}" type="slidenum">
              <a:rPr lang="fr-FR" smtClean="0"/>
              <a:pPr/>
              <a:t>39</a:t>
            </a:fld>
            <a:endParaRPr lang="fr-FR"/>
          </a:p>
        </p:txBody>
      </p:sp>
    </p:spTree>
    <p:extLst>
      <p:ext uri="{BB962C8B-B14F-4D97-AF65-F5344CB8AC3E}">
        <p14:creationId xmlns:p14="http://schemas.microsoft.com/office/powerpoint/2010/main" val="4438950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506CE3F-3280-487E-ADE9-A7A32B9ED806}" type="slidenum">
              <a:rPr lang="fr-FR" smtClean="0"/>
              <a:pPr/>
              <a:t>4</a:t>
            </a:fld>
            <a:endParaRPr lang="fr-FR" dirty="0"/>
          </a:p>
        </p:txBody>
      </p:sp>
    </p:spTree>
    <p:extLst>
      <p:ext uri="{BB962C8B-B14F-4D97-AF65-F5344CB8AC3E}">
        <p14:creationId xmlns:p14="http://schemas.microsoft.com/office/powerpoint/2010/main" val="232784154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679927" y="4716670"/>
            <a:ext cx="5439410" cy="4776566"/>
          </a:xfrm>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506CE3F-3280-487E-ADE9-A7A32B9ED806}" type="slidenum">
              <a:rPr lang="fr-FR" smtClean="0"/>
              <a:pPr/>
              <a:t>41</a:t>
            </a:fld>
            <a:endParaRPr lang="fr-FR"/>
          </a:p>
        </p:txBody>
      </p:sp>
    </p:spTree>
    <p:extLst>
      <p:ext uri="{BB962C8B-B14F-4D97-AF65-F5344CB8AC3E}">
        <p14:creationId xmlns:p14="http://schemas.microsoft.com/office/powerpoint/2010/main" val="342141076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Espace réservé du numéro de diapositive 3"/>
          <p:cNvSpPr>
            <a:spLocks noGrp="1"/>
          </p:cNvSpPr>
          <p:nvPr>
            <p:ph type="sldNum" sz="quarter" idx="10"/>
          </p:nvPr>
        </p:nvSpPr>
        <p:spPr/>
        <p:txBody>
          <a:bodyPr/>
          <a:lstStyle/>
          <a:p>
            <a:fld id="{6506CE3F-3280-487E-ADE9-A7A32B9ED806}" type="slidenum">
              <a:rPr lang="fr-FR" smtClean="0"/>
              <a:pPr/>
              <a:t>42</a:t>
            </a:fld>
            <a:endParaRPr lang="fr-FR"/>
          </a:p>
        </p:txBody>
      </p:sp>
    </p:spTree>
    <p:extLst>
      <p:ext uri="{BB962C8B-B14F-4D97-AF65-F5344CB8AC3E}">
        <p14:creationId xmlns:p14="http://schemas.microsoft.com/office/powerpoint/2010/main" val="149251831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506CE3F-3280-487E-ADE9-A7A32B9ED806}" type="slidenum">
              <a:rPr lang="fr-FR" smtClean="0"/>
              <a:pPr/>
              <a:t>43</a:t>
            </a:fld>
            <a:endParaRPr lang="fr-FR"/>
          </a:p>
        </p:txBody>
      </p:sp>
    </p:spTree>
    <p:extLst>
      <p:ext uri="{BB962C8B-B14F-4D97-AF65-F5344CB8AC3E}">
        <p14:creationId xmlns:p14="http://schemas.microsoft.com/office/powerpoint/2010/main" val="88839330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Espace réservé du numéro de diapositive 3"/>
          <p:cNvSpPr>
            <a:spLocks noGrp="1"/>
          </p:cNvSpPr>
          <p:nvPr>
            <p:ph type="sldNum" sz="quarter" idx="10"/>
          </p:nvPr>
        </p:nvSpPr>
        <p:spPr/>
        <p:txBody>
          <a:bodyPr/>
          <a:lstStyle/>
          <a:p>
            <a:fld id="{6506CE3F-3280-487E-ADE9-A7A32B9ED806}" type="slidenum">
              <a:rPr lang="fr-FR" smtClean="0"/>
              <a:pPr/>
              <a:t>44</a:t>
            </a:fld>
            <a:endParaRPr lang="fr-FR"/>
          </a:p>
        </p:txBody>
      </p:sp>
    </p:spTree>
    <p:extLst>
      <p:ext uri="{BB962C8B-B14F-4D97-AF65-F5344CB8AC3E}">
        <p14:creationId xmlns:p14="http://schemas.microsoft.com/office/powerpoint/2010/main" val="110163170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133095741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Espace réservé du numéro de diapositive 3"/>
          <p:cNvSpPr>
            <a:spLocks noGrp="1"/>
          </p:cNvSpPr>
          <p:nvPr>
            <p:ph type="sldNum" sz="quarter" idx="10"/>
          </p:nvPr>
        </p:nvSpPr>
        <p:spPr/>
        <p:txBody>
          <a:bodyPr/>
          <a:lstStyle/>
          <a:p>
            <a:fld id="{6506CE3F-3280-487E-ADE9-A7A32B9ED806}" type="slidenum">
              <a:rPr lang="fr-FR" smtClean="0"/>
              <a:pPr/>
              <a:t>46</a:t>
            </a:fld>
            <a:endParaRPr lang="fr-FR"/>
          </a:p>
        </p:txBody>
      </p:sp>
    </p:spTree>
    <p:extLst>
      <p:ext uri="{BB962C8B-B14F-4D97-AF65-F5344CB8AC3E}">
        <p14:creationId xmlns:p14="http://schemas.microsoft.com/office/powerpoint/2010/main" val="407973163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Espace réservé du numéro de diapositive 3"/>
          <p:cNvSpPr>
            <a:spLocks noGrp="1"/>
          </p:cNvSpPr>
          <p:nvPr>
            <p:ph type="sldNum" sz="quarter" idx="10"/>
          </p:nvPr>
        </p:nvSpPr>
        <p:spPr/>
        <p:txBody>
          <a:bodyPr/>
          <a:lstStyle/>
          <a:p>
            <a:fld id="{6506CE3F-3280-487E-ADE9-A7A32B9ED806}" type="slidenum">
              <a:rPr lang="fr-FR" smtClean="0"/>
              <a:pPr/>
              <a:t>47</a:t>
            </a:fld>
            <a:endParaRPr lang="fr-FR"/>
          </a:p>
        </p:txBody>
      </p:sp>
    </p:spTree>
    <p:extLst>
      <p:ext uri="{BB962C8B-B14F-4D97-AF65-F5344CB8AC3E}">
        <p14:creationId xmlns:p14="http://schemas.microsoft.com/office/powerpoint/2010/main" val="157291191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Espace réservé du numéro de diapositive 3"/>
          <p:cNvSpPr>
            <a:spLocks noGrp="1"/>
          </p:cNvSpPr>
          <p:nvPr>
            <p:ph type="sldNum" sz="quarter" idx="10"/>
          </p:nvPr>
        </p:nvSpPr>
        <p:spPr/>
        <p:txBody>
          <a:bodyPr/>
          <a:lstStyle/>
          <a:p>
            <a:fld id="{6506CE3F-3280-487E-ADE9-A7A32B9ED806}" type="slidenum">
              <a:rPr lang="fr-FR" smtClean="0"/>
              <a:pPr/>
              <a:t>48</a:t>
            </a:fld>
            <a:endParaRPr lang="fr-FR"/>
          </a:p>
        </p:txBody>
      </p:sp>
    </p:spTree>
    <p:extLst>
      <p:ext uri="{BB962C8B-B14F-4D97-AF65-F5344CB8AC3E}">
        <p14:creationId xmlns:p14="http://schemas.microsoft.com/office/powerpoint/2010/main" val="19828661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506CE3F-3280-487E-ADE9-A7A32B9ED806}" type="slidenum">
              <a:rPr lang="fr-FR" smtClean="0"/>
              <a:pPr/>
              <a:t>49</a:t>
            </a:fld>
            <a:endParaRPr lang="fr-FR"/>
          </a:p>
        </p:txBody>
      </p:sp>
    </p:spTree>
    <p:extLst>
      <p:ext uri="{BB962C8B-B14F-4D97-AF65-F5344CB8AC3E}">
        <p14:creationId xmlns:p14="http://schemas.microsoft.com/office/powerpoint/2010/main" val="1150883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Espace réservé du numéro de diapositive 3"/>
          <p:cNvSpPr>
            <a:spLocks noGrp="1"/>
          </p:cNvSpPr>
          <p:nvPr>
            <p:ph type="sldNum" sz="quarter" idx="10"/>
          </p:nvPr>
        </p:nvSpPr>
        <p:spPr/>
        <p:txBody>
          <a:bodyPr/>
          <a:lstStyle/>
          <a:p>
            <a:fld id="{6506CE3F-3280-487E-ADE9-A7A32B9ED806}" type="slidenum">
              <a:rPr lang="fr-FR" smtClean="0"/>
              <a:pPr/>
              <a:t>50</a:t>
            </a:fld>
            <a:endParaRPr lang="fr-FR"/>
          </a:p>
        </p:txBody>
      </p:sp>
    </p:spTree>
    <p:extLst>
      <p:ext uri="{BB962C8B-B14F-4D97-AF65-F5344CB8AC3E}">
        <p14:creationId xmlns:p14="http://schemas.microsoft.com/office/powerpoint/2010/main" val="24600817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506CE3F-3280-487E-ADE9-A7A32B9ED806}" type="slidenum">
              <a:rPr lang="fr-FR" smtClean="0"/>
              <a:pPr/>
              <a:t>51</a:t>
            </a:fld>
            <a:endParaRPr lang="fr-FR"/>
          </a:p>
        </p:txBody>
      </p:sp>
    </p:spTree>
    <p:extLst>
      <p:ext uri="{BB962C8B-B14F-4D97-AF65-F5344CB8AC3E}">
        <p14:creationId xmlns:p14="http://schemas.microsoft.com/office/powerpoint/2010/main" val="82395889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506CE3F-3280-487E-ADE9-A7A32B9ED806}" type="slidenum">
              <a:rPr lang="fr-FR" smtClean="0"/>
              <a:pPr/>
              <a:t>52</a:t>
            </a:fld>
            <a:endParaRPr lang="fr-FR"/>
          </a:p>
        </p:txBody>
      </p:sp>
    </p:spTree>
    <p:extLst>
      <p:ext uri="{BB962C8B-B14F-4D97-AF65-F5344CB8AC3E}">
        <p14:creationId xmlns:p14="http://schemas.microsoft.com/office/powerpoint/2010/main" val="305094207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Espace réservé du numéro de diapositive 3"/>
          <p:cNvSpPr>
            <a:spLocks noGrp="1"/>
          </p:cNvSpPr>
          <p:nvPr>
            <p:ph type="sldNum" sz="quarter" idx="10"/>
          </p:nvPr>
        </p:nvSpPr>
        <p:spPr/>
        <p:txBody>
          <a:bodyPr/>
          <a:lstStyle/>
          <a:p>
            <a:fld id="{6506CE3F-3280-487E-ADE9-A7A32B9ED806}" type="slidenum">
              <a:rPr lang="fr-FR" smtClean="0"/>
              <a:pPr/>
              <a:t>53</a:t>
            </a:fld>
            <a:endParaRPr lang="fr-FR"/>
          </a:p>
        </p:txBody>
      </p:sp>
    </p:spTree>
    <p:extLst>
      <p:ext uri="{BB962C8B-B14F-4D97-AF65-F5344CB8AC3E}">
        <p14:creationId xmlns:p14="http://schemas.microsoft.com/office/powerpoint/2010/main" val="250331914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506CE3F-3280-487E-ADE9-A7A32B9ED806}" type="slidenum">
              <a:rPr lang="fr-FR" smtClean="0"/>
              <a:pPr/>
              <a:t>54</a:t>
            </a:fld>
            <a:endParaRPr lang="fr-FR"/>
          </a:p>
        </p:txBody>
      </p:sp>
    </p:spTree>
    <p:extLst>
      <p:ext uri="{BB962C8B-B14F-4D97-AF65-F5344CB8AC3E}">
        <p14:creationId xmlns:p14="http://schemas.microsoft.com/office/powerpoint/2010/main" val="5822434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399" indent="-171399" algn="just">
              <a:buFont typeface="Wingdings" panose="05000000000000000000" pitchFamily="2" charset="2"/>
              <a:buChar char="§"/>
            </a:pPr>
            <a:endParaRPr lang="fr-FR" dirty="0"/>
          </a:p>
        </p:txBody>
      </p:sp>
    </p:spTree>
    <p:extLst>
      <p:ext uri="{BB962C8B-B14F-4D97-AF65-F5344CB8AC3E}">
        <p14:creationId xmlns:p14="http://schemas.microsoft.com/office/powerpoint/2010/main" val="134793507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lgn="just">
              <a:buFont typeface="Wingdings" panose="05000000000000000000" pitchFamily="2" charset="2"/>
              <a:buNone/>
            </a:pPr>
            <a:endParaRPr lang="fr-FR" dirty="0"/>
          </a:p>
        </p:txBody>
      </p:sp>
    </p:spTree>
    <p:extLst>
      <p:ext uri="{BB962C8B-B14F-4D97-AF65-F5344CB8AC3E}">
        <p14:creationId xmlns:p14="http://schemas.microsoft.com/office/powerpoint/2010/main" val="134793507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lgn="just">
              <a:buFont typeface="Wingdings" panose="05000000000000000000" pitchFamily="2" charset="2"/>
              <a:buNone/>
            </a:pPr>
            <a:endParaRPr lang="fr-FR" dirty="0"/>
          </a:p>
        </p:txBody>
      </p:sp>
    </p:spTree>
    <p:extLst>
      <p:ext uri="{BB962C8B-B14F-4D97-AF65-F5344CB8AC3E}">
        <p14:creationId xmlns:p14="http://schemas.microsoft.com/office/powerpoint/2010/main" val="134793507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506CE3F-3280-487E-ADE9-A7A32B9ED806}" type="slidenum">
              <a:rPr lang="fr-FR" smtClean="0"/>
              <a:pPr/>
              <a:t>58</a:t>
            </a:fld>
            <a:endParaRPr lang="fr-FR"/>
          </a:p>
        </p:txBody>
      </p:sp>
    </p:spTree>
    <p:extLst>
      <p:ext uri="{BB962C8B-B14F-4D97-AF65-F5344CB8AC3E}">
        <p14:creationId xmlns:p14="http://schemas.microsoft.com/office/powerpoint/2010/main" val="327360817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506CE3F-3280-487E-ADE9-A7A32B9ED806}" type="slidenum">
              <a:rPr lang="fr-FR" smtClean="0"/>
              <a:pPr/>
              <a:t>59</a:t>
            </a:fld>
            <a:endParaRPr lang="fr-FR"/>
          </a:p>
        </p:txBody>
      </p:sp>
    </p:spTree>
    <p:extLst>
      <p:ext uri="{BB962C8B-B14F-4D97-AF65-F5344CB8AC3E}">
        <p14:creationId xmlns:p14="http://schemas.microsoft.com/office/powerpoint/2010/main" val="15207412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506CE3F-3280-487E-ADE9-A7A32B9ED806}" type="slidenum">
              <a:rPr lang="fr-FR" smtClean="0"/>
              <a:pPr/>
              <a:t>6</a:t>
            </a:fld>
            <a:endParaRPr lang="fr-FR" dirty="0"/>
          </a:p>
        </p:txBody>
      </p:sp>
    </p:spTree>
    <p:extLst>
      <p:ext uri="{BB962C8B-B14F-4D97-AF65-F5344CB8AC3E}">
        <p14:creationId xmlns:p14="http://schemas.microsoft.com/office/powerpoint/2010/main" val="153756229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506CE3F-3280-487E-ADE9-A7A32B9ED806}" type="slidenum">
              <a:rPr lang="fr-FR" smtClean="0"/>
              <a:pPr/>
              <a:t>60</a:t>
            </a:fld>
            <a:endParaRPr lang="fr-FR"/>
          </a:p>
        </p:txBody>
      </p:sp>
    </p:spTree>
    <p:extLst>
      <p:ext uri="{BB962C8B-B14F-4D97-AF65-F5344CB8AC3E}">
        <p14:creationId xmlns:p14="http://schemas.microsoft.com/office/powerpoint/2010/main" val="372625501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67473144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506CE3F-3280-487E-ADE9-A7A32B9ED806}" type="slidenum">
              <a:rPr lang="fr-FR" smtClean="0"/>
              <a:pPr/>
              <a:t>62</a:t>
            </a:fld>
            <a:endParaRPr lang="fr-FR"/>
          </a:p>
        </p:txBody>
      </p:sp>
    </p:spTree>
    <p:extLst>
      <p:ext uri="{BB962C8B-B14F-4D97-AF65-F5344CB8AC3E}">
        <p14:creationId xmlns:p14="http://schemas.microsoft.com/office/powerpoint/2010/main" val="58133350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506CE3F-3280-487E-ADE9-A7A32B9ED806}" type="slidenum">
              <a:rPr lang="fr-FR" smtClean="0"/>
              <a:pPr/>
              <a:t>63</a:t>
            </a:fld>
            <a:endParaRPr lang="fr-FR"/>
          </a:p>
        </p:txBody>
      </p:sp>
    </p:spTree>
    <p:extLst>
      <p:ext uri="{BB962C8B-B14F-4D97-AF65-F5344CB8AC3E}">
        <p14:creationId xmlns:p14="http://schemas.microsoft.com/office/powerpoint/2010/main" val="361838790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a:noFill/>
          <a:ln/>
        </p:spPr>
        <p:txBody>
          <a:bodyPr/>
          <a:lstStyle/>
          <a:p>
            <a:pPr eaLnBrk="1" hangingPunct="1"/>
            <a:endParaRPr lang="fr-FR" dirty="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a:noFill/>
          <a:ln/>
        </p:spPr>
        <p:txBody>
          <a:bodyPr/>
          <a:lstStyle/>
          <a:p>
            <a:pPr eaLnBrk="1" hangingPunct="1"/>
            <a:endParaRPr lang="fr-FR" dirty="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506CE3F-3280-487E-ADE9-A7A32B9ED806}" type="slidenum">
              <a:rPr lang="fr-FR" smtClean="0"/>
              <a:pPr/>
              <a:t>66</a:t>
            </a:fld>
            <a:endParaRPr lang="fr-FR"/>
          </a:p>
        </p:txBody>
      </p:sp>
    </p:spTree>
    <p:extLst>
      <p:ext uri="{BB962C8B-B14F-4D97-AF65-F5344CB8AC3E}">
        <p14:creationId xmlns:p14="http://schemas.microsoft.com/office/powerpoint/2010/main" val="66951825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506CE3F-3280-487E-ADE9-A7A32B9ED806}" type="slidenum">
              <a:rPr lang="fr-FR" smtClean="0"/>
              <a:pPr/>
              <a:t>67</a:t>
            </a:fld>
            <a:endParaRPr lang="fr-FR"/>
          </a:p>
        </p:txBody>
      </p:sp>
    </p:spTree>
    <p:extLst>
      <p:ext uri="{BB962C8B-B14F-4D97-AF65-F5344CB8AC3E}">
        <p14:creationId xmlns:p14="http://schemas.microsoft.com/office/powerpoint/2010/main" val="363977565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506CE3F-3280-487E-ADE9-A7A32B9ED806}" type="slidenum">
              <a:rPr lang="fr-FR" smtClean="0"/>
              <a:pPr/>
              <a:t>68</a:t>
            </a:fld>
            <a:endParaRPr lang="fr-FR"/>
          </a:p>
        </p:txBody>
      </p:sp>
    </p:spTree>
    <p:extLst>
      <p:ext uri="{BB962C8B-B14F-4D97-AF65-F5344CB8AC3E}">
        <p14:creationId xmlns:p14="http://schemas.microsoft.com/office/powerpoint/2010/main" val="49971116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28214659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506CE3F-3280-487E-ADE9-A7A32B9ED806}" type="slidenum">
              <a:rPr lang="fr-FR" smtClean="0">
                <a:solidFill>
                  <a:prstClr val="black"/>
                </a:solidFill>
              </a:rPr>
              <a:pPr/>
              <a:t>7</a:t>
            </a:fld>
            <a:endParaRPr lang="fr-FR" dirty="0">
              <a:solidFill>
                <a:prstClr val="black"/>
              </a:solidFill>
            </a:endParaRPr>
          </a:p>
        </p:txBody>
      </p:sp>
    </p:spTree>
    <p:extLst>
      <p:ext uri="{BB962C8B-B14F-4D97-AF65-F5344CB8AC3E}">
        <p14:creationId xmlns:p14="http://schemas.microsoft.com/office/powerpoint/2010/main" val="153756229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214541741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506CE3F-3280-487E-ADE9-A7A32B9ED806}" type="slidenum">
              <a:rPr lang="fr-FR" smtClean="0"/>
              <a:pPr/>
              <a:t>71</a:t>
            </a:fld>
            <a:endParaRPr lang="fr-FR"/>
          </a:p>
        </p:txBody>
      </p:sp>
    </p:spTree>
    <p:extLst>
      <p:ext uri="{BB962C8B-B14F-4D97-AF65-F5344CB8AC3E}">
        <p14:creationId xmlns:p14="http://schemas.microsoft.com/office/powerpoint/2010/main" val="274045704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506CE3F-3280-487E-ADE9-A7A32B9ED806}" type="slidenum">
              <a:rPr lang="fr-FR" smtClean="0"/>
              <a:pPr/>
              <a:t>72</a:t>
            </a:fld>
            <a:endParaRPr lang="fr-FR"/>
          </a:p>
        </p:txBody>
      </p:sp>
    </p:spTree>
    <p:extLst>
      <p:ext uri="{BB962C8B-B14F-4D97-AF65-F5344CB8AC3E}">
        <p14:creationId xmlns:p14="http://schemas.microsoft.com/office/powerpoint/2010/main" val="73484988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506CE3F-3280-487E-ADE9-A7A32B9ED806}" type="slidenum">
              <a:rPr lang="fr-FR" smtClean="0"/>
              <a:pPr/>
              <a:t>73</a:t>
            </a:fld>
            <a:endParaRPr lang="fr-FR"/>
          </a:p>
        </p:txBody>
      </p:sp>
    </p:spTree>
    <p:extLst>
      <p:ext uri="{BB962C8B-B14F-4D97-AF65-F5344CB8AC3E}">
        <p14:creationId xmlns:p14="http://schemas.microsoft.com/office/powerpoint/2010/main" val="36394788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506CE3F-3280-487E-ADE9-A7A32B9ED806}" type="slidenum">
              <a:rPr lang="fr-FR" smtClean="0"/>
              <a:pPr/>
              <a:t>74</a:t>
            </a:fld>
            <a:endParaRPr lang="fr-FR"/>
          </a:p>
        </p:txBody>
      </p:sp>
    </p:spTree>
    <p:extLst>
      <p:ext uri="{BB962C8B-B14F-4D97-AF65-F5344CB8AC3E}">
        <p14:creationId xmlns:p14="http://schemas.microsoft.com/office/powerpoint/2010/main" val="416044306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506CE3F-3280-487E-ADE9-A7A32B9ED806}" type="slidenum">
              <a:rPr lang="fr-FR" smtClean="0"/>
              <a:pPr/>
              <a:t>75</a:t>
            </a:fld>
            <a:endParaRPr lang="fr-FR"/>
          </a:p>
        </p:txBody>
      </p:sp>
    </p:spTree>
    <p:extLst>
      <p:ext uri="{BB962C8B-B14F-4D97-AF65-F5344CB8AC3E}">
        <p14:creationId xmlns:p14="http://schemas.microsoft.com/office/powerpoint/2010/main" val="28424753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37949654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506CE3F-3280-487E-ADE9-A7A32B9ED806}" type="slidenum">
              <a:rPr lang="fr-FR" smtClean="0"/>
              <a:pPr/>
              <a:t>77</a:t>
            </a:fld>
            <a:endParaRPr lang="fr-FR"/>
          </a:p>
        </p:txBody>
      </p:sp>
    </p:spTree>
    <p:extLst>
      <p:ext uri="{BB962C8B-B14F-4D97-AF65-F5344CB8AC3E}">
        <p14:creationId xmlns:p14="http://schemas.microsoft.com/office/powerpoint/2010/main" val="300509245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506CE3F-3280-487E-ADE9-A7A32B9ED806}" type="slidenum">
              <a:rPr lang="fr-FR" smtClean="0"/>
              <a:pPr/>
              <a:t>78</a:t>
            </a:fld>
            <a:endParaRPr lang="fr-FR"/>
          </a:p>
        </p:txBody>
      </p:sp>
    </p:spTree>
    <p:extLst>
      <p:ext uri="{BB962C8B-B14F-4D97-AF65-F5344CB8AC3E}">
        <p14:creationId xmlns:p14="http://schemas.microsoft.com/office/powerpoint/2010/main" val="296426618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506CE3F-3280-487E-ADE9-A7A32B9ED806}" type="slidenum">
              <a:rPr lang="fr-FR" smtClean="0"/>
              <a:pPr/>
              <a:t>79</a:t>
            </a:fld>
            <a:endParaRPr lang="fr-FR"/>
          </a:p>
        </p:txBody>
      </p:sp>
    </p:spTree>
    <p:extLst>
      <p:ext uri="{BB962C8B-B14F-4D97-AF65-F5344CB8AC3E}">
        <p14:creationId xmlns:p14="http://schemas.microsoft.com/office/powerpoint/2010/main" val="35150490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506CE3F-3280-487E-ADE9-A7A32B9ED806}" type="slidenum">
              <a:rPr lang="fr-FR" smtClean="0">
                <a:solidFill>
                  <a:prstClr val="black"/>
                </a:solidFill>
              </a:rPr>
              <a:pPr/>
              <a:t>8</a:t>
            </a:fld>
            <a:endParaRPr lang="fr-FR" dirty="0">
              <a:solidFill>
                <a:prstClr val="black"/>
              </a:solidFill>
            </a:endParaRPr>
          </a:p>
        </p:txBody>
      </p:sp>
    </p:spTree>
    <p:extLst>
      <p:ext uri="{BB962C8B-B14F-4D97-AF65-F5344CB8AC3E}">
        <p14:creationId xmlns:p14="http://schemas.microsoft.com/office/powerpoint/2010/main" val="153756229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46805355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506CE3F-3280-487E-ADE9-A7A32B9ED806}" type="slidenum">
              <a:rPr lang="fr-FR" smtClean="0"/>
              <a:pPr/>
              <a:t>81</a:t>
            </a:fld>
            <a:endParaRPr lang="fr-FR"/>
          </a:p>
        </p:txBody>
      </p:sp>
    </p:spTree>
    <p:extLst>
      <p:ext uri="{BB962C8B-B14F-4D97-AF65-F5344CB8AC3E}">
        <p14:creationId xmlns:p14="http://schemas.microsoft.com/office/powerpoint/2010/main" val="68469557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506CE3F-3280-487E-ADE9-A7A32B9ED806}" type="slidenum">
              <a:rPr lang="fr-FR" smtClean="0"/>
              <a:pPr/>
              <a:t>82</a:t>
            </a:fld>
            <a:endParaRPr lang="fr-FR"/>
          </a:p>
        </p:txBody>
      </p:sp>
    </p:spTree>
    <p:extLst>
      <p:ext uri="{BB962C8B-B14F-4D97-AF65-F5344CB8AC3E}">
        <p14:creationId xmlns:p14="http://schemas.microsoft.com/office/powerpoint/2010/main" val="76454098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506CE3F-3280-487E-ADE9-A7A32B9ED806}" type="slidenum">
              <a:rPr lang="fr-FR" smtClean="0"/>
              <a:pPr/>
              <a:t>83</a:t>
            </a:fld>
            <a:endParaRPr lang="fr-FR"/>
          </a:p>
        </p:txBody>
      </p:sp>
    </p:spTree>
    <p:extLst>
      <p:ext uri="{BB962C8B-B14F-4D97-AF65-F5344CB8AC3E}">
        <p14:creationId xmlns:p14="http://schemas.microsoft.com/office/powerpoint/2010/main" val="2600961935"/>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506CE3F-3280-487E-ADE9-A7A32B9ED806}" type="slidenum">
              <a:rPr lang="fr-FR" smtClean="0"/>
              <a:pPr/>
              <a:t>84</a:t>
            </a:fld>
            <a:endParaRPr lang="fr-FR"/>
          </a:p>
        </p:txBody>
      </p:sp>
    </p:spTree>
    <p:extLst>
      <p:ext uri="{BB962C8B-B14F-4D97-AF65-F5344CB8AC3E}">
        <p14:creationId xmlns:p14="http://schemas.microsoft.com/office/powerpoint/2010/main" val="314919367"/>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1652859075"/>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506CE3F-3280-487E-ADE9-A7A32B9ED806}" type="slidenum">
              <a:rPr lang="fr-FR" smtClean="0"/>
              <a:pPr/>
              <a:t>86</a:t>
            </a:fld>
            <a:endParaRPr lang="fr-FR"/>
          </a:p>
        </p:txBody>
      </p:sp>
    </p:spTree>
    <p:extLst>
      <p:ext uri="{BB962C8B-B14F-4D97-AF65-F5344CB8AC3E}">
        <p14:creationId xmlns:p14="http://schemas.microsoft.com/office/powerpoint/2010/main" val="242120721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506CE3F-3280-487E-ADE9-A7A32B9ED806}" type="slidenum">
              <a:rPr lang="fr-FR" smtClean="0"/>
              <a:pPr/>
              <a:t>87</a:t>
            </a:fld>
            <a:endParaRPr lang="fr-FR"/>
          </a:p>
        </p:txBody>
      </p:sp>
    </p:spTree>
    <p:extLst>
      <p:ext uri="{BB962C8B-B14F-4D97-AF65-F5344CB8AC3E}">
        <p14:creationId xmlns:p14="http://schemas.microsoft.com/office/powerpoint/2010/main" val="3424560779"/>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506CE3F-3280-487E-ADE9-A7A32B9ED806}" type="slidenum">
              <a:rPr lang="fr-FR" smtClean="0"/>
              <a:pPr/>
              <a:t>88</a:t>
            </a:fld>
            <a:endParaRPr lang="fr-FR"/>
          </a:p>
        </p:txBody>
      </p:sp>
    </p:spTree>
    <p:extLst>
      <p:ext uri="{BB962C8B-B14F-4D97-AF65-F5344CB8AC3E}">
        <p14:creationId xmlns:p14="http://schemas.microsoft.com/office/powerpoint/2010/main" val="4288675537"/>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506CE3F-3280-487E-ADE9-A7A32B9ED806}" type="slidenum">
              <a:rPr lang="fr-FR" smtClean="0"/>
              <a:pPr/>
              <a:t>89</a:t>
            </a:fld>
            <a:endParaRPr lang="fr-FR"/>
          </a:p>
        </p:txBody>
      </p:sp>
    </p:spTree>
    <p:extLst>
      <p:ext uri="{BB962C8B-B14F-4D97-AF65-F5344CB8AC3E}">
        <p14:creationId xmlns:p14="http://schemas.microsoft.com/office/powerpoint/2010/main" val="17062384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506CE3F-3280-487E-ADE9-A7A32B9ED806}" type="slidenum">
              <a:rPr lang="fr-FR" smtClean="0"/>
              <a:pPr/>
              <a:t>9</a:t>
            </a:fld>
            <a:endParaRPr lang="fr-FR" dirty="0"/>
          </a:p>
        </p:txBody>
      </p:sp>
    </p:spTree>
    <p:extLst>
      <p:ext uri="{BB962C8B-B14F-4D97-AF65-F5344CB8AC3E}">
        <p14:creationId xmlns:p14="http://schemas.microsoft.com/office/powerpoint/2010/main" val="1610089012"/>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506CE3F-3280-487E-ADE9-A7A32B9ED806}" type="slidenum">
              <a:rPr lang="fr-FR" smtClean="0"/>
              <a:pPr/>
              <a:t>90</a:t>
            </a:fld>
            <a:endParaRPr lang="fr-FR"/>
          </a:p>
        </p:txBody>
      </p:sp>
    </p:spTree>
    <p:extLst>
      <p:ext uri="{BB962C8B-B14F-4D97-AF65-F5344CB8AC3E}">
        <p14:creationId xmlns:p14="http://schemas.microsoft.com/office/powerpoint/2010/main" val="1536651369"/>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49155"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Tx/>
              <a:buFontTx/>
              <a:buNone/>
              <a:tabLst/>
              <a:defRPr/>
            </a:pPr>
            <a:endParaRPr lang="fr-FR" dirty="0"/>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49155"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49155"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dirty="0"/>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52227"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52227"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dirty="0"/>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52227"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52227"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dirty="0"/>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506CE3F-3280-487E-ADE9-A7A32B9ED806}" type="slidenum">
              <a:rPr lang="fr-FR" smtClean="0"/>
              <a:pPr/>
              <a:t>98</a:t>
            </a:fld>
            <a:endParaRPr lang="fr-FR"/>
          </a:p>
        </p:txBody>
      </p:sp>
    </p:spTree>
    <p:extLst>
      <p:ext uri="{BB962C8B-B14F-4D97-AF65-F5344CB8AC3E}">
        <p14:creationId xmlns:p14="http://schemas.microsoft.com/office/powerpoint/2010/main" val="1491410844"/>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506CE3F-3280-487E-ADE9-A7A32B9ED806}" type="slidenum">
              <a:rPr lang="fr-FR" smtClean="0"/>
              <a:pPr/>
              <a:t>99</a:t>
            </a:fld>
            <a:endParaRPr lang="fr-FR"/>
          </a:p>
        </p:txBody>
      </p:sp>
    </p:spTree>
    <p:extLst>
      <p:ext uri="{BB962C8B-B14F-4D97-AF65-F5344CB8AC3E}">
        <p14:creationId xmlns:p14="http://schemas.microsoft.com/office/powerpoint/2010/main" val="6908405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re et sous titre ACP">
    <p:spTree>
      <p:nvGrpSpPr>
        <p:cNvPr id="1" name=""/>
        <p:cNvGrpSpPr/>
        <p:nvPr/>
      </p:nvGrpSpPr>
      <p:grpSpPr>
        <a:xfrm>
          <a:off x="0" y="0"/>
          <a:ext cx="0" cy="0"/>
          <a:chOff x="0" y="0"/>
          <a:chExt cx="0" cy="0"/>
        </a:xfrm>
      </p:grpSpPr>
      <p:pic>
        <p:nvPicPr>
          <p:cNvPr id="3" name="Image 5" descr="courbe.jpg"/>
          <p:cNvPicPr>
            <a:picLocks noChangeAspect="1"/>
          </p:cNvPicPr>
          <p:nvPr userDrawn="1"/>
        </p:nvPicPr>
        <p:blipFill>
          <a:blip r:embed="rId2" cstate="print"/>
          <a:srcRect/>
          <a:stretch>
            <a:fillRect/>
          </a:stretch>
        </p:blipFill>
        <p:spPr bwMode="auto">
          <a:xfrm>
            <a:off x="0" y="914402"/>
            <a:ext cx="8686800" cy="1223963"/>
          </a:xfrm>
          <a:prstGeom prst="rect">
            <a:avLst/>
          </a:prstGeom>
          <a:noFill/>
          <a:ln w="9525">
            <a:noFill/>
            <a:miter lim="800000"/>
            <a:headEnd/>
            <a:tailEnd/>
          </a:ln>
        </p:spPr>
      </p:pic>
      <p:pic>
        <p:nvPicPr>
          <p:cNvPr id="4" name="Image 8" descr="logo.jpg"/>
          <p:cNvPicPr>
            <a:picLocks noChangeAspect="1"/>
          </p:cNvPicPr>
          <p:nvPr userDrawn="1"/>
        </p:nvPicPr>
        <p:blipFill>
          <a:blip r:embed="rId3" cstate="print"/>
          <a:srcRect/>
          <a:stretch>
            <a:fillRect/>
          </a:stretch>
        </p:blipFill>
        <p:spPr bwMode="auto">
          <a:xfrm>
            <a:off x="228602" y="381000"/>
            <a:ext cx="1638300" cy="914400"/>
          </a:xfrm>
          <a:prstGeom prst="rect">
            <a:avLst/>
          </a:prstGeom>
          <a:noFill/>
          <a:ln w="9525">
            <a:noFill/>
            <a:miter lim="800000"/>
            <a:headEnd/>
            <a:tailEnd/>
          </a:ln>
        </p:spPr>
      </p:pic>
      <p:sp>
        <p:nvSpPr>
          <p:cNvPr id="5" name="Rectangle 4"/>
          <p:cNvSpPr/>
          <p:nvPr userDrawn="1"/>
        </p:nvSpPr>
        <p:spPr bwMode="auto">
          <a:xfrm>
            <a:off x="107953" y="6308725"/>
            <a:ext cx="8785225" cy="304800"/>
          </a:xfrm>
          <a:prstGeom prst="rect">
            <a:avLst/>
          </a:prstGeom>
          <a:solidFill>
            <a:srgbClr val="F7C765"/>
          </a:solidFill>
          <a:ln w="9525" cap="flat" cmpd="sng" algn="ctr">
            <a:noFill/>
            <a:prstDash val="solid"/>
            <a:round/>
            <a:headEnd type="none" w="med" len="med"/>
            <a:tailEnd type="none" w="med" len="med"/>
          </a:ln>
          <a:effectLst/>
        </p:spPr>
        <p:txBody>
          <a:bodyPr anchor="ctr"/>
          <a:lstStyle/>
          <a:p>
            <a:pPr fontAlgn="base">
              <a:spcBef>
                <a:spcPct val="0"/>
              </a:spcBef>
              <a:spcAft>
                <a:spcPct val="0"/>
              </a:spcAft>
              <a:defRPr/>
            </a:pPr>
            <a:endParaRPr lang="fr-FR" sz="1000" b="1" dirty="0">
              <a:solidFill>
                <a:srgbClr val="0070C0"/>
              </a:solidFill>
              <a:latin typeface="Arial" charset="0"/>
            </a:endParaRPr>
          </a:p>
          <a:p>
            <a:pPr fontAlgn="base">
              <a:spcBef>
                <a:spcPct val="0"/>
              </a:spcBef>
              <a:spcAft>
                <a:spcPct val="0"/>
              </a:spcAft>
              <a:defRPr/>
            </a:pPr>
            <a:endParaRPr lang="fr-FR" sz="1200" b="1" dirty="0">
              <a:solidFill>
                <a:srgbClr val="0070C0"/>
              </a:solidFill>
              <a:latin typeface="Arial"/>
            </a:endParaRPr>
          </a:p>
        </p:txBody>
      </p:sp>
      <p:sp>
        <p:nvSpPr>
          <p:cNvPr id="11" name="Titre 10"/>
          <p:cNvSpPr>
            <a:spLocks noGrp="1"/>
          </p:cNvSpPr>
          <p:nvPr>
            <p:ph type="title"/>
          </p:nvPr>
        </p:nvSpPr>
        <p:spPr>
          <a:xfrm>
            <a:off x="1115617" y="2285992"/>
            <a:ext cx="7344816" cy="1143000"/>
          </a:xfrm>
        </p:spPr>
        <p:txBody>
          <a:bodyPr>
            <a:normAutofit/>
          </a:bodyPr>
          <a:lstStyle>
            <a:lvl1pPr>
              <a:defRPr sz="3200" b="1">
                <a:solidFill>
                  <a:srgbClr val="002060"/>
                </a:solidFill>
                <a:latin typeface="Arial" pitchFamily="34" charset="0"/>
                <a:cs typeface="Arial" pitchFamily="34" charset="0"/>
              </a:defRPr>
            </a:lvl1pPr>
          </a:lstStyle>
          <a:p>
            <a:r>
              <a:rPr lang="fr-FR" dirty="0" smtClean="0"/>
              <a:t>Cliquez pour modifier le style du titre</a:t>
            </a:r>
            <a:endParaRPr lang="fr-FR" dirty="0"/>
          </a:p>
        </p:txBody>
      </p:sp>
      <p:sp>
        <p:nvSpPr>
          <p:cNvPr id="6" name="Espace réservé du pied de page 17"/>
          <p:cNvSpPr txBox="1">
            <a:spLocks/>
          </p:cNvSpPr>
          <p:nvPr userDrawn="1"/>
        </p:nvSpPr>
        <p:spPr>
          <a:xfrm>
            <a:off x="2267744" y="6309320"/>
            <a:ext cx="4464496" cy="285751"/>
          </a:xfrm>
          <a:prstGeom prst="rect">
            <a:avLst/>
          </a:prstGeom>
        </p:spPr>
        <p:txBody>
          <a:bodyPr/>
          <a:lstStyle>
            <a:lvl1pPr>
              <a:defRPr>
                <a:solidFill>
                  <a:schemeClr val="tx1"/>
                </a:solidFill>
              </a:defRPr>
            </a:lvl1pPr>
          </a:lstStyle>
          <a:p>
            <a:pPr algn="ctr" fontAlgn="base">
              <a:spcBef>
                <a:spcPct val="0"/>
              </a:spcBef>
              <a:spcAft>
                <a:spcPct val="0"/>
              </a:spcAft>
              <a:defRPr/>
            </a:pPr>
            <a:endParaRPr lang="fr-FR" sz="1000" dirty="0">
              <a:solidFill>
                <a:srgbClr val="002060"/>
              </a:solidFill>
              <a:latin typeface="Arial" charset="0"/>
            </a:endParaRPr>
          </a:p>
        </p:txBody>
      </p:sp>
      <p:sp>
        <p:nvSpPr>
          <p:cNvPr id="7" name="Espace réservé de la date 3"/>
          <p:cNvSpPr>
            <a:spLocks noGrp="1"/>
          </p:cNvSpPr>
          <p:nvPr>
            <p:ph type="dt" sz="half" idx="2"/>
          </p:nvPr>
        </p:nvSpPr>
        <p:spPr>
          <a:xfrm>
            <a:off x="350168" y="6237312"/>
            <a:ext cx="2133600" cy="365125"/>
          </a:xfrm>
          <a:prstGeom prst="rect">
            <a:avLst/>
          </a:prstGeom>
        </p:spPr>
        <p:txBody>
          <a:bodyPr vert="horz" lIns="91440" tIns="45720" rIns="91440" bIns="45720" rtlCol="0" anchor="ctr"/>
          <a:lstStyle>
            <a:lvl1pPr algn="l">
              <a:defRPr sz="1200">
                <a:solidFill>
                  <a:srgbClr val="002060"/>
                </a:solidFill>
              </a:defRPr>
            </a:lvl1pPr>
          </a:lstStyle>
          <a:p>
            <a:pPr fontAlgn="base">
              <a:spcBef>
                <a:spcPct val="0"/>
              </a:spcBef>
              <a:spcAft>
                <a:spcPct val="0"/>
              </a:spcAft>
              <a:defRPr/>
            </a:pPr>
            <a:r>
              <a:rPr lang="fr-FR" smtClean="0">
                <a:latin typeface="Arial" charset="0"/>
              </a:rPr>
              <a:t>18/12/2014</a:t>
            </a:r>
            <a:endParaRPr lang="fr-FR" dirty="0">
              <a:latin typeface="Arial"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re et contenu acp">
    <p:spTree>
      <p:nvGrpSpPr>
        <p:cNvPr id="1" name=""/>
        <p:cNvGrpSpPr/>
        <p:nvPr/>
      </p:nvGrpSpPr>
      <p:grpSpPr>
        <a:xfrm>
          <a:off x="0" y="0"/>
          <a:ext cx="0" cy="0"/>
          <a:chOff x="0" y="0"/>
          <a:chExt cx="0" cy="0"/>
        </a:xfrm>
      </p:grpSpPr>
      <p:sp>
        <p:nvSpPr>
          <p:cNvPr id="4" name="Line 8"/>
          <p:cNvSpPr>
            <a:spLocks noChangeShapeType="1"/>
          </p:cNvSpPr>
          <p:nvPr userDrawn="1"/>
        </p:nvSpPr>
        <p:spPr bwMode="auto">
          <a:xfrm>
            <a:off x="1071563" y="2"/>
            <a:ext cx="0" cy="765175"/>
          </a:xfrm>
          <a:prstGeom prst="line">
            <a:avLst/>
          </a:prstGeom>
          <a:noFill/>
          <a:ln w="34925">
            <a:solidFill>
              <a:srgbClr val="F7C765"/>
            </a:solidFill>
            <a:round/>
            <a:headEnd/>
            <a:tailEnd/>
          </a:ln>
          <a:effectLst/>
        </p:spPr>
        <p:txBody>
          <a:bodyPr/>
          <a:lstStyle/>
          <a:p>
            <a:pPr fontAlgn="base">
              <a:spcBef>
                <a:spcPct val="0"/>
              </a:spcBef>
              <a:spcAft>
                <a:spcPct val="0"/>
              </a:spcAft>
              <a:defRPr/>
            </a:pPr>
            <a:endParaRPr lang="fr-FR">
              <a:solidFill>
                <a:srgbClr val="8F4369"/>
              </a:solidFill>
              <a:latin typeface="Arial" pitchFamily="34" charset="0"/>
            </a:endParaRPr>
          </a:p>
        </p:txBody>
      </p:sp>
      <p:sp>
        <p:nvSpPr>
          <p:cNvPr id="6" name="Rectangle 5"/>
          <p:cNvSpPr/>
          <p:nvPr userDrawn="1"/>
        </p:nvSpPr>
        <p:spPr bwMode="auto">
          <a:xfrm>
            <a:off x="107949" y="6308725"/>
            <a:ext cx="7816851" cy="304800"/>
          </a:xfrm>
          <a:prstGeom prst="rect">
            <a:avLst/>
          </a:prstGeom>
          <a:solidFill>
            <a:srgbClr val="F7C765"/>
          </a:solidFill>
          <a:ln w="9525" cap="flat" cmpd="sng" algn="ctr">
            <a:noFill/>
            <a:prstDash val="solid"/>
            <a:round/>
            <a:headEnd type="none" w="med" len="med"/>
            <a:tailEnd type="none" w="med" len="med"/>
          </a:ln>
          <a:effectLst/>
        </p:spPr>
        <p:txBody>
          <a:bodyPr anchor="ctr"/>
          <a:lstStyle/>
          <a:p>
            <a:pPr fontAlgn="base">
              <a:spcBef>
                <a:spcPct val="0"/>
              </a:spcBef>
              <a:spcAft>
                <a:spcPct val="0"/>
              </a:spcAft>
              <a:defRPr/>
            </a:pPr>
            <a:endParaRPr lang="fr-FR" sz="1000" b="1" dirty="0">
              <a:solidFill>
                <a:srgbClr val="0070C0"/>
              </a:solidFill>
              <a:latin typeface="Arial" charset="0"/>
            </a:endParaRPr>
          </a:p>
          <a:p>
            <a:pPr fontAlgn="base">
              <a:spcBef>
                <a:spcPct val="0"/>
              </a:spcBef>
              <a:spcAft>
                <a:spcPct val="0"/>
              </a:spcAft>
              <a:defRPr/>
            </a:pPr>
            <a:endParaRPr lang="fr-FR" sz="1200" b="1" dirty="0">
              <a:solidFill>
                <a:srgbClr val="0070C0"/>
              </a:solidFill>
              <a:latin typeface="Arial"/>
            </a:endParaRPr>
          </a:p>
        </p:txBody>
      </p:sp>
      <p:sp>
        <p:nvSpPr>
          <p:cNvPr id="2" name="Titre 1"/>
          <p:cNvSpPr>
            <a:spLocks noGrp="1"/>
          </p:cNvSpPr>
          <p:nvPr>
            <p:ph type="title"/>
          </p:nvPr>
        </p:nvSpPr>
        <p:spPr>
          <a:xfrm>
            <a:off x="1071539" y="-24"/>
            <a:ext cx="7604917" cy="785818"/>
          </a:xfrm>
          <a:noFill/>
        </p:spPr>
        <p:txBody>
          <a:bodyPr>
            <a:noAutofit/>
          </a:bodyPr>
          <a:lstStyle>
            <a:lvl1pPr algn="l">
              <a:defRPr sz="3200" b="1">
                <a:solidFill>
                  <a:srgbClr val="002060"/>
                </a:solidFill>
                <a:latin typeface="Arial" pitchFamily="34" charset="0"/>
                <a:cs typeface="Arial" pitchFamily="34" charset="0"/>
              </a:defRPr>
            </a:lvl1pPr>
          </a:lstStyle>
          <a:p>
            <a:r>
              <a:rPr lang="fr-FR" dirty="0" smtClean="0"/>
              <a:t>Cliquez pour modifier le style du titre</a:t>
            </a:r>
            <a:endParaRPr lang="fr-FR" dirty="0"/>
          </a:p>
        </p:txBody>
      </p:sp>
      <p:sp>
        <p:nvSpPr>
          <p:cNvPr id="3" name="Espace réservé du contenu 2"/>
          <p:cNvSpPr>
            <a:spLocks noGrp="1"/>
          </p:cNvSpPr>
          <p:nvPr>
            <p:ph idx="1"/>
          </p:nvPr>
        </p:nvSpPr>
        <p:spPr>
          <a:xfrm>
            <a:off x="1071539" y="1285860"/>
            <a:ext cx="6624639" cy="4637088"/>
          </a:xfrm>
        </p:spPr>
        <p:txBody>
          <a:bodyPr/>
          <a:lstStyle>
            <a:lvl1pPr marL="266700" indent="-266700">
              <a:buClr>
                <a:srgbClr val="F7C765"/>
              </a:buClr>
              <a:buFont typeface="Wingdings" pitchFamily="2" charset="2"/>
              <a:buChar char="q"/>
              <a:defRPr sz="1500" b="1">
                <a:solidFill>
                  <a:srgbClr val="002060"/>
                </a:solidFill>
                <a:latin typeface="Arial" pitchFamily="34" charset="0"/>
                <a:cs typeface="Arial" pitchFamily="34" charset="0"/>
              </a:defRPr>
            </a:lvl1pPr>
            <a:lvl2pPr marL="901700" indent="-366713">
              <a:buClr>
                <a:srgbClr val="F7C765"/>
              </a:buClr>
              <a:buFont typeface="Wingdings" pitchFamily="2" charset="2"/>
              <a:buChar char="§"/>
              <a:defRPr sz="1400" b="0">
                <a:solidFill>
                  <a:srgbClr val="002060"/>
                </a:solidFill>
                <a:latin typeface="Arial" pitchFamily="34" charset="0"/>
                <a:cs typeface="Arial" pitchFamily="34" charset="0"/>
              </a:defRPr>
            </a:lvl2pPr>
            <a:lvl3pPr marL="1257300" indent="-354013">
              <a:buClr>
                <a:srgbClr val="F7C765"/>
              </a:buClr>
              <a:buFont typeface="Wingdings" pitchFamily="2" charset="2"/>
              <a:buChar char="Ø"/>
              <a:defRPr sz="1400" b="1">
                <a:solidFill>
                  <a:srgbClr val="002060"/>
                </a:solidFill>
                <a:latin typeface="Arial" pitchFamily="34" charset="0"/>
                <a:cs typeface="Arial" pitchFamily="34" charset="0"/>
              </a:defRPr>
            </a:lvl3pPr>
            <a:lvl4pPr marL="1612900" indent="-354013">
              <a:buClr>
                <a:srgbClr val="F7C765"/>
              </a:buClr>
              <a:buFont typeface="Arial" pitchFamily="34" charset="0"/>
              <a:buChar char="•"/>
              <a:defRPr sz="1400" b="0">
                <a:solidFill>
                  <a:srgbClr val="002060"/>
                </a:solidFill>
                <a:latin typeface="Arial" pitchFamily="34" charset="0"/>
                <a:cs typeface="Arial" pitchFamily="34" charset="0"/>
              </a:defRPr>
            </a:lvl4pPr>
            <a:lvl5pPr marL="1968500" indent="-354013">
              <a:buClr>
                <a:srgbClr val="F7C765"/>
              </a:buClr>
              <a:buFont typeface="Courier New" pitchFamily="49" charset="0"/>
              <a:buChar char="o"/>
              <a:defRPr sz="1400" b="0">
                <a:solidFill>
                  <a:srgbClr val="002060"/>
                </a:solidFill>
                <a:latin typeface="Arial" pitchFamily="34" charset="0"/>
                <a:cs typeface="Arial" pitchFamily="34" charset="0"/>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9" name="Rectangle 19"/>
          <p:cNvSpPr txBox="1">
            <a:spLocks noChangeArrowheads="1"/>
          </p:cNvSpPr>
          <p:nvPr userDrawn="1"/>
        </p:nvSpPr>
        <p:spPr bwMode="auto">
          <a:xfrm>
            <a:off x="7380312" y="6309320"/>
            <a:ext cx="500062" cy="285750"/>
          </a:xfrm>
          <a:prstGeom prst="rect">
            <a:avLst/>
          </a:prstGeom>
          <a:noFill/>
          <a:ln w="9525">
            <a:noFill/>
            <a:miter lim="800000"/>
            <a:headEnd/>
            <a:tailEnd/>
          </a:ln>
        </p:spPr>
        <p:txBody>
          <a:bodyPr anchor="ctr"/>
          <a:lstStyle/>
          <a:p>
            <a:pPr algn="ctr" fontAlgn="base">
              <a:spcBef>
                <a:spcPct val="0"/>
              </a:spcBef>
              <a:spcAft>
                <a:spcPct val="0"/>
              </a:spcAft>
            </a:pPr>
            <a:fld id="{C79B0453-91B4-4C9B-9A95-651A95F32409}" type="slidenum">
              <a:rPr lang="fr-FR" sz="1200">
                <a:solidFill>
                  <a:srgbClr val="002060"/>
                </a:solidFill>
                <a:latin typeface="Arial" charset="0"/>
              </a:rPr>
              <a:pPr algn="ctr" fontAlgn="base">
                <a:spcBef>
                  <a:spcPct val="0"/>
                </a:spcBef>
                <a:spcAft>
                  <a:spcPct val="0"/>
                </a:spcAft>
              </a:pPr>
              <a:t>‹N°›</a:t>
            </a:fld>
            <a:endParaRPr lang="fr-FR" sz="1200" dirty="0">
              <a:solidFill>
                <a:srgbClr val="002060"/>
              </a:solidFill>
              <a:latin typeface="Arial" charset="0"/>
            </a:endParaRPr>
          </a:p>
        </p:txBody>
      </p:sp>
      <p:pic>
        <p:nvPicPr>
          <p:cNvPr id="5" name="Imag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6376" y="6291015"/>
            <a:ext cx="584651" cy="522361"/>
          </a:xfrm>
          <a:prstGeom prst="rect">
            <a:avLst/>
          </a:prstGeom>
        </p:spPr>
      </p:pic>
      <p:sp>
        <p:nvSpPr>
          <p:cNvPr id="10" name="Espace réservé de la date 3"/>
          <p:cNvSpPr>
            <a:spLocks noGrp="1"/>
          </p:cNvSpPr>
          <p:nvPr>
            <p:ph type="dt" sz="half" idx="2"/>
          </p:nvPr>
        </p:nvSpPr>
        <p:spPr>
          <a:xfrm>
            <a:off x="350168" y="6237312"/>
            <a:ext cx="2133600" cy="365125"/>
          </a:xfrm>
          <a:prstGeom prst="rect">
            <a:avLst/>
          </a:prstGeom>
        </p:spPr>
        <p:txBody>
          <a:bodyPr vert="horz" lIns="91440" tIns="45720" rIns="91440" bIns="45720" rtlCol="0" anchor="ctr"/>
          <a:lstStyle>
            <a:lvl1pPr algn="l">
              <a:defRPr sz="1200">
                <a:solidFill>
                  <a:srgbClr val="002060"/>
                </a:solidFill>
              </a:defRPr>
            </a:lvl1pPr>
          </a:lstStyle>
          <a:p>
            <a:pPr fontAlgn="base">
              <a:spcBef>
                <a:spcPct val="0"/>
              </a:spcBef>
              <a:spcAft>
                <a:spcPct val="0"/>
              </a:spcAft>
              <a:defRPr/>
            </a:pPr>
            <a:r>
              <a:rPr lang="fr-FR" smtClean="0">
                <a:latin typeface="Arial" charset="0"/>
              </a:rPr>
              <a:t>18/12/2014</a:t>
            </a:r>
            <a:endParaRPr lang="fr-FR" dirty="0">
              <a:latin typeface="Arial"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re et sous titre ACP">
    <p:spTree>
      <p:nvGrpSpPr>
        <p:cNvPr id="1" name=""/>
        <p:cNvGrpSpPr/>
        <p:nvPr/>
      </p:nvGrpSpPr>
      <p:grpSpPr>
        <a:xfrm>
          <a:off x="0" y="0"/>
          <a:ext cx="0" cy="0"/>
          <a:chOff x="0" y="0"/>
          <a:chExt cx="0" cy="0"/>
        </a:xfrm>
      </p:grpSpPr>
      <p:pic>
        <p:nvPicPr>
          <p:cNvPr id="4" name="Image 5" descr="courbe.jpg"/>
          <p:cNvPicPr>
            <a:picLocks noChangeAspect="1"/>
          </p:cNvPicPr>
          <p:nvPr userDrawn="1"/>
        </p:nvPicPr>
        <p:blipFill>
          <a:blip r:embed="rId2" cstate="print"/>
          <a:srcRect/>
          <a:stretch>
            <a:fillRect/>
          </a:stretch>
        </p:blipFill>
        <p:spPr bwMode="auto">
          <a:xfrm>
            <a:off x="0" y="914400"/>
            <a:ext cx="8686800" cy="1223963"/>
          </a:xfrm>
          <a:prstGeom prst="rect">
            <a:avLst/>
          </a:prstGeom>
          <a:noFill/>
          <a:ln w="9525">
            <a:noFill/>
            <a:miter lim="800000"/>
            <a:headEnd/>
            <a:tailEnd/>
          </a:ln>
        </p:spPr>
      </p:pic>
      <p:pic>
        <p:nvPicPr>
          <p:cNvPr id="5" name="Imag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200629" y="335632"/>
            <a:ext cx="1127500" cy="1005136"/>
          </a:xfrm>
          <a:prstGeom prst="rect">
            <a:avLst/>
          </a:prstGeom>
          <a:noFill/>
          <a:ln w="9525">
            <a:noFill/>
            <a:miter lim="800000"/>
            <a:headEnd/>
            <a:tailEnd/>
          </a:ln>
        </p:spPr>
      </p:pic>
      <p:sp>
        <p:nvSpPr>
          <p:cNvPr id="5123" name="Rectangle 3"/>
          <p:cNvSpPr>
            <a:spLocks noGrp="1" noChangeArrowheads="1"/>
          </p:cNvSpPr>
          <p:nvPr>
            <p:ph type="subTitle" idx="1" hasCustomPrompt="1"/>
          </p:nvPr>
        </p:nvSpPr>
        <p:spPr>
          <a:xfrm>
            <a:off x="1857356" y="4357694"/>
            <a:ext cx="6048375" cy="431800"/>
          </a:xfrm>
        </p:spPr>
        <p:txBody>
          <a:bodyPr>
            <a:noAutofit/>
          </a:bodyPr>
          <a:lstStyle>
            <a:lvl1pPr marL="0" indent="0">
              <a:buFont typeface="Wingdings" pitchFamily="2" charset="2"/>
              <a:buNone/>
              <a:defRPr sz="2400" b="0">
                <a:solidFill>
                  <a:srgbClr val="002060"/>
                </a:solidFill>
                <a:latin typeface="Arial" pitchFamily="34" charset="0"/>
                <a:cs typeface="Arial" pitchFamily="34" charset="0"/>
              </a:defRPr>
            </a:lvl1pPr>
          </a:lstStyle>
          <a:p>
            <a:r>
              <a:rPr lang="fr-FR" dirty="0" smtClean="0"/>
              <a:t>sous-titre</a:t>
            </a:r>
            <a:endParaRPr lang="fr-FR" dirty="0"/>
          </a:p>
        </p:txBody>
      </p:sp>
      <p:sp>
        <p:nvSpPr>
          <p:cNvPr id="11" name="Titre 10"/>
          <p:cNvSpPr>
            <a:spLocks noGrp="1"/>
          </p:cNvSpPr>
          <p:nvPr>
            <p:ph type="title" hasCustomPrompt="1"/>
          </p:nvPr>
        </p:nvSpPr>
        <p:spPr>
          <a:xfrm>
            <a:off x="1500166" y="2285992"/>
            <a:ext cx="6624638" cy="1143000"/>
          </a:xfrm>
        </p:spPr>
        <p:txBody>
          <a:bodyPr>
            <a:normAutofit/>
          </a:bodyPr>
          <a:lstStyle>
            <a:lvl1pPr algn="l">
              <a:defRPr sz="3200" b="1">
                <a:solidFill>
                  <a:srgbClr val="002060"/>
                </a:solidFill>
                <a:latin typeface="Arial" pitchFamily="34" charset="0"/>
                <a:cs typeface="Arial" pitchFamily="34" charset="0"/>
              </a:defRPr>
            </a:lvl1pPr>
          </a:lstStyle>
          <a:p>
            <a:r>
              <a:rPr lang="fr-FR" dirty="0" smtClean="0"/>
              <a:t>Titre</a:t>
            </a:r>
            <a:endParaRPr lang="fr-FR" dirty="0"/>
          </a:p>
        </p:txBody>
      </p:sp>
      <p:sp>
        <p:nvSpPr>
          <p:cNvPr id="14" name="Espace réservé du numéro de diapositive 5"/>
          <p:cNvSpPr>
            <a:spLocks noGrp="1"/>
          </p:cNvSpPr>
          <p:nvPr>
            <p:ph type="sldNum" sz="quarter" idx="4"/>
          </p:nvPr>
        </p:nvSpPr>
        <p:spPr>
          <a:xfrm>
            <a:off x="6553200" y="6237312"/>
            <a:ext cx="2133600" cy="365125"/>
          </a:xfrm>
          <a:prstGeom prst="rect">
            <a:avLst/>
          </a:prstGeom>
        </p:spPr>
        <p:txBody>
          <a:bodyPr vert="horz" lIns="91440" tIns="45720" rIns="91440" bIns="45720" rtlCol="0" anchor="ctr"/>
          <a:lstStyle>
            <a:lvl1pPr algn="r">
              <a:defRPr sz="1200">
                <a:solidFill>
                  <a:srgbClr val="002060"/>
                </a:solidFill>
              </a:defRPr>
            </a:lvl1pPr>
          </a:lstStyle>
          <a:p>
            <a:pPr>
              <a:defRPr/>
            </a:pPr>
            <a:fld id="{AC59C542-C6E0-4E39-86B7-1D85B8646B56}" type="slidenum">
              <a:rPr lang="fr-FR" smtClean="0"/>
              <a:pPr>
                <a:defRPr/>
              </a:pPr>
              <a:t>‹N°›</a:t>
            </a:fld>
            <a:endParaRPr lang="fr-FR" dirty="0"/>
          </a:p>
        </p:txBody>
      </p:sp>
    </p:spTree>
    <p:extLst>
      <p:ext uri="{BB962C8B-B14F-4D97-AF65-F5344CB8AC3E}">
        <p14:creationId xmlns:p14="http://schemas.microsoft.com/office/powerpoint/2010/main" val="37979504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re et contenu acp">
    <p:spTree>
      <p:nvGrpSpPr>
        <p:cNvPr id="1" name=""/>
        <p:cNvGrpSpPr/>
        <p:nvPr/>
      </p:nvGrpSpPr>
      <p:grpSpPr>
        <a:xfrm>
          <a:off x="0" y="0"/>
          <a:ext cx="0" cy="0"/>
          <a:chOff x="0" y="0"/>
          <a:chExt cx="0" cy="0"/>
        </a:xfrm>
      </p:grpSpPr>
      <p:sp>
        <p:nvSpPr>
          <p:cNvPr id="5" name="Line 8"/>
          <p:cNvSpPr>
            <a:spLocks noChangeShapeType="1"/>
          </p:cNvSpPr>
          <p:nvPr userDrawn="1"/>
        </p:nvSpPr>
        <p:spPr bwMode="auto">
          <a:xfrm>
            <a:off x="1071563" y="0"/>
            <a:ext cx="0" cy="765175"/>
          </a:xfrm>
          <a:prstGeom prst="line">
            <a:avLst/>
          </a:prstGeom>
          <a:noFill/>
          <a:ln w="34925">
            <a:solidFill>
              <a:srgbClr val="F7C765"/>
            </a:solidFill>
            <a:round/>
            <a:headEnd/>
            <a:tailEnd/>
          </a:ln>
          <a:effectLst/>
        </p:spPr>
        <p:txBody>
          <a:bodyPr/>
          <a:lstStyle/>
          <a:p>
            <a:pPr fontAlgn="base">
              <a:spcBef>
                <a:spcPct val="0"/>
              </a:spcBef>
              <a:spcAft>
                <a:spcPct val="0"/>
              </a:spcAft>
              <a:defRPr/>
            </a:pPr>
            <a:endParaRPr lang="fr-FR" dirty="0">
              <a:solidFill>
                <a:srgbClr val="8F4369"/>
              </a:solidFill>
              <a:latin typeface="Arial" pitchFamily="34" charset="0"/>
            </a:endParaRPr>
          </a:p>
        </p:txBody>
      </p:sp>
      <p:sp>
        <p:nvSpPr>
          <p:cNvPr id="2" name="Titre 1"/>
          <p:cNvSpPr>
            <a:spLocks noGrp="1"/>
          </p:cNvSpPr>
          <p:nvPr>
            <p:ph type="title" hasCustomPrompt="1"/>
          </p:nvPr>
        </p:nvSpPr>
        <p:spPr>
          <a:xfrm>
            <a:off x="1071538" y="-27384"/>
            <a:ext cx="6624638" cy="785818"/>
          </a:xfrm>
          <a:noFill/>
        </p:spPr>
        <p:txBody>
          <a:bodyPr>
            <a:noAutofit/>
          </a:bodyPr>
          <a:lstStyle>
            <a:lvl1pPr algn="l">
              <a:defRPr sz="3200" b="1">
                <a:solidFill>
                  <a:srgbClr val="002060"/>
                </a:solidFill>
                <a:latin typeface="Arial" pitchFamily="34" charset="0"/>
                <a:cs typeface="Arial" pitchFamily="34" charset="0"/>
              </a:defRPr>
            </a:lvl1pPr>
          </a:lstStyle>
          <a:p>
            <a:r>
              <a:rPr lang="fr-FR" dirty="0" smtClean="0"/>
              <a:t>Titre de la partie</a:t>
            </a:r>
            <a:endParaRPr lang="fr-FR" dirty="0"/>
          </a:p>
        </p:txBody>
      </p:sp>
      <p:sp>
        <p:nvSpPr>
          <p:cNvPr id="3" name="Espace réservé du contenu 2"/>
          <p:cNvSpPr>
            <a:spLocks noGrp="1"/>
          </p:cNvSpPr>
          <p:nvPr>
            <p:ph idx="1" hasCustomPrompt="1"/>
          </p:nvPr>
        </p:nvSpPr>
        <p:spPr>
          <a:xfrm>
            <a:off x="1071538" y="1285860"/>
            <a:ext cx="6624638" cy="4637088"/>
          </a:xfrm>
        </p:spPr>
        <p:txBody>
          <a:bodyPr/>
          <a:lstStyle>
            <a:lvl1pPr marL="266700" indent="-266700">
              <a:buClr>
                <a:srgbClr val="F7C765"/>
              </a:buClr>
              <a:buFont typeface="Wingdings" pitchFamily="2" charset="2"/>
              <a:buChar char="q"/>
              <a:defRPr sz="2400" b="1">
                <a:solidFill>
                  <a:srgbClr val="002060"/>
                </a:solidFill>
                <a:latin typeface="Arial" pitchFamily="34" charset="0"/>
                <a:cs typeface="Arial" pitchFamily="34" charset="0"/>
              </a:defRPr>
            </a:lvl1pPr>
            <a:lvl2pPr marL="901700" marR="0" indent="-366713" algn="l" defTabSz="914400" rtl="0" eaLnBrk="1" fontAlgn="auto" latinLnBrk="0" hangingPunct="1">
              <a:lnSpc>
                <a:spcPct val="100000"/>
              </a:lnSpc>
              <a:spcBef>
                <a:spcPct val="20000"/>
              </a:spcBef>
              <a:spcAft>
                <a:spcPts val="0"/>
              </a:spcAft>
              <a:buClr>
                <a:srgbClr val="F7C765"/>
              </a:buClr>
              <a:buSzTx/>
              <a:buFont typeface="Wingdings" pitchFamily="2" charset="2"/>
              <a:buChar char="§"/>
              <a:tabLst/>
              <a:defRPr sz="2000" b="0">
                <a:solidFill>
                  <a:srgbClr val="002060"/>
                </a:solidFill>
                <a:latin typeface="Arial" pitchFamily="34" charset="0"/>
                <a:cs typeface="Arial" pitchFamily="34" charset="0"/>
              </a:defRPr>
            </a:lvl2pPr>
            <a:lvl3pPr marL="1257300" marR="0" indent="-354013" algn="l" defTabSz="914400" rtl="0" eaLnBrk="1" fontAlgn="auto" latinLnBrk="0" hangingPunct="1">
              <a:lnSpc>
                <a:spcPct val="100000"/>
              </a:lnSpc>
              <a:spcBef>
                <a:spcPct val="20000"/>
              </a:spcBef>
              <a:spcAft>
                <a:spcPts val="0"/>
              </a:spcAft>
              <a:buClr>
                <a:srgbClr val="F7C765"/>
              </a:buClr>
              <a:buSzTx/>
              <a:buFont typeface="Wingdings" pitchFamily="2" charset="2"/>
              <a:buChar char="§"/>
              <a:tabLst/>
              <a:defRPr sz="2000" b="0">
                <a:solidFill>
                  <a:srgbClr val="002060"/>
                </a:solidFill>
                <a:latin typeface="+mn-lt"/>
              </a:defRPr>
            </a:lvl3pPr>
            <a:lvl4pPr marL="1612900" indent="-354013">
              <a:buClr>
                <a:srgbClr val="F7C765"/>
              </a:buClr>
              <a:buFont typeface="Wingdings" pitchFamily="2" charset="2"/>
              <a:buChar char="§"/>
              <a:defRPr sz="2000" b="0">
                <a:solidFill>
                  <a:srgbClr val="002060"/>
                </a:solidFill>
                <a:latin typeface="+mn-lt"/>
              </a:defRPr>
            </a:lvl4pPr>
            <a:lvl5pPr marL="1968500" indent="-354013">
              <a:buClr>
                <a:srgbClr val="F7C765"/>
              </a:buClr>
              <a:buFont typeface="Wingdings" pitchFamily="2" charset="2"/>
              <a:buChar char="§"/>
              <a:defRPr sz="2000" b="0">
                <a:solidFill>
                  <a:srgbClr val="002060"/>
                </a:solidFill>
                <a:latin typeface="+mn-lt"/>
              </a:defRPr>
            </a:lvl5pPr>
          </a:lstStyle>
          <a:p>
            <a:pPr lvl="0"/>
            <a:r>
              <a:rPr lang="fr-FR" dirty="0" smtClean="0"/>
              <a:t>Premier niveau</a:t>
            </a:r>
          </a:p>
          <a:p>
            <a:pPr lvl="1"/>
            <a:r>
              <a:rPr lang="fr-FR" dirty="0" smtClean="0"/>
              <a:t>Deuxième niveau</a:t>
            </a:r>
          </a:p>
          <a:p>
            <a:pPr marL="901700" marR="0" lvl="1" indent="-366713" algn="l" defTabSz="914400" rtl="0" eaLnBrk="1" fontAlgn="auto" latinLnBrk="0" hangingPunct="1">
              <a:lnSpc>
                <a:spcPct val="100000"/>
              </a:lnSpc>
              <a:spcBef>
                <a:spcPct val="20000"/>
              </a:spcBef>
              <a:spcAft>
                <a:spcPts val="0"/>
              </a:spcAft>
              <a:buClr>
                <a:srgbClr val="F7C765"/>
              </a:buClr>
              <a:buSzTx/>
              <a:buFont typeface="Wingdings" pitchFamily="2" charset="2"/>
              <a:buChar char="§"/>
              <a:tabLst/>
              <a:defRPr/>
            </a:pPr>
            <a:r>
              <a:rPr lang="fr-FR" dirty="0" smtClean="0"/>
              <a:t>Deuxième niveau</a:t>
            </a:r>
          </a:p>
          <a:p>
            <a:pPr marL="901700" marR="0" lvl="1" indent="-366713" algn="l" defTabSz="914400" rtl="0" eaLnBrk="1" fontAlgn="auto" latinLnBrk="0" hangingPunct="1">
              <a:lnSpc>
                <a:spcPct val="100000"/>
              </a:lnSpc>
              <a:spcBef>
                <a:spcPct val="20000"/>
              </a:spcBef>
              <a:spcAft>
                <a:spcPts val="0"/>
              </a:spcAft>
              <a:buClr>
                <a:srgbClr val="F7C765"/>
              </a:buClr>
              <a:buSzTx/>
              <a:buFont typeface="Wingdings" pitchFamily="2" charset="2"/>
              <a:buChar char="§"/>
              <a:tabLst/>
              <a:defRPr/>
            </a:pPr>
            <a:endParaRPr lang="fr-FR" dirty="0" smtClean="0"/>
          </a:p>
          <a:p>
            <a:pPr lvl="0"/>
            <a:r>
              <a:rPr lang="fr-FR" dirty="0" smtClean="0"/>
              <a:t>Premier niveau</a:t>
            </a:r>
          </a:p>
          <a:p>
            <a:pPr lvl="1"/>
            <a:r>
              <a:rPr lang="fr-FR" dirty="0" smtClean="0"/>
              <a:t>Deuxième niveau</a:t>
            </a:r>
          </a:p>
          <a:p>
            <a:pPr marL="901700" marR="0" lvl="1" indent="-366713" algn="l" defTabSz="914400" rtl="0" eaLnBrk="1" fontAlgn="auto" latinLnBrk="0" hangingPunct="1">
              <a:lnSpc>
                <a:spcPct val="100000"/>
              </a:lnSpc>
              <a:spcBef>
                <a:spcPct val="20000"/>
              </a:spcBef>
              <a:spcAft>
                <a:spcPts val="0"/>
              </a:spcAft>
              <a:buClr>
                <a:srgbClr val="F7C765"/>
              </a:buClr>
              <a:buSzTx/>
              <a:buFont typeface="Wingdings" pitchFamily="2" charset="2"/>
              <a:buChar char="§"/>
              <a:tabLst/>
              <a:defRPr/>
            </a:pPr>
            <a:r>
              <a:rPr lang="fr-FR" dirty="0" smtClean="0"/>
              <a:t>Deuxième niveau</a:t>
            </a:r>
          </a:p>
          <a:p>
            <a:pPr lvl="1"/>
            <a:endParaRPr lang="fr-FR" dirty="0" smtClean="0"/>
          </a:p>
        </p:txBody>
      </p:sp>
      <p:sp>
        <p:nvSpPr>
          <p:cNvPr id="12" name="Espace réservé du numéro de diapositive 5"/>
          <p:cNvSpPr>
            <a:spLocks noGrp="1"/>
          </p:cNvSpPr>
          <p:nvPr>
            <p:ph type="sldNum" sz="quarter" idx="4"/>
          </p:nvPr>
        </p:nvSpPr>
        <p:spPr>
          <a:xfrm>
            <a:off x="5940152" y="6237312"/>
            <a:ext cx="2133600" cy="365125"/>
          </a:xfrm>
          <a:prstGeom prst="rect">
            <a:avLst/>
          </a:prstGeom>
        </p:spPr>
        <p:txBody>
          <a:bodyPr vert="horz" lIns="91440" tIns="45720" rIns="91440" bIns="45720" rtlCol="0" anchor="ctr"/>
          <a:lstStyle>
            <a:lvl1pPr algn="r">
              <a:defRPr sz="1200">
                <a:solidFill>
                  <a:srgbClr val="002060"/>
                </a:solidFill>
              </a:defRPr>
            </a:lvl1pPr>
          </a:lstStyle>
          <a:p>
            <a:pPr>
              <a:defRPr/>
            </a:pPr>
            <a:fld id="{AC59C542-C6E0-4E39-86B7-1D85B8646B56}" type="slidenum">
              <a:rPr lang="fr-FR" smtClean="0"/>
              <a:pPr>
                <a:defRPr/>
              </a:pPr>
              <a:t>‹N°›</a:t>
            </a:fld>
            <a:endParaRPr lang="fr-FR" dirty="0"/>
          </a:p>
        </p:txBody>
      </p:sp>
      <p:sp>
        <p:nvSpPr>
          <p:cNvPr id="8" name="ZoneTexte 7"/>
          <p:cNvSpPr txBox="1"/>
          <p:nvPr userDrawn="1"/>
        </p:nvSpPr>
        <p:spPr>
          <a:xfrm>
            <a:off x="8748464" y="6165304"/>
            <a:ext cx="256674" cy="600164"/>
          </a:xfrm>
          <a:prstGeom prst="rect">
            <a:avLst/>
          </a:prstGeom>
          <a:solidFill>
            <a:schemeClr val="bg1"/>
          </a:solidFill>
        </p:spPr>
        <p:txBody>
          <a:bodyPr wrap="square" rtlCol="0">
            <a:spAutoFit/>
          </a:bodyPr>
          <a:lstStyle/>
          <a:p>
            <a:pPr fontAlgn="base">
              <a:spcBef>
                <a:spcPct val="0"/>
              </a:spcBef>
              <a:spcAft>
                <a:spcPct val="0"/>
              </a:spcAft>
            </a:pPr>
            <a:endParaRPr lang="fr-FR" sz="3300" dirty="0">
              <a:solidFill>
                <a:srgbClr val="8F4369"/>
              </a:solidFill>
              <a:latin typeface="Arial" charset="0"/>
            </a:endParaRPr>
          </a:p>
        </p:txBody>
      </p:sp>
      <p:pic>
        <p:nvPicPr>
          <p:cNvPr id="9" name="Imag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8244408" y="6248400"/>
            <a:ext cx="572131" cy="511175"/>
          </a:xfrm>
          <a:prstGeom prst="rect">
            <a:avLst/>
          </a:prstGeom>
          <a:noFill/>
          <a:ln w="9525">
            <a:noFill/>
            <a:miter lim="800000"/>
            <a:headEnd/>
            <a:tailEnd/>
          </a:ln>
        </p:spPr>
      </p:pic>
      <p:sp>
        <p:nvSpPr>
          <p:cNvPr id="11" name="Espace réservé de la date 3"/>
          <p:cNvSpPr>
            <a:spLocks noGrp="1"/>
          </p:cNvSpPr>
          <p:nvPr>
            <p:ph type="dt" sz="half" idx="2"/>
          </p:nvPr>
        </p:nvSpPr>
        <p:spPr>
          <a:xfrm>
            <a:off x="350168" y="6237312"/>
            <a:ext cx="2133600" cy="365125"/>
          </a:xfrm>
          <a:prstGeom prst="rect">
            <a:avLst/>
          </a:prstGeom>
        </p:spPr>
        <p:txBody>
          <a:bodyPr vert="horz" lIns="91440" tIns="45720" rIns="91440" bIns="45720" rtlCol="0" anchor="ctr"/>
          <a:lstStyle>
            <a:lvl1pPr algn="l">
              <a:defRPr sz="1200">
                <a:solidFill>
                  <a:srgbClr val="002060"/>
                </a:solidFill>
              </a:defRPr>
            </a:lvl1pPr>
          </a:lstStyle>
          <a:p>
            <a:pPr>
              <a:defRPr/>
            </a:pPr>
            <a:r>
              <a:rPr lang="fr-FR" smtClean="0"/>
              <a:t>18/12/2014</a:t>
            </a:r>
            <a:endParaRPr lang="fr-FR" dirty="0"/>
          </a:p>
        </p:txBody>
      </p:sp>
    </p:spTree>
    <p:extLst>
      <p:ext uri="{BB962C8B-B14F-4D97-AF65-F5344CB8AC3E}">
        <p14:creationId xmlns:p14="http://schemas.microsoft.com/office/powerpoint/2010/main" val="1256647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4_Titre et sous titre ACP">
    <p:spTree>
      <p:nvGrpSpPr>
        <p:cNvPr id="1" name=""/>
        <p:cNvGrpSpPr/>
        <p:nvPr/>
      </p:nvGrpSpPr>
      <p:grpSpPr>
        <a:xfrm>
          <a:off x="0" y="0"/>
          <a:ext cx="0" cy="0"/>
          <a:chOff x="0" y="0"/>
          <a:chExt cx="0" cy="0"/>
        </a:xfrm>
      </p:grpSpPr>
      <p:pic>
        <p:nvPicPr>
          <p:cNvPr id="13" name="Image 5" descr="courbe.jpg"/>
          <p:cNvPicPr>
            <a:picLocks noChangeAspect="1"/>
          </p:cNvPicPr>
          <p:nvPr userDrawn="1"/>
        </p:nvPicPr>
        <p:blipFill>
          <a:blip r:embed="rId2" cstate="print"/>
          <a:srcRect/>
          <a:stretch>
            <a:fillRect/>
          </a:stretch>
        </p:blipFill>
        <p:spPr bwMode="auto">
          <a:xfrm>
            <a:off x="0" y="914400"/>
            <a:ext cx="8686800" cy="1223963"/>
          </a:xfrm>
          <a:prstGeom prst="rect">
            <a:avLst/>
          </a:prstGeom>
          <a:noFill/>
          <a:ln w="9525">
            <a:noFill/>
            <a:miter lim="800000"/>
            <a:headEnd/>
            <a:tailEnd/>
          </a:ln>
        </p:spPr>
      </p:pic>
      <p:sp>
        <p:nvSpPr>
          <p:cNvPr id="5123" name="Rectangle 3"/>
          <p:cNvSpPr>
            <a:spLocks noGrp="1" noChangeArrowheads="1"/>
          </p:cNvSpPr>
          <p:nvPr>
            <p:ph type="subTitle" idx="1" hasCustomPrompt="1"/>
          </p:nvPr>
        </p:nvSpPr>
        <p:spPr>
          <a:xfrm>
            <a:off x="1691680" y="3717032"/>
            <a:ext cx="5760640" cy="431800"/>
          </a:xfrm>
        </p:spPr>
        <p:txBody>
          <a:bodyPr/>
          <a:lstStyle>
            <a:lvl1pPr marL="0" marR="0" indent="0" algn="ctr" defTabSz="914400" rtl="0" eaLnBrk="1" fontAlgn="base" latinLnBrk="0" hangingPunct="1">
              <a:lnSpc>
                <a:spcPct val="100000"/>
              </a:lnSpc>
              <a:spcBef>
                <a:spcPct val="20000"/>
              </a:spcBef>
              <a:spcAft>
                <a:spcPct val="0"/>
              </a:spcAft>
              <a:buClr>
                <a:srgbClr val="F7C765"/>
              </a:buClr>
              <a:buSzPct val="85000"/>
              <a:buFont typeface="Wingdings" pitchFamily="2" charset="2"/>
              <a:buNone/>
              <a:tabLst/>
              <a:defRPr b="0">
                <a:solidFill>
                  <a:srgbClr val="002060"/>
                </a:solidFill>
              </a:defRPr>
            </a:lvl1pPr>
          </a:lstStyle>
          <a:p>
            <a:r>
              <a:rPr lang="fr-FR" dirty="0" smtClean="0"/>
              <a:t>Lieu, date et nom de l’intervenant</a:t>
            </a:r>
            <a:endParaRPr lang="fr-FR" dirty="0"/>
          </a:p>
        </p:txBody>
      </p:sp>
      <p:sp>
        <p:nvSpPr>
          <p:cNvPr id="11" name="Titre 10"/>
          <p:cNvSpPr>
            <a:spLocks noGrp="1"/>
          </p:cNvSpPr>
          <p:nvPr>
            <p:ph type="title" hasCustomPrompt="1"/>
          </p:nvPr>
        </p:nvSpPr>
        <p:spPr>
          <a:xfrm>
            <a:off x="971600" y="2285992"/>
            <a:ext cx="7200800" cy="1143000"/>
          </a:xfrm>
        </p:spPr>
        <p:txBody>
          <a:bodyPr/>
          <a:lstStyle>
            <a:lvl1pPr algn="ctr">
              <a:defRPr>
                <a:solidFill>
                  <a:srgbClr val="002060"/>
                </a:solidFill>
              </a:defRPr>
            </a:lvl1pPr>
          </a:lstStyle>
          <a:p>
            <a:r>
              <a:rPr lang="fr-FR" dirty="0" smtClean="0"/>
              <a:t>Cliquez pour ajouter un titre</a:t>
            </a:r>
            <a:endParaRPr lang="fr-FR" dirty="0"/>
          </a:p>
        </p:txBody>
      </p:sp>
      <p:sp>
        <p:nvSpPr>
          <p:cNvPr id="16" name="Rectangle 15"/>
          <p:cNvSpPr/>
          <p:nvPr userDrawn="1"/>
        </p:nvSpPr>
        <p:spPr bwMode="auto">
          <a:xfrm>
            <a:off x="71406" y="6286520"/>
            <a:ext cx="8915400" cy="304800"/>
          </a:xfrm>
          <a:prstGeom prst="rect">
            <a:avLst/>
          </a:prstGeom>
          <a:solidFill>
            <a:srgbClr val="F7C765"/>
          </a:solidFill>
          <a:ln w="9525" cap="flat" cmpd="sng" algn="ctr">
            <a:noFill/>
            <a:prstDash val="solid"/>
            <a:round/>
            <a:headEnd type="none" w="med" len="med"/>
            <a:tailEnd type="none" w="med" len="med"/>
          </a:ln>
          <a:effectLst/>
        </p:spPr>
        <p:txBody>
          <a:bodyPr anchor="ctr"/>
          <a:lstStyle/>
          <a:p>
            <a:pPr fontAlgn="base">
              <a:spcBef>
                <a:spcPct val="0"/>
              </a:spcBef>
              <a:spcAft>
                <a:spcPct val="0"/>
              </a:spcAft>
            </a:pPr>
            <a:endParaRPr lang="fr-FR" sz="3300" dirty="0">
              <a:solidFill>
                <a:srgbClr val="8F4369"/>
              </a:solidFill>
              <a:latin typeface="Arial" charset="0"/>
            </a:endParaRPr>
          </a:p>
        </p:txBody>
      </p:sp>
      <p:pic>
        <p:nvPicPr>
          <p:cNvPr id="9" name="Image 8" descr="Macintosh HD:Users:valeriecornet:Desktop:logoACPRbd.jpg"/>
          <p:cNvPicPr/>
          <p:nvPr userDrawn="1"/>
        </p:nvPicPr>
        <p:blipFill>
          <a:blip r:embed="rId3" cstate="print"/>
          <a:srcRect/>
          <a:stretch>
            <a:fillRect/>
          </a:stretch>
        </p:blipFill>
        <p:spPr bwMode="auto">
          <a:xfrm>
            <a:off x="179512" y="188640"/>
            <a:ext cx="866775" cy="771525"/>
          </a:xfrm>
          <a:prstGeom prst="rect">
            <a:avLst/>
          </a:prstGeom>
          <a:noFill/>
          <a:ln w="9525">
            <a:noFill/>
            <a:miter lim="800000"/>
            <a:headEnd/>
            <a:tailEnd/>
          </a:ln>
        </p:spPr>
      </p:pic>
    </p:spTree>
    <p:extLst>
      <p:ext uri="{BB962C8B-B14F-4D97-AF65-F5344CB8AC3E}">
        <p14:creationId xmlns:p14="http://schemas.microsoft.com/office/powerpoint/2010/main" val="2147914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 calcmode="lin" valueType="num">
                                      <p:cBhvr>
                                        <p:cTn id="7" dur="1000" fill="hold"/>
                                        <p:tgtEl>
                                          <p:spTgt spid="512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512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51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tmplLst>
          <p:tmpl lvl="1">
            <p:tnLst>
              <p:par>
                <p:cTn presetID="55" presetClass="entr" presetSubtype="0" fill="hold" nodeType="clickEffect">
                  <p:stCondLst>
                    <p:cond delay="0"/>
                  </p:stCondLst>
                  <p:childTnLst>
                    <p:set>
                      <p:cBhvr>
                        <p:cTn dur="1" fill="hold">
                          <p:stCondLst>
                            <p:cond delay="0"/>
                          </p:stCondLst>
                        </p:cTn>
                        <p:tgtEl>
                          <p:spTgt spid="5123"/>
                        </p:tgtEl>
                        <p:attrNameLst>
                          <p:attrName>style.visibility</p:attrName>
                        </p:attrNameLst>
                      </p:cBhvr>
                      <p:to>
                        <p:strVal val="visible"/>
                      </p:to>
                    </p:set>
                    <p:anim calcmode="lin" valueType="num">
                      <p:cBhvr>
                        <p:cTn dur="1000" fill="hold"/>
                        <p:tgtEl>
                          <p:spTgt spid="5123"/>
                        </p:tgtEl>
                        <p:attrNameLst>
                          <p:attrName>ppt_w</p:attrName>
                        </p:attrNameLst>
                      </p:cBhvr>
                      <p:tavLst>
                        <p:tav tm="0">
                          <p:val>
                            <p:strVal val="#ppt_w*0.70"/>
                          </p:val>
                        </p:tav>
                        <p:tav tm="100000">
                          <p:val>
                            <p:strVal val="#ppt_w"/>
                          </p:val>
                        </p:tav>
                      </p:tavLst>
                    </p:anim>
                    <p:anim calcmode="lin" valueType="num">
                      <p:cBhvr>
                        <p:cTn dur="1000" fill="hold"/>
                        <p:tgtEl>
                          <p:spTgt spid="5123"/>
                        </p:tgtEl>
                        <p:attrNameLst>
                          <p:attrName>ppt_h</p:attrName>
                        </p:attrNameLst>
                      </p:cBhvr>
                      <p:tavLst>
                        <p:tav tm="0">
                          <p:val>
                            <p:strVal val="#ppt_h"/>
                          </p:val>
                        </p:tav>
                        <p:tav tm="100000">
                          <p:val>
                            <p:strVal val="#ppt_h"/>
                          </p:val>
                        </p:tav>
                      </p:tavLst>
                    </p:anim>
                    <p:animEffect transition="in" filter="fade">
                      <p:cBhvr>
                        <p:cTn dur="1000"/>
                        <p:tgtEl>
                          <p:spTgt spid="5123"/>
                        </p:tgtEl>
                      </p:cBhvr>
                    </p:animEffect>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re et sous titre ACP">
    <p:spTree>
      <p:nvGrpSpPr>
        <p:cNvPr id="1" name=""/>
        <p:cNvGrpSpPr/>
        <p:nvPr/>
      </p:nvGrpSpPr>
      <p:grpSpPr>
        <a:xfrm>
          <a:off x="0" y="0"/>
          <a:ext cx="0" cy="0"/>
          <a:chOff x="0" y="0"/>
          <a:chExt cx="0" cy="0"/>
        </a:xfrm>
      </p:grpSpPr>
      <p:pic>
        <p:nvPicPr>
          <p:cNvPr id="4" name="Image 5" descr="courbe.jpg"/>
          <p:cNvPicPr>
            <a:picLocks noChangeAspect="1"/>
          </p:cNvPicPr>
          <p:nvPr userDrawn="1"/>
        </p:nvPicPr>
        <p:blipFill>
          <a:blip r:embed="rId2" cstate="print"/>
          <a:srcRect/>
          <a:stretch>
            <a:fillRect/>
          </a:stretch>
        </p:blipFill>
        <p:spPr bwMode="auto">
          <a:xfrm>
            <a:off x="0" y="914400"/>
            <a:ext cx="8686800" cy="1223963"/>
          </a:xfrm>
          <a:prstGeom prst="rect">
            <a:avLst/>
          </a:prstGeom>
          <a:noFill/>
          <a:ln w="9525">
            <a:noFill/>
            <a:miter lim="800000"/>
            <a:headEnd/>
            <a:tailEnd/>
          </a:ln>
        </p:spPr>
      </p:pic>
      <p:pic>
        <p:nvPicPr>
          <p:cNvPr id="5" name="Imag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200629" y="335632"/>
            <a:ext cx="1127500" cy="1005136"/>
          </a:xfrm>
          <a:prstGeom prst="rect">
            <a:avLst/>
          </a:prstGeom>
          <a:noFill/>
          <a:ln w="9525">
            <a:noFill/>
            <a:miter lim="800000"/>
            <a:headEnd/>
            <a:tailEnd/>
          </a:ln>
        </p:spPr>
      </p:pic>
      <p:sp>
        <p:nvSpPr>
          <p:cNvPr id="5123" name="Rectangle 3"/>
          <p:cNvSpPr>
            <a:spLocks noGrp="1" noChangeArrowheads="1"/>
          </p:cNvSpPr>
          <p:nvPr>
            <p:ph type="subTitle" idx="1" hasCustomPrompt="1"/>
          </p:nvPr>
        </p:nvSpPr>
        <p:spPr>
          <a:xfrm>
            <a:off x="1857356" y="4357694"/>
            <a:ext cx="6048375" cy="431800"/>
          </a:xfrm>
        </p:spPr>
        <p:txBody>
          <a:bodyPr>
            <a:noAutofit/>
          </a:bodyPr>
          <a:lstStyle>
            <a:lvl1pPr marL="0" indent="0">
              <a:buFont typeface="Wingdings" pitchFamily="2" charset="2"/>
              <a:buNone/>
              <a:defRPr sz="2400" b="0">
                <a:solidFill>
                  <a:srgbClr val="002060"/>
                </a:solidFill>
                <a:latin typeface="Arial" pitchFamily="34" charset="0"/>
                <a:cs typeface="Arial" pitchFamily="34" charset="0"/>
              </a:defRPr>
            </a:lvl1pPr>
          </a:lstStyle>
          <a:p>
            <a:r>
              <a:rPr lang="fr-FR" dirty="0" smtClean="0"/>
              <a:t>sous-titre</a:t>
            </a:r>
            <a:endParaRPr lang="fr-FR" dirty="0"/>
          </a:p>
        </p:txBody>
      </p:sp>
      <p:sp>
        <p:nvSpPr>
          <p:cNvPr id="11" name="Titre 10"/>
          <p:cNvSpPr>
            <a:spLocks noGrp="1"/>
          </p:cNvSpPr>
          <p:nvPr>
            <p:ph type="title" hasCustomPrompt="1"/>
          </p:nvPr>
        </p:nvSpPr>
        <p:spPr>
          <a:xfrm>
            <a:off x="1500166" y="2285992"/>
            <a:ext cx="6624638" cy="1143000"/>
          </a:xfrm>
        </p:spPr>
        <p:txBody>
          <a:bodyPr>
            <a:normAutofit/>
          </a:bodyPr>
          <a:lstStyle>
            <a:lvl1pPr algn="l">
              <a:defRPr sz="3200" b="1">
                <a:solidFill>
                  <a:srgbClr val="002060"/>
                </a:solidFill>
                <a:latin typeface="Arial" pitchFamily="34" charset="0"/>
                <a:cs typeface="Arial" pitchFamily="34" charset="0"/>
              </a:defRPr>
            </a:lvl1pPr>
          </a:lstStyle>
          <a:p>
            <a:r>
              <a:rPr lang="fr-FR" dirty="0" smtClean="0"/>
              <a:t>Titre</a:t>
            </a:r>
            <a:endParaRPr lang="fr-FR" dirty="0"/>
          </a:p>
        </p:txBody>
      </p:sp>
      <p:sp>
        <p:nvSpPr>
          <p:cNvPr id="14" name="Espace réservé du numéro de diapositive 5"/>
          <p:cNvSpPr>
            <a:spLocks noGrp="1"/>
          </p:cNvSpPr>
          <p:nvPr>
            <p:ph type="sldNum" sz="quarter" idx="4"/>
          </p:nvPr>
        </p:nvSpPr>
        <p:spPr>
          <a:xfrm>
            <a:off x="6553200" y="6237312"/>
            <a:ext cx="2133600" cy="365125"/>
          </a:xfrm>
          <a:prstGeom prst="rect">
            <a:avLst/>
          </a:prstGeom>
        </p:spPr>
        <p:txBody>
          <a:bodyPr vert="horz" lIns="91440" tIns="45720" rIns="91440" bIns="45720" rtlCol="0" anchor="ctr"/>
          <a:lstStyle>
            <a:lvl1pPr algn="r">
              <a:defRPr sz="1200">
                <a:solidFill>
                  <a:srgbClr val="002060"/>
                </a:solidFill>
              </a:defRPr>
            </a:lvl1pPr>
          </a:lstStyle>
          <a:p>
            <a:pPr>
              <a:defRPr/>
            </a:pPr>
            <a:fld id="{AC59C542-C6E0-4E39-86B7-1D85B8646B56}" type="slidenum">
              <a:rPr lang="fr-FR" smtClean="0"/>
              <a:pPr>
                <a:defRPr/>
              </a:pPr>
              <a:t>‹N°›</a:t>
            </a:fld>
            <a:endParaRPr lang="fr-FR" dirty="0"/>
          </a:p>
        </p:txBody>
      </p:sp>
    </p:spTree>
    <p:extLst>
      <p:ext uri="{BB962C8B-B14F-4D97-AF65-F5344CB8AC3E}">
        <p14:creationId xmlns:p14="http://schemas.microsoft.com/office/powerpoint/2010/main" val="29659586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Sommaire ACP">
    <p:spTree>
      <p:nvGrpSpPr>
        <p:cNvPr id="1" name=""/>
        <p:cNvGrpSpPr/>
        <p:nvPr/>
      </p:nvGrpSpPr>
      <p:grpSpPr>
        <a:xfrm>
          <a:off x="0" y="0"/>
          <a:ext cx="0" cy="0"/>
          <a:chOff x="0" y="0"/>
          <a:chExt cx="0" cy="0"/>
        </a:xfrm>
      </p:grpSpPr>
      <p:sp>
        <p:nvSpPr>
          <p:cNvPr id="5" name="Line 8"/>
          <p:cNvSpPr>
            <a:spLocks noChangeShapeType="1"/>
          </p:cNvSpPr>
          <p:nvPr userDrawn="1"/>
        </p:nvSpPr>
        <p:spPr bwMode="auto">
          <a:xfrm>
            <a:off x="1071563" y="0"/>
            <a:ext cx="0" cy="765175"/>
          </a:xfrm>
          <a:prstGeom prst="line">
            <a:avLst/>
          </a:prstGeom>
          <a:noFill/>
          <a:ln w="34925">
            <a:solidFill>
              <a:srgbClr val="F7C765"/>
            </a:solidFill>
            <a:round/>
            <a:headEnd/>
            <a:tailEnd/>
          </a:ln>
          <a:effectLst/>
        </p:spPr>
        <p:txBody>
          <a:bodyPr/>
          <a:lstStyle/>
          <a:p>
            <a:pPr fontAlgn="base">
              <a:spcBef>
                <a:spcPct val="0"/>
              </a:spcBef>
              <a:spcAft>
                <a:spcPct val="0"/>
              </a:spcAft>
              <a:defRPr/>
            </a:pPr>
            <a:endParaRPr lang="fr-FR" dirty="0">
              <a:solidFill>
                <a:srgbClr val="8F4369"/>
              </a:solidFill>
              <a:latin typeface="Arial" pitchFamily="34" charset="0"/>
            </a:endParaRPr>
          </a:p>
        </p:txBody>
      </p:sp>
      <p:sp>
        <p:nvSpPr>
          <p:cNvPr id="3" name="Espace réservé du contenu 2"/>
          <p:cNvSpPr>
            <a:spLocks noGrp="1"/>
          </p:cNvSpPr>
          <p:nvPr>
            <p:ph idx="1" hasCustomPrompt="1"/>
          </p:nvPr>
        </p:nvSpPr>
        <p:spPr>
          <a:xfrm>
            <a:off x="1071538" y="1285860"/>
            <a:ext cx="6624638" cy="4637088"/>
          </a:xfrm>
        </p:spPr>
        <p:txBody>
          <a:bodyPr/>
          <a:lstStyle>
            <a:lvl1pPr marL="355600" indent="-266700">
              <a:buClr>
                <a:srgbClr val="F7C765"/>
              </a:buClr>
              <a:buFont typeface="+mj-lt"/>
              <a:buAutoNum type="arabicPeriod"/>
              <a:defRPr sz="2400" b="1" baseline="0">
                <a:solidFill>
                  <a:srgbClr val="002060"/>
                </a:solidFill>
                <a:latin typeface="Arial" pitchFamily="34" charset="0"/>
                <a:cs typeface="Arial" pitchFamily="34" charset="0"/>
              </a:defRPr>
            </a:lvl1pPr>
            <a:lvl2pPr marL="812800" marR="0" indent="-457200" algn="l" defTabSz="914400" rtl="0" eaLnBrk="1" fontAlgn="auto" latinLnBrk="0" hangingPunct="1">
              <a:lnSpc>
                <a:spcPct val="100000"/>
              </a:lnSpc>
              <a:spcBef>
                <a:spcPct val="20000"/>
              </a:spcBef>
              <a:spcAft>
                <a:spcPts val="0"/>
              </a:spcAft>
              <a:buClr>
                <a:srgbClr val="F7C765"/>
              </a:buClr>
              <a:buSzTx/>
              <a:buFont typeface="+mj-lt"/>
              <a:buAutoNum type="arabicPeriod"/>
              <a:tabLst/>
              <a:defRPr sz="2000" b="1" baseline="0">
                <a:solidFill>
                  <a:srgbClr val="002060"/>
                </a:solidFill>
                <a:latin typeface="Arial" pitchFamily="34" charset="0"/>
                <a:cs typeface="Arial" pitchFamily="34" charset="0"/>
              </a:defRPr>
            </a:lvl2pPr>
            <a:lvl3pPr marL="812800" indent="-457200">
              <a:buClr>
                <a:srgbClr val="F7C765"/>
              </a:buClr>
              <a:buFont typeface="+mj-lt"/>
              <a:buAutoNum type="arabicPeriod"/>
              <a:defRPr>
                <a:solidFill>
                  <a:srgbClr val="002060"/>
                </a:solidFill>
              </a:defRPr>
            </a:lvl3pPr>
            <a:lvl4pPr marL="812800" indent="-457200">
              <a:buClr>
                <a:srgbClr val="F7C765"/>
              </a:buClr>
              <a:buFont typeface="+mj-lt"/>
              <a:buAutoNum type="arabicPeriod"/>
              <a:defRPr>
                <a:solidFill>
                  <a:srgbClr val="002060"/>
                </a:solidFill>
              </a:defRPr>
            </a:lvl4pPr>
            <a:lvl5pPr marL="812800" indent="-457200">
              <a:buClr>
                <a:srgbClr val="F7C765"/>
              </a:buClr>
              <a:buFont typeface="+mj-lt"/>
              <a:buAutoNum type="arabicPeriod"/>
              <a:defRPr>
                <a:solidFill>
                  <a:srgbClr val="002060"/>
                </a:solidFill>
              </a:defRPr>
            </a:lvl5pPr>
          </a:lstStyle>
          <a:p>
            <a:pPr lvl="0"/>
            <a:r>
              <a:rPr lang="fr-FR" dirty="0" smtClean="0"/>
              <a:t>Titre de la partie 1</a:t>
            </a:r>
          </a:p>
          <a:p>
            <a:pPr lvl="1"/>
            <a:r>
              <a:rPr lang="fr-FR" dirty="0" smtClean="0"/>
              <a:t>Sous-titre 1</a:t>
            </a:r>
          </a:p>
          <a:p>
            <a:pPr marL="812800" marR="0" lvl="1" indent="-457200" algn="l" defTabSz="914400" rtl="0" eaLnBrk="1" fontAlgn="auto" latinLnBrk="0" hangingPunct="1">
              <a:lnSpc>
                <a:spcPct val="100000"/>
              </a:lnSpc>
              <a:spcBef>
                <a:spcPct val="20000"/>
              </a:spcBef>
              <a:spcAft>
                <a:spcPts val="0"/>
              </a:spcAft>
              <a:buClr>
                <a:srgbClr val="F7C765"/>
              </a:buClr>
              <a:buSzTx/>
              <a:buFont typeface="+mj-lt"/>
              <a:buAutoNum type="arabicPeriod"/>
              <a:tabLst/>
              <a:defRPr/>
            </a:pPr>
            <a:r>
              <a:rPr lang="fr-FR" dirty="0" smtClean="0"/>
              <a:t>Sous-titre 2</a:t>
            </a:r>
          </a:p>
          <a:p>
            <a:pPr marL="812800" marR="0" lvl="1" indent="-457200" algn="l" defTabSz="914400" rtl="0" eaLnBrk="1" fontAlgn="auto" latinLnBrk="0" hangingPunct="1">
              <a:lnSpc>
                <a:spcPct val="100000"/>
              </a:lnSpc>
              <a:spcBef>
                <a:spcPct val="20000"/>
              </a:spcBef>
              <a:spcAft>
                <a:spcPts val="0"/>
              </a:spcAft>
              <a:buClr>
                <a:srgbClr val="F7C765"/>
              </a:buClr>
              <a:buSzTx/>
              <a:buFont typeface="+mj-lt"/>
              <a:buAutoNum type="arabicPeriod"/>
              <a:tabLst/>
              <a:defRPr/>
            </a:pPr>
            <a:endParaRPr lang="fr-FR" dirty="0" smtClean="0"/>
          </a:p>
          <a:p>
            <a:pPr lvl="0"/>
            <a:r>
              <a:rPr lang="fr-FR" dirty="0" smtClean="0"/>
              <a:t>Titre de la partie 2</a:t>
            </a:r>
          </a:p>
          <a:p>
            <a:pPr lvl="1"/>
            <a:r>
              <a:rPr lang="fr-FR" dirty="0" smtClean="0"/>
              <a:t>Sous-titre 1</a:t>
            </a:r>
          </a:p>
          <a:p>
            <a:pPr marL="812800" marR="0" lvl="1" indent="-457200" algn="l" defTabSz="914400" rtl="0" eaLnBrk="1" fontAlgn="auto" latinLnBrk="0" hangingPunct="1">
              <a:lnSpc>
                <a:spcPct val="100000"/>
              </a:lnSpc>
              <a:spcBef>
                <a:spcPct val="20000"/>
              </a:spcBef>
              <a:spcAft>
                <a:spcPts val="0"/>
              </a:spcAft>
              <a:buClr>
                <a:srgbClr val="F7C765"/>
              </a:buClr>
              <a:buSzTx/>
              <a:buFont typeface="+mj-lt"/>
              <a:buAutoNum type="arabicPeriod"/>
              <a:tabLst/>
              <a:defRPr/>
            </a:pPr>
            <a:r>
              <a:rPr lang="fr-FR" dirty="0" smtClean="0"/>
              <a:t>Sous-titre 2</a:t>
            </a:r>
          </a:p>
          <a:p>
            <a:pPr marL="812800" marR="0" lvl="1" indent="-457200" algn="l" defTabSz="914400" rtl="0" eaLnBrk="1" fontAlgn="auto" latinLnBrk="0" hangingPunct="1">
              <a:lnSpc>
                <a:spcPct val="100000"/>
              </a:lnSpc>
              <a:spcBef>
                <a:spcPct val="20000"/>
              </a:spcBef>
              <a:spcAft>
                <a:spcPts val="0"/>
              </a:spcAft>
              <a:buClr>
                <a:srgbClr val="F7C765"/>
              </a:buClr>
              <a:buSzTx/>
              <a:buFont typeface="+mj-lt"/>
              <a:buAutoNum type="arabicPeriod"/>
              <a:tabLst/>
              <a:defRPr/>
            </a:pPr>
            <a:endParaRPr lang="fr-FR" dirty="0" smtClean="0"/>
          </a:p>
          <a:p>
            <a:pPr lvl="0"/>
            <a:r>
              <a:rPr lang="fr-FR" dirty="0" smtClean="0"/>
              <a:t>Titre de la partie 3</a:t>
            </a:r>
          </a:p>
          <a:p>
            <a:pPr lvl="1"/>
            <a:r>
              <a:rPr lang="fr-FR" dirty="0" smtClean="0"/>
              <a:t>Sous-titre 1</a:t>
            </a:r>
          </a:p>
          <a:p>
            <a:pPr marL="812800" marR="0" lvl="1" indent="-457200" algn="l" defTabSz="914400" rtl="0" eaLnBrk="1" fontAlgn="auto" latinLnBrk="0" hangingPunct="1">
              <a:lnSpc>
                <a:spcPct val="100000"/>
              </a:lnSpc>
              <a:spcBef>
                <a:spcPct val="20000"/>
              </a:spcBef>
              <a:spcAft>
                <a:spcPts val="0"/>
              </a:spcAft>
              <a:buClr>
                <a:srgbClr val="F7C765"/>
              </a:buClr>
              <a:buSzTx/>
              <a:buFont typeface="+mj-lt"/>
              <a:buAutoNum type="arabicPeriod"/>
              <a:tabLst/>
              <a:defRPr/>
            </a:pPr>
            <a:r>
              <a:rPr lang="fr-FR" dirty="0" smtClean="0"/>
              <a:t>Sous-titre 2</a:t>
            </a:r>
          </a:p>
          <a:p>
            <a:pPr lvl="1"/>
            <a:endParaRPr lang="fr-FR" dirty="0" smtClean="0"/>
          </a:p>
        </p:txBody>
      </p:sp>
      <p:sp>
        <p:nvSpPr>
          <p:cNvPr id="11" name="Espace réservé du numéro de diapositive 5"/>
          <p:cNvSpPr>
            <a:spLocks noGrp="1"/>
          </p:cNvSpPr>
          <p:nvPr>
            <p:ph type="sldNum" sz="quarter" idx="4"/>
          </p:nvPr>
        </p:nvSpPr>
        <p:spPr>
          <a:xfrm>
            <a:off x="5966792" y="6237312"/>
            <a:ext cx="2133600" cy="365125"/>
          </a:xfrm>
          <a:prstGeom prst="rect">
            <a:avLst/>
          </a:prstGeom>
        </p:spPr>
        <p:txBody>
          <a:bodyPr vert="horz" lIns="91440" tIns="45720" rIns="91440" bIns="45720" rtlCol="0" anchor="ctr"/>
          <a:lstStyle>
            <a:lvl1pPr algn="r">
              <a:defRPr sz="1200">
                <a:solidFill>
                  <a:srgbClr val="002060"/>
                </a:solidFill>
              </a:defRPr>
            </a:lvl1pPr>
          </a:lstStyle>
          <a:p>
            <a:pPr>
              <a:defRPr/>
            </a:pPr>
            <a:fld id="{AC59C542-C6E0-4E39-86B7-1D85B8646B56}" type="slidenum">
              <a:rPr lang="fr-FR" smtClean="0"/>
              <a:pPr>
                <a:defRPr/>
              </a:pPr>
              <a:t>‹N°›</a:t>
            </a:fld>
            <a:endParaRPr lang="fr-FR" dirty="0"/>
          </a:p>
        </p:txBody>
      </p:sp>
      <p:sp>
        <p:nvSpPr>
          <p:cNvPr id="2" name="ZoneTexte 1"/>
          <p:cNvSpPr txBox="1"/>
          <p:nvPr userDrawn="1"/>
        </p:nvSpPr>
        <p:spPr>
          <a:xfrm>
            <a:off x="8748464" y="6165304"/>
            <a:ext cx="256674" cy="600164"/>
          </a:xfrm>
          <a:prstGeom prst="rect">
            <a:avLst/>
          </a:prstGeom>
          <a:solidFill>
            <a:schemeClr val="bg1"/>
          </a:solidFill>
        </p:spPr>
        <p:txBody>
          <a:bodyPr wrap="square" rtlCol="0">
            <a:spAutoFit/>
          </a:bodyPr>
          <a:lstStyle/>
          <a:p>
            <a:pPr fontAlgn="base">
              <a:spcBef>
                <a:spcPct val="0"/>
              </a:spcBef>
              <a:spcAft>
                <a:spcPct val="0"/>
              </a:spcAft>
            </a:pPr>
            <a:endParaRPr lang="fr-FR" sz="3300" dirty="0">
              <a:solidFill>
                <a:srgbClr val="8F4369"/>
              </a:solidFill>
              <a:latin typeface="Arial" charset="0"/>
            </a:endParaRPr>
          </a:p>
        </p:txBody>
      </p:sp>
      <p:pic>
        <p:nvPicPr>
          <p:cNvPr id="9" name="Imag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8248334" y="6248400"/>
            <a:ext cx="572131" cy="511175"/>
          </a:xfrm>
          <a:prstGeom prst="rect">
            <a:avLst/>
          </a:prstGeom>
          <a:noFill/>
          <a:ln w="9525">
            <a:noFill/>
            <a:miter lim="800000"/>
            <a:headEnd/>
            <a:tailEnd/>
          </a:ln>
        </p:spPr>
      </p:pic>
      <p:sp>
        <p:nvSpPr>
          <p:cNvPr id="8" name="Espace réservé de la date 3"/>
          <p:cNvSpPr>
            <a:spLocks noGrp="1"/>
          </p:cNvSpPr>
          <p:nvPr>
            <p:ph type="dt" sz="half" idx="2"/>
          </p:nvPr>
        </p:nvSpPr>
        <p:spPr>
          <a:xfrm>
            <a:off x="350168" y="6237312"/>
            <a:ext cx="2133600" cy="365125"/>
          </a:xfrm>
          <a:prstGeom prst="rect">
            <a:avLst/>
          </a:prstGeom>
        </p:spPr>
        <p:txBody>
          <a:bodyPr vert="horz" lIns="91440" tIns="45720" rIns="91440" bIns="45720" rtlCol="0" anchor="ctr"/>
          <a:lstStyle>
            <a:lvl1pPr algn="l">
              <a:defRPr sz="1200">
                <a:solidFill>
                  <a:srgbClr val="002060"/>
                </a:solidFill>
              </a:defRPr>
            </a:lvl1pPr>
          </a:lstStyle>
          <a:p>
            <a:pPr>
              <a:defRPr/>
            </a:pPr>
            <a:r>
              <a:rPr lang="fr-FR" smtClean="0"/>
              <a:t>04/11/2014</a:t>
            </a:r>
            <a:endParaRPr lang="fr-FR" dirty="0"/>
          </a:p>
        </p:txBody>
      </p:sp>
    </p:spTree>
    <p:extLst>
      <p:ext uri="{BB962C8B-B14F-4D97-AF65-F5344CB8AC3E}">
        <p14:creationId xmlns:p14="http://schemas.microsoft.com/office/powerpoint/2010/main" val="35829476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re et contenu acp">
    <p:spTree>
      <p:nvGrpSpPr>
        <p:cNvPr id="1" name=""/>
        <p:cNvGrpSpPr/>
        <p:nvPr/>
      </p:nvGrpSpPr>
      <p:grpSpPr>
        <a:xfrm>
          <a:off x="0" y="0"/>
          <a:ext cx="0" cy="0"/>
          <a:chOff x="0" y="0"/>
          <a:chExt cx="0" cy="0"/>
        </a:xfrm>
      </p:grpSpPr>
      <p:sp>
        <p:nvSpPr>
          <p:cNvPr id="5" name="Line 8"/>
          <p:cNvSpPr>
            <a:spLocks noChangeShapeType="1"/>
          </p:cNvSpPr>
          <p:nvPr userDrawn="1"/>
        </p:nvSpPr>
        <p:spPr bwMode="auto">
          <a:xfrm>
            <a:off x="1071563" y="0"/>
            <a:ext cx="0" cy="765175"/>
          </a:xfrm>
          <a:prstGeom prst="line">
            <a:avLst/>
          </a:prstGeom>
          <a:noFill/>
          <a:ln w="34925">
            <a:solidFill>
              <a:srgbClr val="F7C765"/>
            </a:solidFill>
            <a:round/>
            <a:headEnd/>
            <a:tailEnd/>
          </a:ln>
          <a:effectLst/>
        </p:spPr>
        <p:txBody>
          <a:bodyPr/>
          <a:lstStyle/>
          <a:p>
            <a:pPr fontAlgn="base">
              <a:spcBef>
                <a:spcPct val="0"/>
              </a:spcBef>
              <a:spcAft>
                <a:spcPct val="0"/>
              </a:spcAft>
              <a:defRPr/>
            </a:pPr>
            <a:endParaRPr lang="fr-FR" dirty="0">
              <a:solidFill>
                <a:srgbClr val="8F4369"/>
              </a:solidFill>
              <a:latin typeface="Arial" pitchFamily="34" charset="0"/>
            </a:endParaRPr>
          </a:p>
        </p:txBody>
      </p:sp>
      <p:sp>
        <p:nvSpPr>
          <p:cNvPr id="2" name="Titre 1"/>
          <p:cNvSpPr>
            <a:spLocks noGrp="1"/>
          </p:cNvSpPr>
          <p:nvPr>
            <p:ph type="title" hasCustomPrompt="1"/>
          </p:nvPr>
        </p:nvSpPr>
        <p:spPr>
          <a:xfrm>
            <a:off x="1071538" y="-27384"/>
            <a:ext cx="6624638" cy="785818"/>
          </a:xfrm>
          <a:noFill/>
        </p:spPr>
        <p:txBody>
          <a:bodyPr>
            <a:noAutofit/>
          </a:bodyPr>
          <a:lstStyle>
            <a:lvl1pPr algn="l">
              <a:defRPr sz="3200" b="1">
                <a:solidFill>
                  <a:srgbClr val="002060"/>
                </a:solidFill>
                <a:latin typeface="Arial" pitchFamily="34" charset="0"/>
                <a:cs typeface="Arial" pitchFamily="34" charset="0"/>
              </a:defRPr>
            </a:lvl1pPr>
          </a:lstStyle>
          <a:p>
            <a:r>
              <a:rPr lang="fr-FR" dirty="0" smtClean="0"/>
              <a:t>Titre de la partie</a:t>
            </a:r>
            <a:endParaRPr lang="fr-FR" dirty="0"/>
          </a:p>
        </p:txBody>
      </p:sp>
      <p:sp>
        <p:nvSpPr>
          <p:cNvPr id="3" name="Espace réservé du contenu 2"/>
          <p:cNvSpPr>
            <a:spLocks noGrp="1"/>
          </p:cNvSpPr>
          <p:nvPr>
            <p:ph idx="1" hasCustomPrompt="1"/>
          </p:nvPr>
        </p:nvSpPr>
        <p:spPr>
          <a:xfrm>
            <a:off x="1071538" y="1285860"/>
            <a:ext cx="6624638" cy="4637088"/>
          </a:xfrm>
        </p:spPr>
        <p:txBody>
          <a:bodyPr/>
          <a:lstStyle>
            <a:lvl1pPr marL="266700" indent="-266700">
              <a:buClr>
                <a:srgbClr val="F7C765"/>
              </a:buClr>
              <a:buFont typeface="Wingdings" pitchFamily="2" charset="2"/>
              <a:buChar char="q"/>
              <a:defRPr sz="2400" b="1">
                <a:solidFill>
                  <a:srgbClr val="002060"/>
                </a:solidFill>
                <a:latin typeface="Arial" pitchFamily="34" charset="0"/>
                <a:cs typeface="Arial" pitchFamily="34" charset="0"/>
              </a:defRPr>
            </a:lvl1pPr>
            <a:lvl2pPr marL="901700" marR="0" indent="-366713" algn="l" defTabSz="914400" rtl="0" eaLnBrk="1" fontAlgn="auto" latinLnBrk="0" hangingPunct="1">
              <a:lnSpc>
                <a:spcPct val="100000"/>
              </a:lnSpc>
              <a:spcBef>
                <a:spcPct val="20000"/>
              </a:spcBef>
              <a:spcAft>
                <a:spcPts val="0"/>
              </a:spcAft>
              <a:buClr>
                <a:srgbClr val="F7C765"/>
              </a:buClr>
              <a:buSzTx/>
              <a:buFont typeface="Wingdings" pitchFamily="2" charset="2"/>
              <a:buChar char="§"/>
              <a:tabLst/>
              <a:defRPr sz="2000" b="0">
                <a:solidFill>
                  <a:srgbClr val="002060"/>
                </a:solidFill>
                <a:latin typeface="Arial" pitchFamily="34" charset="0"/>
                <a:cs typeface="Arial" pitchFamily="34" charset="0"/>
              </a:defRPr>
            </a:lvl2pPr>
            <a:lvl3pPr marL="1257300" marR="0" indent="-354013" algn="l" defTabSz="914400" rtl="0" eaLnBrk="1" fontAlgn="auto" latinLnBrk="0" hangingPunct="1">
              <a:lnSpc>
                <a:spcPct val="100000"/>
              </a:lnSpc>
              <a:spcBef>
                <a:spcPct val="20000"/>
              </a:spcBef>
              <a:spcAft>
                <a:spcPts val="0"/>
              </a:spcAft>
              <a:buClr>
                <a:srgbClr val="F7C765"/>
              </a:buClr>
              <a:buSzTx/>
              <a:buFont typeface="Wingdings" pitchFamily="2" charset="2"/>
              <a:buChar char="§"/>
              <a:tabLst/>
              <a:defRPr sz="2000" b="0">
                <a:solidFill>
                  <a:srgbClr val="002060"/>
                </a:solidFill>
                <a:latin typeface="+mn-lt"/>
              </a:defRPr>
            </a:lvl3pPr>
            <a:lvl4pPr marL="1612900" indent="-354013">
              <a:buClr>
                <a:srgbClr val="F7C765"/>
              </a:buClr>
              <a:buFont typeface="Wingdings" pitchFamily="2" charset="2"/>
              <a:buChar char="§"/>
              <a:defRPr sz="2000" b="0">
                <a:solidFill>
                  <a:srgbClr val="002060"/>
                </a:solidFill>
                <a:latin typeface="+mn-lt"/>
              </a:defRPr>
            </a:lvl4pPr>
            <a:lvl5pPr marL="1968500" indent="-354013">
              <a:buClr>
                <a:srgbClr val="F7C765"/>
              </a:buClr>
              <a:buFont typeface="Wingdings" pitchFamily="2" charset="2"/>
              <a:buChar char="§"/>
              <a:defRPr sz="2000" b="0">
                <a:solidFill>
                  <a:srgbClr val="002060"/>
                </a:solidFill>
                <a:latin typeface="+mn-lt"/>
              </a:defRPr>
            </a:lvl5pPr>
          </a:lstStyle>
          <a:p>
            <a:pPr lvl="0"/>
            <a:r>
              <a:rPr lang="fr-FR" dirty="0" smtClean="0"/>
              <a:t>Premier niveau</a:t>
            </a:r>
          </a:p>
          <a:p>
            <a:pPr lvl="1"/>
            <a:r>
              <a:rPr lang="fr-FR" dirty="0" smtClean="0"/>
              <a:t>Deuxième niveau</a:t>
            </a:r>
          </a:p>
          <a:p>
            <a:pPr marL="901700" marR="0" lvl="1" indent="-366713" algn="l" defTabSz="914400" rtl="0" eaLnBrk="1" fontAlgn="auto" latinLnBrk="0" hangingPunct="1">
              <a:lnSpc>
                <a:spcPct val="100000"/>
              </a:lnSpc>
              <a:spcBef>
                <a:spcPct val="20000"/>
              </a:spcBef>
              <a:spcAft>
                <a:spcPts val="0"/>
              </a:spcAft>
              <a:buClr>
                <a:srgbClr val="F7C765"/>
              </a:buClr>
              <a:buSzTx/>
              <a:buFont typeface="Wingdings" pitchFamily="2" charset="2"/>
              <a:buChar char="§"/>
              <a:tabLst/>
              <a:defRPr/>
            </a:pPr>
            <a:r>
              <a:rPr lang="fr-FR" dirty="0" smtClean="0"/>
              <a:t>Deuxième niveau</a:t>
            </a:r>
          </a:p>
          <a:p>
            <a:pPr marL="901700" marR="0" lvl="1" indent="-366713" algn="l" defTabSz="914400" rtl="0" eaLnBrk="1" fontAlgn="auto" latinLnBrk="0" hangingPunct="1">
              <a:lnSpc>
                <a:spcPct val="100000"/>
              </a:lnSpc>
              <a:spcBef>
                <a:spcPct val="20000"/>
              </a:spcBef>
              <a:spcAft>
                <a:spcPts val="0"/>
              </a:spcAft>
              <a:buClr>
                <a:srgbClr val="F7C765"/>
              </a:buClr>
              <a:buSzTx/>
              <a:buFont typeface="Wingdings" pitchFamily="2" charset="2"/>
              <a:buChar char="§"/>
              <a:tabLst/>
              <a:defRPr/>
            </a:pPr>
            <a:endParaRPr lang="fr-FR" dirty="0" smtClean="0"/>
          </a:p>
          <a:p>
            <a:pPr lvl="0"/>
            <a:r>
              <a:rPr lang="fr-FR" dirty="0" smtClean="0"/>
              <a:t>Premier niveau</a:t>
            </a:r>
          </a:p>
          <a:p>
            <a:pPr lvl="1"/>
            <a:r>
              <a:rPr lang="fr-FR" dirty="0" smtClean="0"/>
              <a:t>Deuxième niveau</a:t>
            </a:r>
          </a:p>
          <a:p>
            <a:pPr marL="901700" marR="0" lvl="1" indent="-366713" algn="l" defTabSz="914400" rtl="0" eaLnBrk="1" fontAlgn="auto" latinLnBrk="0" hangingPunct="1">
              <a:lnSpc>
                <a:spcPct val="100000"/>
              </a:lnSpc>
              <a:spcBef>
                <a:spcPct val="20000"/>
              </a:spcBef>
              <a:spcAft>
                <a:spcPts val="0"/>
              </a:spcAft>
              <a:buClr>
                <a:srgbClr val="F7C765"/>
              </a:buClr>
              <a:buSzTx/>
              <a:buFont typeface="Wingdings" pitchFamily="2" charset="2"/>
              <a:buChar char="§"/>
              <a:tabLst/>
              <a:defRPr/>
            </a:pPr>
            <a:r>
              <a:rPr lang="fr-FR" dirty="0" smtClean="0"/>
              <a:t>Deuxième niveau</a:t>
            </a:r>
          </a:p>
          <a:p>
            <a:pPr lvl="1"/>
            <a:endParaRPr lang="fr-FR" dirty="0" smtClean="0"/>
          </a:p>
        </p:txBody>
      </p:sp>
      <p:sp>
        <p:nvSpPr>
          <p:cNvPr id="12" name="Espace réservé du numéro de diapositive 5"/>
          <p:cNvSpPr>
            <a:spLocks noGrp="1"/>
          </p:cNvSpPr>
          <p:nvPr>
            <p:ph type="sldNum" sz="quarter" idx="4"/>
          </p:nvPr>
        </p:nvSpPr>
        <p:spPr>
          <a:xfrm>
            <a:off x="5940152" y="6237312"/>
            <a:ext cx="2133600" cy="365125"/>
          </a:xfrm>
          <a:prstGeom prst="rect">
            <a:avLst/>
          </a:prstGeom>
        </p:spPr>
        <p:txBody>
          <a:bodyPr vert="horz" lIns="91440" tIns="45720" rIns="91440" bIns="45720" rtlCol="0" anchor="ctr"/>
          <a:lstStyle>
            <a:lvl1pPr algn="r">
              <a:defRPr sz="1200">
                <a:solidFill>
                  <a:srgbClr val="002060"/>
                </a:solidFill>
              </a:defRPr>
            </a:lvl1pPr>
          </a:lstStyle>
          <a:p>
            <a:pPr>
              <a:defRPr/>
            </a:pPr>
            <a:fld id="{AC59C542-C6E0-4E39-86B7-1D85B8646B56}" type="slidenum">
              <a:rPr lang="fr-FR" smtClean="0"/>
              <a:pPr>
                <a:defRPr/>
              </a:pPr>
              <a:t>‹N°›</a:t>
            </a:fld>
            <a:endParaRPr lang="fr-FR" dirty="0"/>
          </a:p>
        </p:txBody>
      </p:sp>
      <p:sp>
        <p:nvSpPr>
          <p:cNvPr id="8" name="ZoneTexte 7"/>
          <p:cNvSpPr txBox="1"/>
          <p:nvPr userDrawn="1"/>
        </p:nvSpPr>
        <p:spPr>
          <a:xfrm>
            <a:off x="8748464" y="6165304"/>
            <a:ext cx="256674" cy="600164"/>
          </a:xfrm>
          <a:prstGeom prst="rect">
            <a:avLst/>
          </a:prstGeom>
          <a:solidFill>
            <a:schemeClr val="bg1"/>
          </a:solidFill>
        </p:spPr>
        <p:txBody>
          <a:bodyPr wrap="square" rtlCol="0">
            <a:spAutoFit/>
          </a:bodyPr>
          <a:lstStyle/>
          <a:p>
            <a:pPr fontAlgn="base">
              <a:spcBef>
                <a:spcPct val="0"/>
              </a:spcBef>
              <a:spcAft>
                <a:spcPct val="0"/>
              </a:spcAft>
            </a:pPr>
            <a:endParaRPr lang="fr-FR" sz="3300" dirty="0">
              <a:solidFill>
                <a:srgbClr val="8F4369"/>
              </a:solidFill>
              <a:latin typeface="Arial" charset="0"/>
            </a:endParaRPr>
          </a:p>
        </p:txBody>
      </p:sp>
      <p:pic>
        <p:nvPicPr>
          <p:cNvPr id="9" name="Imag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8244408" y="6248400"/>
            <a:ext cx="572131" cy="511175"/>
          </a:xfrm>
          <a:prstGeom prst="rect">
            <a:avLst/>
          </a:prstGeom>
          <a:noFill/>
          <a:ln w="9525">
            <a:noFill/>
            <a:miter lim="800000"/>
            <a:headEnd/>
            <a:tailEnd/>
          </a:ln>
        </p:spPr>
      </p:pic>
      <p:sp>
        <p:nvSpPr>
          <p:cNvPr id="11" name="Espace réservé de la date 3"/>
          <p:cNvSpPr>
            <a:spLocks noGrp="1"/>
          </p:cNvSpPr>
          <p:nvPr>
            <p:ph type="dt" sz="half" idx="2"/>
          </p:nvPr>
        </p:nvSpPr>
        <p:spPr>
          <a:xfrm>
            <a:off x="350168" y="6237312"/>
            <a:ext cx="2133600" cy="365125"/>
          </a:xfrm>
          <a:prstGeom prst="rect">
            <a:avLst/>
          </a:prstGeom>
        </p:spPr>
        <p:txBody>
          <a:bodyPr vert="horz" lIns="91440" tIns="45720" rIns="91440" bIns="45720" rtlCol="0" anchor="ctr"/>
          <a:lstStyle>
            <a:lvl1pPr algn="l">
              <a:defRPr sz="1200">
                <a:solidFill>
                  <a:srgbClr val="002060"/>
                </a:solidFill>
              </a:defRPr>
            </a:lvl1pPr>
          </a:lstStyle>
          <a:p>
            <a:pPr>
              <a:defRPr/>
            </a:pPr>
            <a:r>
              <a:rPr lang="fr-FR" smtClean="0"/>
              <a:t>04/11/2014</a:t>
            </a:r>
            <a:endParaRPr lang="fr-FR" dirty="0"/>
          </a:p>
        </p:txBody>
      </p:sp>
    </p:spTree>
    <p:extLst>
      <p:ext uri="{BB962C8B-B14F-4D97-AF65-F5344CB8AC3E}">
        <p14:creationId xmlns:p14="http://schemas.microsoft.com/office/powerpoint/2010/main" val="28475885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4_Titre et sous titre ACP">
    <p:spTree>
      <p:nvGrpSpPr>
        <p:cNvPr id="1" name=""/>
        <p:cNvGrpSpPr/>
        <p:nvPr/>
      </p:nvGrpSpPr>
      <p:grpSpPr>
        <a:xfrm>
          <a:off x="0" y="0"/>
          <a:ext cx="0" cy="0"/>
          <a:chOff x="0" y="0"/>
          <a:chExt cx="0" cy="0"/>
        </a:xfrm>
      </p:grpSpPr>
      <p:pic>
        <p:nvPicPr>
          <p:cNvPr id="13" name="Image 5" descr="courbe.jpg"/>
          <p:cNvPicPr>
            <a:picLocks noChangeAspect="1"/>
          </p:cNvPicPr>
          <p:nvPr userDrawn="1"/>
        </p:nvPicPr>
        <p:blipFill>
          <a:blip r:embed="rId2" cstate="print"/>
          <a:srcRect/>
          <a:stretch>
            <a:fillRect/>
          </a:stretch>
        </p:blipFill>
        <p:spPr bwMode="auto">
          <a:xfrm>
            <a:off x="0" y="914400"/>
            <a:ext cx="8686800" cy="1223963"/>
          </a:xfrm>
          <a:prstGeom prst="rect">
            <a:avLst/>
          </a:prstGeom>
          <a:noFill/>
          <a:ln w="9525">
            <a:noFill/>
            <a:miter lim="800000"/>
            <a:headEnd/>
            <a:tailEnd/>
          </a:ln>
        </p:spPr>
      </p:pic>
      <p:sp>
        <p:nvSpPr>
          <p:cNvPr id="5123" name="Rectangle 3"/>
          <p:cNvSpPr>
            <a:spLocks noGrp="1" noChangeArrowheads="1"/>
          </p:cNvSpPr>
          <p:nvPr>
            <p:ph type="subTitle" idx="1" hasCustomPrompt="1"/>
          </p:nvPr>
        </p:nvSpPr>
        <p:spPr>
          <a:xfrm>
            <a:off x="1691680" y="3717032"/>
            <a:ext cx="5760640" cy="431800"/>
          </a:xfrm>
        </p:spPr>
        <p:txBody>
          <a:bodyPr/>
          <a:lstStyle>
            <a:lvl1pPr marL="0" marR="0" indent="0" algn="ctr" defTabSz="914400" rtl="0" eaLnBrk="1" fontAlgn="base" latinLnBrk="0" hangingPunct="1">
              <a:lnSpc>
                <a:spcPct val="100000"/>
              </a:lnSpc>
              <a:spcBef>
                <a:spcPct val="20000"/>
              </a:spcBef>
              <a:spcAft>
                <a:spcPct val="0"/>
              </a:spcAft>
              <a:buClr>
                <a:srgbClr val="F7C765"/>
              </a:buClr>
              <a:buSzPct val="85000"/>
              <a:buFont typeface="Wingdings" pitchFamily="2" charset="2"/>
              <a:buNone/>
              <a:tabLst/>
              <a:defRPr b="0">
                <a:solidFill>
                  <a:srgbClr val="002060"/>
                </a:solidFill>
              </a:defRPr>
            </a:lvl1pPr>
          </a:lstStyle>
          <a:p>
            <a:r>
              <a:rPr lang="fr-FR" dirty="0" smtClean="0"/>
              <a:t>Lieu, date et nom de l’intervenant</a:t>
            </a:r>
            <a:endParaRPr lang="fr-FR" dirty="0"/>
          </a:p>
        </p:txBody>
      </p:sp>
      <p:sp>
        <p:nvSpPr>
          <p:cNvPr id="11" name="Titre 10"/>
          <p:cNvSpPr>
            <a:spLocks noGrp="1"/>
          </p:cNvSpPr>
          <p:nvPr>
            <p:ph type="title" hasCustomPrompt="1"/>
          </p:nvPr>
        </p:nvSpPr>
        <p:spPr>
          <a:xfrm>
            <a:off x="971600" y="2285992"/>
            <a:ext cx="7200800" cy="1143000"/>
          </a:xfrm>
        </p:spPr>
        <p:txBody>
          <a:bodyPr/>
          <a:lstStyle>
            <a:lvl1pPr algn="ctr">
              <a:defRPr>
                <a:solidFill>
                  <a:srgbClr val="002060"/>
                </a:solidFill>
              </a:defRPr>
            </a:lvl1pPr>
          </a:lstStyle>
          <a:p>
            <a:r>
              <a:rPr lang="fr-FR" dirty="0" smtClean="0"/>
              <a:t>Cliquez pour ajouter un titre</a:t>
            </a:r>
            <a:endParaRPr lang="fr-FR" dirty="0"/>
          </a:p>
        </p:txBody>
      </p:sp>
      <p:sp>
        <p:nvSpPr>
          <p:cNvPr id="16" name="Rectangle 15"/>
          <p:cNvSpPr/>
          <p:nvPr userDrawn="1"/>
        </p:nvSpPr>
        <p:spPr bwMode="auto">
          <a:xfrm>
            <a:off x="71406" y="6286520"/>
            <a:ext cx="8915400" cy="304800"/>
          </a:xfrm>
          <a:prstGeom prst="rect">
            <a:avLst/>
          </a:prstGeom>
          <a:solidFill>
            <a:srgbClr val="F7C765"/>
          </a:solidFill>
          <a:ln w="9525" cap="flat" cmpd="sng" algn="ctr">
            <a:noFill/>
            <a:prstDash val="solid"/>
            <a:round/>
            <a:headEnd type="none" w="med" len="med"/>
            <a:tailEnd type="none" w="med" len="med"/>
          </a:ln>
          <a:effectLst/>
        </p:spPr>
        <p:txBody>
          <a:bodyPr anchor="ctr"/>
          <a:lstStyle/>
          <a:p>
            <a:pPr fontAlgn="base">
              <a:spcBef>
                <a:spcPct val="0"/>
              </a:spcBef>
              <a:spcAft>
                <a:spcPct val="0"/>
              </a:spcAft>
            </a:pPr>
            <a:endParaRPr lang="fr-FR" sz="3300" dirty="0">
              <a:solidFill>
                <a:srgbClr val="8F4369"/>
              </a:solidFill>
              <a:latin typeface="Arial" charset="0"/>
            </a:endParaRPr>
          </a:p>
        </p:txBody>
      </p:sp>
      <p:pic>
        <p:nvPicPr>
          <p:cNvPr id="9" name="Image 8" descr="Macintosh HD:Users:valeriecornet:Desktop:logoACPRbd.jpg"/>
          <p:cNvPicPr/>
          <p:nvPr userDrawn="1"/>
        </p:nvPicPr>
        <p:blipFill>
          <a:blip r:embed="rId3" cstate="print"/>
          <a:srcRect/>
          <a:stretch>
            <a:fillRect/>
          </a:stretch>
        </p:blipFill>
        <p:spPr bwMode="auto">
          <a:xfrm>
            <a:off x="179512" y="188640"/>
            <a:ext cx="866775" cy="771525"/>
          </a:xfrm>
          <a:prstGeom prst="rect">
            <a:avLst/>
          </a:prstGeom>
          <a:noFill/>
          <a:ln w="9525">
            <a:noFill/>
            <a:miter lim="800000"/>
            <a:headEnd/>
            <a:tailEnd/>
          </a:ln>
        </p:spPr>
      </p:pic>
    </p:spTree>
    <p:extLst>
      <p:ext uri="{BB962C8B-B14F-4D97-AF65-F5344CB8AC3E}">
        <p14:creationId xmlns:p14="http://schemas.microsoft.com/office/powerpoint/2010/main" val="1785090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 calcmode="lin" valueType="num">
                                      <p:cBhvr>
                                        <p:cTn id="7" dur="1000" fill="hold"/>
                                        <p:tgtEl>
                                          <p:spTgt spid="512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512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51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tmplLst>
          <p:tmpl lvl="1">
            <p:tnLst>
              <p:par>
                <p:cTn presetID="55" presetClass="entr" presetSubtype="0" fill="hold" nodeType="clickEffect">
                  <p:stCondLst>
                    <p:cond delay="0"/>
                  </p:stCondLst>
                  <p:childTnLst>
                    <p:set>
                      <p:cBhvr>
                        <p:cTn dur="1" fill="hold">
                          <p:stCondLst>
                            <p:cond delay="0"/>
                          </p:stCondLst>
                        </p:cTn>
                        <p:tgtEl>
                          <p:spTgt spid="5123"/>
                        </p:tgtEl>
                        <p:attrNameLst>
                          <p:attrName>style.visibility</p:attrName>
                        </p:attrNameLst>
                      </p:cBhvr>
                      <p:to>
                        <p:strVal val="visible"/>
                      </p:to>
                    </p:set>
                    <p:anim calcmode="lin" valueType="num">
                      <p:cBhvr>
                        <p:cTn dur="1000" fill="hold"/>
                        <p:tgtEl>
                          <p:spTgt spid="5123"/>
                        </p:tgtEl>
                        <p:attrNameLst>
                          <p:attrName>ppt_w</p:attrName>
                        </p:attrNameLst>
                      </p:cBhvr>
                      <p:tavLst>
                        <p:tav tm="0">
                          <p:val>
                            <p:strVal val="#ppt_w*0.70"/>
                          </p:val>
                        </p:tav>
                        <p:tav tm="100000">
                          <p:val>
                            <p:strVal val="#ppt_w"/>
                          </p:val>
                        </p:tav>
                      </p:tavLst>
                    </p:anim>
                    <p:anim calcmode="lin" valueType="num">
                      <p:cBhvr>
                        <p:cTn dur="1000" fill="hold"/>
                        <p:tgtEl>
                          <p:spTgt spid="5123"/>
                        </p:tgtEl>
                        <p:attrNameLst>
                          <p:attrName>ppt_h</p:attrName>
                        </p:attrNameLst>
                      </p:cBhvr>
                      <p:tavLst>
                        <p:tav tm="0">
                          <p:val>
                            <p:strVal val="#ppt_h"/>
                          </p:val>
                        </p:tav>
                        <p:tav tm="100000">
                          <p:val>
                            <p:strVal val="#ppt_h"/>
                          </p:val>
                        </p:tav>
                      </p:tavLst>
                    </p:anim>
                    <p:animEffect transition="in" filter="fade">
                      <p:cBhvr>
                        <p:cTn dur="1000"/>
                        <p:tgtEl>
                          <p:spTgt spid="5123"/>
                        </p:tgtEl>
                      </p:cBhvr>
                    </p:animEffect>
                  </p:childTnLst>
                </p:cTn>
              </p:par>
            </p:tnLst>
          </p:tmpl>
        </p:tmplLst>
      </p:bldP>
    </p:bld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5" Type="http://schemas.openxmlformats.org/officeDocument/2006/relationships/theme" Target="../theme/theme3.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dirty="0" smtClean="0"/>
              <a:t>Cliquez pour modifier le style du titre</a:t>
            </a:r>
            <a:endParaRPr lang="fr-FR" dirty="0"/>
          </a:p>
        </p:txBody>
      </p:sp>
      <p:sp>
        <p:nvSpPr>
          <p:cNvPr id="3" name="Espace réservé du texte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6" name="Espace réservé du numéro de diapositive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pPr>
            <a:fld id="{90B32C8C-E547-4EB6-8E7F-07CA1674A87A}" type="slidenum">
              <a:rPr lang="fr-FR" smtClean="0">
                <a:solidFill>
                  <a:prstClr val="black">
                    <a:tint val="75000"/>
                  </a:prstClr>
                </a:solidFill>
                <a:latin typeface="Arial" charset="0"/>
              </a:rPr>
              <a:pPr fontAlgn="base">
                <a:spcBef>
                  <a:spcPct val="0"/>
                </a:spcBef>
                <a:spcAft>
                  <a:spcPct val="0"/>
                </a:spcAft>
              </a:pPr>
              <a:t>‹N°›</a:t>
            </a:fld>
            <a:endParaRPr lang="fr-FR">
              <a:solidFill>
                <a:prstClr val="black">
                  <a:tint val="75000"/>
                </a:prstClr>
              </a:solidFill>
              <a:latin typeface="Arial" charset="0"/>
            </a:endParaRPr>
          </a:p>
        </p:txBody>
      </p:sp>
    </p:spTree>
  </p:cSld>
  <p:clrMap bg1="lt1" tx1="dk1" bg2="lt2" tx2="dk2" accent1="accent1" accent2="accent2" accent3="accent3" accent4="accent4" accent5="accent5" accent6="accent6" hlink="hlink" folHlink="folHlink"/>
  <p:sldLayoutIdLst>
    <p:sldLayoutId id="2147483661" r:id="rId1"/>
    <p:sldLayoutId id="2147483663" r:id="rId2"/>
  </p:sldLayoutIdLst>
  <p:hf hdr="0" ftr="0"/>
  <p:txStyles>
    <p:titleStyle>
      <a:lvl1pPr algn="ctr" defTabSz="914400" rtl="0" eaLnBrk="1" latinLnBrk="0" hangingPunct="1">
        <a:spcBef>
          <a:spcPct val="0"/>
        </a:spcBef>
        <a:buNone/>
        <a:defRPr sz="3200"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Wingdings" pitchFamily="2" charset="2"/>
        <a:buChar char="q"/>
        <a:defRPr sz="1500" b="1"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Wingdings" pitchFamily="2" charset="2"/>
        <a:buChar char="§"/>
        <a:defRPr sz="1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Wingdings" pitchFamily="2" charset="2"/>
        <a:buChar char="Ø"/>
        <a:defRPr sz="1400" b="1"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Courier New" pitchFamily="49" charset="0"/>
        <a:buChar char="o"/>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bwMode="auto">
          <a:xfrm>
            <a:off x="35496" y="6286500"/>
            <a:ext cx="8928000" cy="324000"/>
          </a:xfrm>
          <a:prstGeom prst="rect">
            <a:avLst/>
          </a:prstGeom>
          <a:solidFill>
            <a:srgbClr val="F7C765"/>
          </a:solidFill>
          <a:ln w="9525" cap="flat" cmpd="sng" algn="ctr">
            <a:noFill/>
            <a:prstDash val="solid"/>
            <a:round/>
            <a:headEnd type="none" w="med" len="med"/>
            <a:tailEnd type="none" w="med" len="med"/>
          </a:ln>
          <a:effectLst/>
        </p:spPr>
        <p:txBody>
          <a:bodyPr anchor="ctr"/>
          <a:lstStyle/>
          <a:p>
            <a:pPr fontAlgn="base">
              <a:spcBef>
                <a:spcPct val="0"/>
              </a:spcBef>
              <a:spcAft>
                <a:spcPct val="0"/>
              </a:spcAft>
              <a:defRPr/>
            </a:pPr>
            <a:endParaRPr lang="fr-FR" sz="3300" dirty="0">
              <a:solidFill>
                <a:srgbClr val="8F4369"/>
              </a:solidFill>
              <a:latin typeface="Arial" charset="0"/>
            </a:endParaRPr>
          </a:p>
        </p:txBody>
      </p:sp>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2"/>
          </p:nvPr>
        </p:nvSpPr>
        <p:spPr>
          <a:xfrm>
            <a:off x="350168" y="6237312"/>
            <a:ext cx="2133600" cy="365125"/>
          </a:xfrm>
          <a:prstGeom prst="rect">
            <a:avLst/>
          </a:prstGeom>
        </p:spPr>
        <p:txBody>
          <a:bodyPr vert="horz" lIns="91440" tIns="45720" rIns="91440" bIns="45720" rtlCol="0" anchor="ctr"/>
          <a:lstStyle>
            <a:lvl1pPr algn="l">
              <a:defRPr sz="1200">
                <a:solidFill>
                  <a:srgbClr val="002060"/>
                </a:solidFill>
              </a:defRPr>
            </a:lvl1pPr>
          </a:lstStyle>
          <a:p>
            <a:pPr fontAlgn="base">
              <a:spcBef>
                <a:spcPct val="0"/>
              </a:spcBef>
              <a:spcAft>
                <a:spcPct val="0"/>
              </a:spcAft>
              <a:defRPr/>
            </a:pPr>
            <a:r>
              <a:rPr lang="fr-FR" smtClean="0">
                <a:latin typeface="Arial" charset="0"/>
              </a:rPr>
              <a:t>18/12/2014</a:t>
            </a:r>
            <a:endParaRPr lang="fr-FR" dirty="0">
              <a:latin typeface="Arial" charset="0"/>
            </a:endParaRPr>
          </a:p>
        </p:txBody>
      </p:sp>
      <p:sp>
        <p:nvSpPr>
          <p:cNvPr id="6" name="Espace réservé du numéro de diapositive 5"/>
          <p:cNvSpPr>
            <a:spLocks noGrp="1"/>
          </p:cNvSpPr>
          <p:nvPr>
            <p:ph type="sldNum" sz="quarter" idx="4"/>
          </p:nvPr>
        </p:nvSpPr>
        <p:spPr>
          <a:xfrm>
            <a:off x="6553200" y="6237312"/>
            <a:ext cx="2133600" cy="365125"/>
          </a:xfrm>
          <a:prstGeom prst="rect">
            <a:avLst/>
          </a:prstGeom>
        </p:spPr>
        <p:txBody>
          <a:bodyPr vert="horz" lIns="91440" tIns="45720" rIns="91440" bIns="45720" rtlCol="0" anchor="ctr"/>
          <a:lstStyle>
            <a:lvl1pPr algn="r">
              <a:defRPr sz="1200">
                <a:solidFill>
                  <a:srgbClr val="002060"/>
                </a:solidFill>
              </a:defRPr>
            </a:lvl1pPr>
          </a:lstStyle>
          <a:p>
            <a:pPr fontAlgn="base">
              <a:spcBef>
                <a:spcPct val="0"/>
              </a:spcBef>
              <a:spcAft>
                <a:spcPct val="0"/>
              </a:spcAft>
              <a:defRPr/>
            </a:pPr>
            <a:fld id="{AC59C542-C6E0-4E39-86B7-1D85B8646B56}" type="slidenum">
              <a:rPr lang="fr-FR" smtClean="0">
                <a:latin typeface="Arial" charset="0"/>
              </a:rPr>
              <a:pPr fontAlgn="base">
                <a:spcBef>
                  <a:spcPct val="0"/>
                </a:spcBef>
                <a:spcAft>
                  <a:spcPct val="0"/>
                </a:spcAft>
                <a:defRPr/>
              </a:pPr>
              <a:t>‹N°›</a:t>
            </a:fld>
            <a:endParaRPr lang="fr-FR" dirty="0">
              <a:latin typeface="Arial" charset="0"/>
            </a:endParaRPr>
          </a:p>
        </p:txBody>
      </p:sp>
    </p:spTree>
    <p:extLst>
      <p:ext uri="{BB962C8B-B14F-4D97-AF65-F5344CB8AC3E}">
        <p14:creationId xmlns:p14="http://schemas.microsoft.com/office/powerpoint/2010/main" val="2676742732"/>
      </p:ext>
    </p:extLst>
  </p:cSld>
  <p:clrMap bg1="lt1" tx1="dk1" bg2="lt2" tx2="dk2" accent1="accent1" accent2="accent2" accent3="accent3" accent4="accent4" accent5="accent5" accent6="accent6" hlink="hlink" folHlink="folHlink"/>
  <p:sldLayoutIdLst>
    <p:sldLayoutId id="2147483678" r:id="rId1"/>
    <p:sldLayoutId id="2147483680" r:id="rId2"/>
    <p:sldLayoutId id="2147483681" r:id="rId3"/>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bwMode="auto">
          <a:xfrm>
            <a:off x="35496" y="6286500"/>
            <a:ext cx="8928000" cy="324000"/>
          </a:xfrm>
          <a:prstGeom prst="rect">
            <a:avLst/>
          </a:prstGeom>
          <a:solidFill>
            <a:srgbClr val="F7C765"/>
          </a:solidFill>
          <a:ln w="9525" cap="flat" cmpd="sng" algn="ctr">
            <a:noFill/>
            <a:prstDash val="solid"/>
            <a:round/>
            <a:headEnd type="none" w="med" len="med"/>
            <a:tailEnd type="none" w="med" len="med"/>
          </a:ln>
          <a:effectLst/>
        </p:spPr>
        <p:txBody>
          <a:bodyPr anchor="ctr"/>
          <a:lstStyle/>
          <a:p>
            <a:pPr fontAlgn="base">
              <a:spcBef>
                <a:spcPct val="0"/>
              </a:spcBef>
              <a:spcAft>
                <a:spcPct val="0"/>
              </a:spcAft>
              <a:defRPr/>
            </a:pPr>
            <a:endParaRPr lang="fr-FR" sz="3300" dirty="0">
              <a:solidFill>
                <a:srgbClr val="8F4369"/>
              </a:solidFill>
              <a:latin typeface="Arial" charset="0"/>
            </a:endParaRPr>
          </a:p>
        </p:txBody>
      </p:sp>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2"/>
          </p:nvPr>
        </p:nvSpPr>
        <p:spPr>
          <a:xfrm>
            <a:off x="350168" y="6237312"/>
            <a:ext cx="2133600" cy="365125"/>
          </a:xfrm>
          <a:prstGeom prst="rect">
            <a:avLst/>
          </a:prstGeom>
        </p:spPr>
        <p:txBody>
          <a:bodyPr vert="horz" lIns="91440" tIns="45720" rIns="91440" bIns="45720" rtlCol="0" anchor="ctr"/>
          <a:lstStyle>
            <a:lvl1pPr algn="l">
              <a:defRPr sz="1200">
                <a:solidFill>
                  <a:srgbClr val="002060"/>
                </a:solidFill>
              </a:defRPr>
            </a:lvl1pPr>
          </a:lstStyle>
          <a:p>
            <a:pPr fontAlgn="base">
              <a:spcBef>
                <a:spcPct val="0"/>
              </a:spcBef>
              <a:spcAft>
                <a:spcPct val="0"/>
              </a:spcAft>
              <a:defRPr/>
            </a:pPr>
            <a:r>
              <a:rPr lang="fr-FR" smtClean="0">
                <a:latin typeface="Arial" charset="0"/>
              </a:rPr>
              <a:t>04/11/2014</a:t>
            </a:r>
            <a:endParaRPr lang="fr-FR" dirty="0">
              <a:latin typeface="Arial" charset="0"/>
            </a:endParaRPr>
          </a:p>
        </p:txBody>
      </p:sp>
      <p:sp>
        <p:nvSpPr>
          <p:cNvPr id="6" name="Espace réservé du numéro de diapositive 5"/>
          <p:cNvSpPr>
            <a:spLocks noGrp="1"/>
          </p:cNvSpPr>
          <p:nvPr>
            <p:ph type="sldNum" sz="quarter" idx="4"/>
          </p:nvPr>
        </p:nvSpPr>
        <p:spPr>
          <a:xfrm>
            <a:off x="6553200" y="6237312"/>
            <a:ext cx="2133600" cy="365125"/>
          </a:xfrm>
          <a:prstGeom prst="rect">
            <a:avLst/>
          </a:prstGeom>
        </p:spPr>
        <p:txBody>
          <a:bodyPr vert="horz" lIns="91440" tIns="45720" rIns="91440" bIns="45720" rtlCol="0" anchor="ctr"/>
          <a:lstStyle>
            <a:lvl1pPr algn="r">
              <a:defRPr sz="1200">
                <a:solidFill>
                  <a:srgbClr val="002060"/>
                </a:solidFill>
              </a:defRPr>
            </a:lvl1pPr>
          </a:lstStyle>
          <a:p>
            <a:pPr fontAlgn="base">
              <a:spcBef>
                <a:spcPct val="0"/>
              </a:spcBef>
              <a:spcAft>
                <a:spcPct val="0"/>
              </a:spcAft>
              <a:defRPr/>
            </a:pPr>
            <a:fld id="{AC59C542-C6E0-4E39-86B7-1D85B8646B56}" type="slidenum">
              <a:rPr lang="fr-FR" smtClean="0">
                <a:latin typeface="Arial" charset="0"/>
              </a:rPr>
              <a:pPr fontAlgn="base">
                <a:spcBef>
                  <a:spcPct val="0"/>
                </a:spcBef>
                <a:spcAft>
                  <a:spcPct val="0"/>
                </a:spcAft>
                <a:defRPr/>
              </a:pPr>
              <a:t>‹N°›</a:t>
            </a:fld>
            <a:endParaRPr lang="fr-FR" dirty="0">
              <a:latin typeface="Arial" charset="0"/>
            </a:endParaRPr>
          </a:p>
        </p:txBody>
      </p:sp>
    </p:spTree>
    <p:extLst>
      <p:ext uri="{BB962C8B-B14F-4D97-AF65-F5344CB8AC3E}">
        <p14:creationId xmlns:p14="http://schemas.microsoft.com/office/powerpoint/2010/main" val="1486360796"/>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8" Type="http://schemas.openxmlformats.org/officeDocument/2006/relationships/diagramData" Target="../diagrams/data6.xml"/><Relationship Id="rId13" Type="http://schemas.openxmlformats.org/officeDocument/2006/relationships/diagramData" Target="../diagrams/data7.xml"/><Relationship Id="rId18" Type="http://schemas.openxmlformats.org/officeDocument/2006/relationships/diagramData" Target="../diagrams/data8.xml"/><Relationship Id="rId26" Type="http://schemas.openxmlformats.org/officeDocument/2006/relationships/diagramColors" Target="../diagrams/colors9.xml"/><Relationship Id="rId39" Type="http://schemas.openxmlformats.org/officeDocument/2006/relationships/diagramLayout" Target="../diagrams/layout12.xml"/><Relationship Id="rId3" Type="http://schemas.openxmlformats.org/officeDocument/2006/relationships/diagramData" Target="../diagrams/data5.xml"/><Relationship Id="rId21" Type="http://schemas.openxmlformats.org/officeDocument/2006/relationships/diagramColors" Target="../diagrams/colors8.xml"/><Relationship Id="rId34" Type="http://schemas.openxmlformats.org/officeDocument/2006/relationships/diagramLayout" Target="../diagrams/layout11.xml"/><Relationship Id="rId42" Type="http://schemas.microsoft.com/office/2007/relationships/diagramDrawing" Target="../diagrams/drawing12.xml"/><Relationship Id="rId47" Type="http://schemas.microsoft.com/office/2007/relationships/diagramDrawing" Target="../diagrams/drawing13.xml"/><Relationship Id="rId7" Type="http://schemas.microsoft.com/office/2007/relationships/diagramDrawing" Target="../diagrams/drawing5.xml"/><Relationship Id="rId12" Type="http://schemas.microsoft.com/office/2007/relationships/diagramDrawing" Target="../diagrams/drawing6.xml"/><Relationship Id="rId17" Type="http://schemas.microsoft.com/office/2007/relationships/diagramDrawing" Target="../diagrams/drawing7.xml"/><Relationship Id="rId25" Type="http://schemas.openxmlformats.org/officeDocument/2006/relationships/diagramQuickStyle" Target="../diagrams/quickStyle9.xml"/><Relationship Id="rId33" Type="http://schemas.openxmlformats.org/officeDocument/2006/relationships/diagramData" Target="../diagrams/data11.xml"/><Relationship Id="rId38" Type="http://schemas.openxmlformats.org/officeDocument/2006/relationships/diagramData" Target="../diagrams/data12.xml"/><Relationship Id="rId46" Type="http://schemas.openxmlformats.org/officeDocument/2006/relationships/diagramColors" Target="../diagrams/colors13.xml"/><Relationship Id="rId2" Type="http://schemas.openxmlformats.org/officeDocument/2006/relationships/notesSlide" Target="../notesSlides/notesSlide100.xml"/><Relationship Id="rId16" Type="http://schemas.openxmlformats.org/officeDocument/2006/relationships/diagramColors" Target="../diagrams/colors7.xml"/><Relationship Id="rId20" Type="http://schemas.openxmlformats.org/officeDocument/2006/relationships/diagramQuickStyle" Target="../diagrams/quickStyle8.xml"/><Relationship Id="rId29" Type="http://schemas.openxmlformats.org/officeDocument/2006/relationships/diagramLayout" Target="../diagrams/layout10.xml"/><Relationship Id="rId41" Type="http://schemas.openxmlformats.org/officeDocument/2006/relationships/diagramColors" Target="../diagrams/colors12.xml"/><Relationship Id="rId1" Type="http://schemas.openxmlformats.org/officeDocument/2006/relationships/slideLayout" Target="../slideLayouts/slideLayout2.xml"/><Relationship Id="rId6" Type="http://schemas.openxmlformats.org/officeDocument/2006/relationships/diagramColors" Target="../diagrams/colors5.xml"/><Relationship Id="rId11" Type="http://schemas.openxmlformats.org/officeDocument/2006/relationships/diagramColors" Target="../diagrams/colors6.xml"/><Relationship Id="rId24" Type="http://schemas.openxmlformats.org/officeDocument/2006/relationships/diagramLayout" Target="../diagrams/layout9.xml"/><Relationship Id="rId32" Type="http://schemas.microsoft.com/office/2007/relationships/diagramDrawing" Target="../diagrams/drawing10.xml"/><Relationship Id="rId37" Type="http://schemas.microsoft.com/office/2007/relationships/diagramDrawing" Target="../diagrams/drawing11.xml"/><Relationship Id="rId40" Type="http://schemas.openxmlformats.org/officeDocument/2006/relationships/diagramQuickStyle" Target="../diagrams/quickStyle12.xml"/><Relationship Id="rId45" Type="http://schemas.openxmlformats.org/officeDocument/2006/relationships/diagramQuickStyle" Target="../diagrams/quickStyle13.xml"/><Relationship Id="rId5" Type="http://schemas.openxmlformats.org/officeDocument/2006/relationships/diagramQuickStyle" Target="../diagrams/quickStyle5.xml"/><Relationship Id="rId15" Type="http://schemas.openxmlformats.org/officeDocument/2006/relationships/diagramQuickStyle" Target="../diagrams/quickStyle7.xml"/><Relationship Id="rId23" Type="http://schemas.openxmlformats.org/officeDocument/2006/relationships/diagramData" Target="../diagrams/data9.xml"/><Relationship Id="rId28" Type="http://schemas.openxmlformats.org/officeDocument/2006/relationships/diagramData" Target="../diagrams/data10.xml"/><Relationship Id="rId36" Type="http://schemas.openxmlformats.org/officeDocument/2006/relationships/diagramColors" Target="../diagrams/colors11.xml"/><Relationship Id="rId10" Type="http://schemas.openxmlformats.org/officeDocument/2006/relationships/diagramQuickStyle" Target="../diagrams/quickStyle6.xml"/><Relationship Id="rId19" Type="http://schemas.openxmlformats.org/officeDocument/2006/relationships/diagramLayout" Target="../diagrams/layout8.xml"/><Relationship Id="rId31" Type="http://schemas.openxmlformats.org/officeDocument/2006/relationships/diagramColors" Target="../diagrams/colors10.xml"/><Relationship Id="rId44" Type="http://schemas.openxmlformats.org/officeDocument/2006/relationships/diagramLayout" Target="../diagrams/layout13.xml"/><Relationship Id="rId4" Type="http://schemas.openxmlformats.org/officeDocument/2006/relationships/diagramLayout" Target="../diagrams/layout5.xml"/><Relationship Id="rId9" Type="http://schemas.openxmlformats.org/officeDocument/2006/relationships/diagramLayout" Target="../diagrams/layout6.xml"/><Relationship Id="rId14" Type="http://schemas.openxmlformats.org/officeDocument/2006/relationships/diagramLayout" Target="../diagrams/layout7.xml"/><Relationship Id="rId22" Type="http://schemas.microsoft.com/office/2007/relationships/diagramDrawing" Target="../diagrams/drawing8.xml"/><Relationship Id="rId27" Type="http://schemas.microsoft.com/office/2007/relationships/diagramDrawing" Target="../diagrams/drawing9.xml"/><Relationship Id="rId30" Type="http://schemas.openxmlformats.org/officeDocument/2006/relationships/diagramQuickStyle" Target="../diagrams/quickStyle10.xml"/><Relationship Id="rId35" Type="http://schemas.openxmlformats.org/officeDocument/2006/relationships/diagramQuickStyle" Target="../diagrams/quickStyle11.xml"/><Relationship Id="rId43" Type="http://schemas.openxmlformats.org/officeDocument/2006/relationships/diagramData" Target="../diagrams/data13.xml"/></Relationships>
</file>

<file path=ppt/slides/_rels/slide101.xml.rels><?xml version="1.0" encoding="UTF-8" standalone="yes"?>
<Relationships xmlns="http://schemas.openxmlformats.org/package/2006/relationships"><Relationship Id="rId3" Type="http://schemas.openxmlformats.org/officeDocument/2006/relationships/hyperlink" Target="http://acpr.banque-france.fr/etudes/analyses-et-syntheses.html" TargetMode="External"/><Relationship Id="rId2" Type="http://schemas.openxmlformats.org/officeDocument/2006/relationships/notesSlide" Target="../notesSlides/notesSlide101.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102.xml.rels><?xml version="1.0" encoding="UTF-8" standalone="yes"?>
<Relationships xmlns="http://schemas.openxmlformats.org/package/2006/relationships"><Relationship Id="rId3" Type="http://schemas.openxmlformats.org/officeDocument/2006/relationships/hyperlink" Target="https://esurfi-assurance.banque-france.fr/" TargetMode="External"/><Relationship Id="rId2" Type="http://schemas.openxmlformats.org/officeDocument/2006/relationships/notesSlide" Target="../notesSlides/notesSlide102.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4.xml"/><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5.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8.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4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http://acpr.banque-france.fr/etudes/analyses-et-syntheses.html" TargetMode="External"/><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8.xml.rels><?xml version="1.0" encoding="UTF-8" standalone="yes"?>
<Relationships xmlns="http://schemas.openxmlformats.org/package/2006/relationships"><Relationship Id="rId3" Type="http://schemas.openxmlformats.org/officeDocument/2006/relationships/hyperlink" Target="http://acpr.banque-france.fr/solvabilite2.html" TargetMode="External"/><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pic>
        <p:nvPicPr>
          <p:cNvPr id="3" name="Imag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0151" y="1"/>
            <a:ext cx="9594679" cy="6858000"/>
          </a:xfrm>
          <a:prstGeom prst="rect">
            <a:avLst/>
          </a:prstGeom>
        </p:spPr>
      </p:pic>
    </p:spTree>
    <p:extLst>
      <p:ext uri="{BB962C8B-B14F-4D97-AF65-F5344CB8AC3E}">
        <p14:creationId xmlns:p14="http://schemas.microsoft.com/office/powerpoint/2010/main" val="37657952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3547" y="-24"/>
            <a:ext cx="7604917" cy="785818"/>
          </a:xfrm>
        </p:spPr>
        <p:txBody>
          <a:bodyPr/>
          <a:lstStyle/>
          <a:p>
            <a:pPr algn="just"/>
            <a:r>
              <a:rPr lang="fr-FR" sz="2800" dirty="0" smtClean="0"/>
              <a:t>Le contenu final du niveau </a:t>
            </a:r>
            <a:r>
              <a:rPr lang="fr-FR" sz="2800" dirty="0"/>
              <a:t>2 </a:t>
            </a:r>
            <a:r>
              <a:rPr lang="fr-FR" sz="2800" dirty="0" smtClean="0"/>
              <a:t>[3/4</a:t>
            </a:r>
            <a:r>
              <a:rPr lang="fr-FR" sz="2800" dirty="0"/>
              <a:t>]</a:t>
            </a:r>
          </a:p>
        </p:txBody>
      </p:sp>
      <p:sp>
        <p:nvSpPr>
          <p:cNvPr id="3" name="Espace réservé du contenu 2"/>
          <p:cNvSpPr>
            <a:spLocks noGrp="1"/>
          </p:cNvSpPr>
          <p:nvPr>
            <p:ph idx="1"/>
          </p:nvPr>
        </p:nvSpPr>
        <p:spPr>
          <a:xfrm>
            <a:off x="395537" y="908720"/>
            <a:ext cx="8208912" cy="5472608"/>
          </a:xfrm>
        </p:spPr>
        <p:txBody>
          <a:bodyPr>
            <a:noAutofit/>
          </a:bodyPr>
          <a:lstStyle/>
          <a:p>
            <a:pPr marL="357188" indent="-357188" algn="just"/>
            <a:r>
              <a:rPr lang="fr-FR" sz="2000" dirty="0" smtClean="0"/>
              <a:t>Le niveau 2 a également été revu sur l’ensemble des piliers</a:t>
            </a:r>
          </a:p>
          <a:p>
            <a:pPr lvl="1" indent="-274638" algn="just">
              <a:buFont typeface="Wingdings" panose="05000000000000000000" pitchFamily="2" charset="2"/>
              <a:buChar char="Ø"/>
            </a:pPr>
            <a:r>
              <a:rPr lang="fr-FR" sz="1900" dirty="0" smtClean="0"/>
              <a:t>Pilier 1</a:t>
            </a:r>
          </a:p>
          <a:p>
            <a:pPr lvl="1" algn="just">
              <a:buFont typeface="Wingdings" panose="05000000000000000000" pitchFamily="2" charset="2"/>
              <a:buChar char="Ø"/>
            </a:pPr>
            <a:endParaRPr lang="fr-FR" sz="800" dirty="0" smtClean="0"/>
          </a:p>
          <a:p>
            <a:pPr marL="1169988" lvl="2" indent="-273050" algn="just">
              <a:buFont typeface="Wingdings" panose="05000000000000000000" pitchFamily="2" charset="2"/>
              <a:buChar char="§"/>
            </a:pPr>
            <a:r>
              <a:rPr lang="fr-FR" sz="1800" b="0" dirty="0" smtClean="0"/>
              <a:t>Allègement de la procédure de demande d’approbation des fonds propres auxiliaires</a:t>
            </a:r>
          </a:p>
          <a:p>
            <a:pPr lvl="3" indent="-271463" algn="just"/>
            <a:r>
              <a:rPr lang="fr-FR" sz="1600" dirty="0"/>
              <a:t>Un ITS complète ce processus </a:t>
            </a:r>
            <a:r>
              <a:rPr lang="fr-FR" sz="1600" dirty="0" smtClean="0"/>
              <a:t>d’approbation</a:t>
            </a:r>
          </a:p>
          <a:p>
            <a:pPr marL="1166813" lvl="2" indent="-263525" algn="just">
              <a:buFont typeface="Wingdings" panose="05000000000000000000" pitchFamily="2" charset="2"/>
              <a:buChar char="§"/>
            </a:pPr>
            <a:r>
              <a:rPr lang="fr-FR" sz="1800" b="0" dirty="0"/>
              <a:t>Introduction de seuils quantitatifs pour la rémunération des porteurs de parts</a:t>
            </a:r>
          </a:p>
          <a:p>
            <a:pPr lvl="3" indent="-271463" algn="just"/>
            <a:r>
              <a:rPr lang="fr-FR" sz="1600" dirty="0" smtClean="0"/>
              <a:t>Pour qu’une hausse des taux d’intérêt associée à une option d’achat ne soit pas considérée comme une incitation à rembourser</a:t>
            </a:r>
          </a:p>
          <a:p>
            <a:pPr marL="1258887" lvl="3" indent="0" algn="just">
              <a:buNone/>
            </a:pPr>
            <a:endParaRPr lang="fr-FR" sz="1500" dirty="0"/>
          </a:p>
          <a:p>
            <a:pPr lvl="1" indent="-274638" algn="just">
              <a:buFont typeface="Wingdings" panose="05000000000000000000" pitchFamily="2" charset="2"/>
              <a:buChar char="Ø"/>
            </a:pPr>
            <a:r>
              <a:rPr lang="fr-FR" sz="1800" dirty="0"/>
              <a:t>Pilier 2</a:t>
            </a:r>
          </a:p>
          <a:p>
            <a:pPr marL="1166813" lvl="2" indent="-263525" algn="just">
              <a:buFont typeface="Wingdings" panose="05000000000000000000" pitchFamily="2" charset="2"/>
              <a:buChar char="§"/>
            </a:pPr>
            <a:r>
              <a:rPr lang="fr-FR" sz="1800" b="0" dirty="0"/>
              <a:t>Cumul de la fonction audit interne avec d’autres fonctions </a:t>
            </a:r>
            <a:r>
              <a:rPr lang="fr-FR" sz="1800" b="0" dirty="0" smtClean="0"/>
              <a:t>possibles, </a:t>
            </a:r>
            <a:r>
              <a:rPr lang="fr-FR" sz="1800" b="0" dirty="0"/>
              <a:t>sous </a:t>
            </a:r>
            <a:r>
              <a:rPr lang="fr-FR" sz="1800" b="0" dirty="0" smtClean="0"/>
              <a:t>condition</a:t>
            </a:r>
          </a:p>
          <a:p>
            <a:pPr lvl="2" algn="just">
              <a:buFont typeface="Wingdings" panose="05000000000000000000" pitchFamily="2" charset="2"/>
              <a:buChar char="§"/>
            </a:pPr>
            <a:endParaRPr lang="fr-FR" sz="800" dirty="0" smtClean="0"/>
          </a:p>
          <a:p>
            <a:pPr lvl="1" indent="-274638" algn="just">
              <a:buFont typeface="Wingdings" panose="05000000000000000000" pitchFamily="2" charset="2"/>
              <a:buChar char="Ø"/>
            </a:pPr>
            <a:r>
              <a:rPr lang="fr-FR" sz="1800" dirty="0"/>
              <a:t>Pilier 3</a:t>
            </a:r>
          </a:p>
          <a:p>
            <a:pPr marL="1166813" lvl="2" indent="-263525" algn="just">
              <a:buFont typeface="Wingdings" panose="05000000000000000000" pitchFamily="2" charset="2"/>
              <a:buChar char="§"/>
            </a:pPr>
            <a:r>
              <a:rPr lang="fr-FR" sz="1800" b="0" dirty="0"/>
              <a:t>Extension du délai de remise </a:t>
            </a:r>
            <a:r>
              <a:rPr lang="fr-FR" sz="1800" b="0" dirty="0" smtClean="0"/>
              <a:t>au superviseur du </a:t>
            </a:r>
            <a:r>
              <a:rPr lang="fr-FR" sz="1800" b="0" i="1" dirty="0"/>
              <a:t>reporting</a:t>
            </a:r>
            <a:r>
              <a:rPr lang="fr-FR" sz="1800" b="0" dirty="0"/>
              <a:t> d’ouverture </a:t>
            </a:r>
            <a:r>
              <a:rPr lang="fr-FR" sz="1800" b="0" dirty="0" smtClean="0"/>
              <a:t>individuel </a:t>
            </a:r>
            <a:r>
              <a:rPr lang="fr-FR" sz="1800" b="0" dirty="0"/>
              <a:t>à 20 semaines</a:t>
            </a:r>
          </a:p>
          <a:p>
            <a:pPr lvl="1" algn="just">
              <a:buFont typeface="Wingdings" panose="05000000000000000000" pitchFamily="2" charset="2"/>
              <a:buChar char="Ø"/>
            </a:pPr>
            <a:endParaRPr lang="fr-FR" sz="1800" b="0" dirty="0"/>
          </a:p>
          <a:p>
            <a:pPr lvl="1" algn="just">
              <a:buFont typeface="Wingdings" panose="05000000000000000000" pitchFamily="2" charset="2"/>
              <a:buChar char="Ø"/>
            </a:pPr>
            <a:endParaRPr lang="fr-FR" sz="1800" dirty="0"/>
          </a:p>
        </p:txBody>
      </p:sp>
      <p:sp>
        <p:nvSpPr>
          <p:cNvPr id="6" name="Accolade ouvrante 5"/>
          <p:cNvSpPr/>
          <p:nvPr/>
        </p:nvSpPr>
        <p:spPr>
          <a:xfrm>
            <a:off x="1161833" y="1844824"/>
            <a:ext cx="180000" cy="208823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9" name="ZoneTexte 8"/>
          <p:cNvSpPr txBox="1"/>
          <p:nvPr/>
        </p:nvSpPr>
        <p:spPr>
          <a:xfrm rot="16200000">
            <a:off x="161257" y="2661955"/>
            <a:ext cx="1723486" cy="369332"/>
          </a:xfrm>
          <a:prstGeom prst="rect">
            <a:avLst/>
          </a:prstGeom>
          <a:noFill/>
        </p:spPr>
        <p:txBody>
          <a:bodyPr wrap="square" rtlCol="0">
            <a:spAutoFit/>
          </a:bodyPr>
          <a:lstStyle/>
          <a:p>
            <a:pPr algn="ctr"/>
            <a:r>
              <a:rPr lang="fr-FR" sz="1600" i="1" dirty="0"/>
              <a:t>Fonds</a:t>
            </a:r>
            <a:r>
              <a:rPr lang="fr-FR" dirty="0" smtClean="0"/>
              <a:t> </a:t>
            </a:r>
            <a:r>
              <a:rPr lang="fr-FR" sz="1600" i="1" dirty="0" smtClean="0"/>
              <a:t>propres</a:t>
            </a:r>
            <a:endParaRPr lang="fr-FR" i="1" dirty="0"/>
          </a:p>
        </p:txBody>
      </p:sp>
      <p:sp>
        <p:nvSpPr>
          <p:cNvPr id="4" name="Espace réservé de la date 3"/>
          <p:cNvSpPr>
            <a:spLocks noGrp="1"/>
          </p:cNvSpPr>
          <p:nvPr>
            <p:ph type="dt" sz="half" idx="2"/>
          </p:nvPr>
        </p:nvSpPr>
        <p:spPr/>
        <p:txBody>
          <a:bodyPr/>
          <a:lstStyle/>
          <a:p>
            <a:pPr fontAlgn="base">
              <a:spcBef>
                <a:spcPct val="0"/>
              </a:spcBef>
              <a:spcAft>
                <a:spcPct val="0"/>
              </a:spcAft>
              <a:defRPr/>
            </a:pPr>
            <a:r>
              <a:rPr lang="fr-FR" dirty="0" smtClean="0">
                <a:latin typeface="Arial" charset="0"/>
              </a:rPr>
              <a:t>18/12/2014</a:t>
            </a:r>
            <a:endParaRPr lang="fr-FR" dirty="0">
              <a:latin typeface="Arial" charset="0"/>
            </a:endParaRPr>
          </a:p>
        </p:txBody>
      </p:sp>
    </p:spTree>
    <p:extLst>
      <p:ext uri="{BB962C8B-B14F-4D97-AF65-F5344CB8AC3E}">
        <p14:creationId xmlns:p14="http://schemas.microsoft.com/office/powerpoint/2010/main" val="2613823193"/>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15616" y="-27384"/>
            <a:ext cx="7056784" cy="785818"/>
          </a:xfrm>
        </p:spPr>
        <p:txBody>
          <a:bodyPr/>
          <a:lstStyle/>
          <a:p>
            <a:r>
              <a:rPr lang="fr-FR" sz="2800" dirty="0" smtClean="0"/>
              <a:t>Synthèse des collectes</a:t>
            </a:r>
            <a:endParaRPr lang="fr-FR" sz="2800" dirty="0"/>
          </a:p>
        </p:txBody>
      </p:sp>
      <p:sp>
        <p:nvSpPr>
          <p:cNvPr id="3" name="Espace réservé du contenu 2"/>
          <p:cNvSpPr>
            <a:spLocks noGrp="1"/>
          </p:cNvSpPr>
          <p:nvPr>
            <p:ph idx="1"/>
          </p:nvPr>
        </p:nvSpPr>
        <p:spPr>
          <a:xfrm>
            <a:off x="899592" y="1196752"/>
            <a:ext cx="7632848" cy="4104456"/>
          </a:xfrm>
        </p:spPr>
        <p:txBody>
          <a:bodyPr>
            <a:normAutofit/>
          </a:bodyPr>
          <a:lstStyle/>
          <a:p>
            <a:pPr marL="360363" indent="-360363" algn="just">
              <a:lnSpc>
                <a:spcPct val="150000"/>
              </a:lnSpc>
            </a:pPr>
            <a:r>
              <a:rPr lang="fr-FR" sz="1900" dirty="0" smtClean="0"/>
              <a:t> </a:t>
            </a:r>
            <a:endParaRPr lang="fr-FR" sz="1900" dirty="0"/>
          </a:p>
        </p:txBody>
      </p:sp>
      <p:graphicFrame>
        <p:nvGraphicFramePr>
          <p:cNvPr id="6" name="Diagramme 5"/>
          <p:cNvGraphicFramePr/>
          <p:nvPr>
            <p:extLst>
              <p:ext uri="{D42A27DB-BD31-4B8C-83A1-F6EECF244321}">
                <p14:modId xmlns:p14="http://schemas.microsoft.com/office/powerpoint/2010/main" val="2815548216"/>
              </p:ext>
            </p:extLst>
          </p:nvPr>
        </p:nvGraphicFramePr>
        <p:xfrm>
          <a:off x="1572344" y="763322"/>
          <a:ext cx="7320136" cy="11535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me 6"/>
          <p:cNvGraphicFramePr/>
          <p:nvPr>
            <p:extLst>
              <p:ext uri="{D42A27DB-BD31-4B8C-83A1-F6EECF244321}">
                <p14:modId xmlns:p14="http://schemas.microsoft.com/office/powerpoint/2010/main" val="2508694172"/>
              </p:ext>
            </p:extLst>
          </p:nvPr>
        </p:nvGraphicFramePr>
        <p:xfrm>
          <a:off x="1573082" y="1774278"/>
          <a:ext cx="7319397" cy="720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8" name="Diagramme 7"/>
          <p:cNvGraphicFramePr/>
          <p:nvPr>
            <p:extLst>
              <p:ext uri="{D42A27DB-BD31-4B8C-83A1-F6EECF244321}">
                <p14:modId xmlns:p14="http://schemas.microsoft.com/office/powerpoint/2010/main" val="2192067798"/>
              </p:ext>
            </p:extLst>
          </p:nvPr>
        </p:nvGraphicFramePr>
        <p:xfrm>
          <a:off x="1573082" y="2420968"/>
          <a:ext cx="7319397" cy="72000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9" name="Diagramme 8"/>
          <p:cNvGraphicFramePr/>
          <p:nvPr>
            <p:extLst>
              <p:ext uri="{D42A27DB-BD31-4B8C-83A1-F6EECF244321}">
                <p14:modId xmlns:p14="http://schemas.microsoft.com/office/powerpoint/2010/main" val="621190728"/>
              </p:ext>
            </p:extLst>
          </p:nvPr>
        </p:nvGraphicFramePr>
        <p:xfrm>
          <a:off x="1573082" y="3069040"/>
          <a:ext cx="7391405" cy="72000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10" name="Diagramme 9"/>
          <p:cNvGraphicFramePr/>
          <p:nvPr>
            <p:extLst>
              <p:ext uri="{D42A27DB-BD31-4B8C-83A1-F6EECF244321}">
                <p14:modId xmlns:p14="http://schemas.microsoft.com/office/powerpoint/2010/main" val="569213177"/>
              </p:ext>
            </p:extLst>
          </p:nvPr>
        </p:nvGraphicFramePr>
        <p:xfrm>
          <a:off x="1592106" y="3717032"/>
          <a:ext cx="7372382" cy="792088"/>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aphicFrame>
        <p:nvGraphicFramePr>
          <p:cNvPr id="11" name="Diagramme 10"/>
          <p:cNvGraphicFramePr/>
          <p:nvPr>
            <p:extLst>
              <p:ext uri="{D42A27DB-BD31-4B8C-83A1-F6EECF244321}">
                <p14:modId xmlns:p14="http://schemas.microsoft.com/office/powerpoint/2010/main" val="2065197325"/>
              </p:ext>
            </p:extLst>
          </p:nvPr>
        </p:nvGraphicFramePr>
        <p:xfrm>
          <a:off x="1572344" y="4437192"/>
          <a:ext cx="7392144" cy="720000"/>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graphicFrame>
        <p:nvGraphicFramePr>
          <p:cNvPr id="12" name="Diagramme 11"/>
          <p:cNvGraphicFramePr/>
          <p:nvPr>
            <p:extLst>
              <p:ext uri="{D42A27DB-BD31-4B8C-83A1-F6EECF244321}">
                <p14:modId xmlns:p14="http://schemas.microsoft.com/office/powerpoint/2010/main" val="3623222735"/>
              </p:ext>
            </p:extLst>
          </p:nvPr>
        </p:nvGraphicFramePr>
        <p:xfrm>
          <a:off x="1572344" y="5085264"/>
          <a:ext cx="7392144" cy="720000"/>
        </p:xfrm>
        <a:graphic>
          <a:graphicData uri="http://schemas.openxmlformats.org/drawingml/2006/diagram">
            <dgm:relIds xmlns:dgm="http://schemas.openxmlformats.org/drawingml/2006/diagram" xmlns:r="http://schemas.openxmlformats.org/officeDocument/2006/relationships" r:dm="rId33" r:lo="rId34" r:qs="rId35" r:cs="rId36"/>
          </a:graphicData>
        </a:graphic>
      </p:graphicFrame>
      <p:sp>
        <p:nvSpPr>
          <p:cNvPr id="13" name="ZoneTexte 12"/>
          <p:cNvSpPr txBox="1"/>
          <p:nvPr/>
        </p:nvSpPr>
        <p:spPr>
          <a:xfrm>
            <a:off x="1624278" y="5877272"/>
            <a:ext cx="2155634" cy="307777"/>
          </a:xfrm>
          <a:prstGeom prst="rect">
            <a:avLst/>
          </a:prstGeom>
          <a:solidFill>
            <a:srgbClr val="FFCCFF"/>
          </a:solidFill>
        </p:spPr>
        <p:txBody>
          <a:bodyPr wrap="square" rtlCol="0">
            <a:spAutoFit/>
          </a:bodyPr>
          <a:lstStyle/>
          <a:p>
            <a:pPr algn="ctr"/>
            <a:r>
              <a:rPr lang="fr-FR" sz="1400" dirty="0" smtClean="0">
                <a:solidFill>
                  <a:schemeClr val="tx1"/>
                </a:solidFill>
                <a:latin typeface="+mj-lt"/>
              </a:rPr>
              <a:t>Exercice préparatoire</a:t>
            </a:r>
            <a:endParaRPr lang="fr-FR" sz="1400" dirty="0">
              <a:solidFill>
                <a:schemeClr val="tx1"/>
              </a:solidFill>
              <a:latin typeface="+mj-lt"/>
            </a:endParaRPr>
          </a:p>
        </p:txBody>
      </p:sp>
      <p:sp>
        <p:nvSpPr>
          <p:cNvPr id="14" name="ZoneTexte 13"/>
          <p:cNvSpPr txBox="1"/>
          <p:nvPr/>
        </p:nvSpPr>
        <p:spPr>
          <a:xfrm>
            <a:off x="5940152" y="5877272"/>
            <a:ext cx="2376264" cy="307777"/>
          </a:xfrm>
          <a:prstGeom prst="rect">
            <a:avLst/>
          </a:prstGeom>
          <a:solidFill>
            <a:schemeClr val="tx2">
              <a:lumMod val="60000"/>
              <a:lumOff val="40000"/>
            </a:schemeClr>
          </a:solidFill>
        </p:spPr>
        <p:txBody>
          <a:bodyPr wrap="square" rtlCol="0">
            <a:spAutoFit/>
          </a:bodyPr>
          <a:lstStyle/>
          <a:p>
            <a:pPr algn="ctr"/>
            <a:r>
              <a:rPr lang="fr-FR" sz="1400" dirty="0" smtClean="0">
                <a:solidFill>
                  <a:schemeClr val="tx1"/>
                </a:solidFill>
                <a:latin typeface="+mj-lt"/>
              </a:rPr>
              <a:t>Solvabilité II mise en œuvre</a:t>
            </a:r>
            <a:endParaRPr lang="fr-FR" sz="1400" dirty="0">
              <a:solidFill>
                <a:schemeClr val="tx1"/>
              </a:solidFill>
              <a:latin typeface="+mj-lt"/>
            </a:endParaRPr>
          </a:p>
        </p:txBody>
      </p:sp>
      <p:graphicFrame>
        <p:nvGraphicFramePr>
          <p:cNvPr id="15" name="Diagramme 14"/>
          <p:cNvGraphicFramePr/>
          <p:nvPr>
            <p:extLst>
              <p:ext uri="{D42A27DB-BD31-4B8C-83A1-F6EECF244321}">
                <p14:modId xmlns:p14="http://schemas.microsoft.com/office/powerpoint/2010/main" val="2274433193"/>
              </p:ext>
            </p:extLst>
          </p:nvPr>
        </p:nvGraphicFramePr>
        <p:xfrm>
          <a:off x="-115019" y="980728"/>
          <a:ext cx="2094731" cy="720080"/>
        </p:xfrm>
        <a:graphic>
          <a:graphicData uri="http://schemas.openxmlformats.org/drawingml/2006/diagram">
            <dgm:relIds xmlns:dgm="http://schemas.openxmlformats.org/drawingml/2006/diagram" xmlns:r="http://schemas.openxmlformats.org/officeDocument/2006/relationships" r:dm="rId38" r:lo="rId39" r:qs="rId40" r:cs="rId41"/>
          </a:graphicData>
        </a:graphic>
      </p:graphicFrame>
      <p:graphicFrame>
        <p:nvGraphicFramePr>
          <p:cNvPr id="16" name="Diagramme 15"/>
          <p:cNvGraphicFramePr/>
          <p:nvPr>
            <p:extLst>
              <p:ext uri="{D42A27DB-BD31-4B8C-83A1-F6EECF244321}">
                <p14:modId xmlns:p14="http://schemas.microsoft.com/office/powerpoint/2010/main" val="2014938682"/>
              </p:ext>
            </p:extLst>
          </p:nvPr>
        </p:nvGraphicFramePr>
        <p:xfrm>
          <a:off x="-108520" y="1844824"/>
          <a:ext cx="2094731" cy="3960440"/>
        </p:xfrm>
        <a:graphic>
          <a:graphicData uri="http://schemas.openxmlformats.org/drawingml/2006/diagram">
            <dgm:relIds xmlns:dgm="http://schemas.openxmlformats.org/drawingml/2006/diagram" xmlns:r="http://schemas.openxmlformats.org/officeDocument/2006/relationships" r:dm="rId43" r:lo="rId44" r:qs="rId45" r:cs="rId46"/>
          </a:graphicData>
        </a:graphic>
      </p:graphicFrame>
      <p:sp>
        <p:nvSpPr>
          <p:cNvPr id="4" name="Espace réservé de la date 3"/>
          <p:cNvSpPr>
            <a:spLocks noGrp="1"/>
          </p:cNvSpPr>
          <p:nvPr>
            <p:ph type="dt" sz="half" idx="2"/>
          </p:nvPr>
        </p:nvSpPr>
        <p:spPr/>
        <p:txBody>
          <a:bodyPr/>
          <a:lstStyle/>
          <a:p>
            <a:pPr fontAlgn="base">
              <a:spcBef>
                <a:spcPct val="0"/>
              </a:spcBef>
              <a:spcAft>
                <a:spcPct val="0"/>
              </a:spcAft>
              <a:defRPr/>
            </a:pPr>
            <a:r>
              <a:rPr lang="fr-FR" smtClean="0">
                <a:latin typeface="Arial" charset="0"/>
              </a:rPr>
              <a:t>18/12/2014</a:t>
            </a:r>
            <a:endParaRPr lang="fr-FR" dirty="0">
              <a:latin typeface="Arial" charset="0"/>
            </a:endParaRPr>
          </a:p>
        </p:txBody>
      </p:sp>
    </p:spTree>
    <p:extLst>
      <p:ext uri="{BB962C8B-B14F-4D97-AF65-F5344CB8AC3E}">
        <p14:creationId xmlns:p14="http://schemas.microsoft.com/office/powerpoint/2010/main" val="1605494493"/>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15616" y="44624"/>
            <a:ext cx="7056784" cy="785818"/>
          </a:xfrm>
        </p:spPr>
        <p:txBody>
          <a:bodyPr/>
          <a:lstStyle/>
          <a:p>
            <a:r>
              <a:rPr lang="fr-FR" sz="2800" dirty="0"/>
              <a:t>L</a:t>
            </a:r>
            <a:r>
              <a:rPr lang="fr-FR" sz="2800" dirty="0" smtClean="0"/>
              <a:t>’année 2015</a:t>
            </a:r>
            <a:endParaRPr lang="fr-FR" sz="2800" dirty="0"/>
          </a:p>
        </p:txBody>
      </p:sp>
      <p:sp>
        <p:nvSpPr>
          <p:cNvPr id="3" name="Espace réservé du contenu 2"/>
          <p:cNvSpPr>
            <a:spLocks noGrp="1"/>
          </p:cNvSpPr>
          <p:nvPr>
            <p:ph idx="1"/>
          </p:nvPr>
        </p:nvSpPr>
        <p:spPr>
          <a:xfrm>
            <a:off x="323528" y="1124744"/>
            <a:ext cx="8496944" cy="4752528"/>
          </a:xfrm>
        </p:spPr>
        <p:txBody>
          <a:bodyPr>
            <a:noAutofit/>
          </a:bodyPr>
          <a:lstStyle/>
          <a:p>
            <a:pPr marL="357188" indent="-357188" algn="just">
              <a:buSzPct val="85000"/>
              <a:defRPr/>
            </a:pPr>
            <a:r>
              <a:rPr lang="fr-FR" sz="2000" dirty="0" smtClean="0">
                <a:ea typeface="ＭＳ Ｐゴシック" pitchFamily="-64" charset="-128"/>
              </a:rPr>
              <a:t>Fin janvier </a:t>
            </a:r>
            <a:r>
              <a:rPr lang="fr-FR" sz="2000" b="0" dirty="0" smtClean="0">
                <a:ea typeface="ＭＳ Ｐゴシック" pitchFamily="-64" charset="-128"/>
              </a:rPr>
              <a:t>: publication d’un numéro d’</a:t>
            </a:r>
            <a:r>
              <a:rPr lang="fr-FR" sz="2000" b="0" i="1" dirty="0" smtClean="0">
                <a:ea typeface="ＭＳ Ｐゴシック" pitchFamily="-64" charset="-128"/>
              </a:rPr>
              <a:t>Analyses et synthèses </a:t>
            </a:r>
            <a:r>
              <a:rPr lang="fr-FR" sz="2000" b="0" dirty="0" smtClean="0">
                <a:ea typeface="ＭＳ Ｐゴシック" pitchFamily="-64" charset="-128"/>
              </a:rPr>
              <a:t>dédié aux enseignements de l’exercice de préparation 2014</a:t>
            </a:r>
          </a:p>
          <a:p>
            <a:pPr marL="0" indent="0" algn="just">
              <a:lnSpc>
                <a:spcPct val="150000"/>
              </a:lnSpc>
              <a:buSzPct val="85000"/>
              <a:buNone/>
              <a:defRPr/>
            </a:pPr>
            <a:endParaRPr lang="fr-FR" sz="2000" dirty="0" smtClean="0">
              <a:ea typeface="ＭＳ Ｐゴシック" pitchFamily="-64" charset="-128"/>
            </a:endParaRPr>
          </a:p>
          <a:p>
            <a:pPr marL="0" indent="0" algn="just">
              <a:lnSpc>
                <a:spcPct val="150000"/>
              </a:lnSpc>
              <a:buSzPct val="85000"/>
              <a:buNone/>
              <a:defRPr/>
            </a:pPr>
            <a:endParaRPr lang="fr-FR" sz="2000" dirty="0" smtClean="0">
              <a:ea typeface="ＭＳ Ｐゴシック" pitchFamily="-64" charset="-128"/>
            </a:endParaRPr>
          </a:p>
          <a:p>
            <a:pPr marL="0" indent="0" algn="just">
              <a:lnSpc>
                <a:spcPct val="150000"/>
              </a:lnSpc>
              <a:buSzPct val="85000"/>
              <a:buNone/>
              <a:defRPr/>
            </a:pPr>
            <a:endParaRPr lang="fr-FR" sz="2000" dirty="0">
              <a:ea typeface="ＭＳ Ｐゴシック" pitchFamily="-64" charset="-128"/>
            </a:endParaRPr>
          </a:p>
          <a:p>
            <a:pPr marL="0" indent="0" algn="just">
              <a:lnSpc>
                <a:spcPct val="150000"/>
              </a:lnSpc>
              <a:buSzPct val="85000"/>
              <a:buNone/>
              <a:defRPr/>
            </a:pPr>
            <a:endParaRPr lang="fr-FR" sz="2000" dirty="0" smtClean="0">
              <a:ea typeface="ＭＳ Ｐゴシック" pitchFamily="-64" charset="-128"/>
            </a:endParaRPr>
          </a:p>
          <a:p>
            <a:pPr marL="0" indent="0" algn="ctr">
              <a:lnSpc>
                <a:spcPct val="150000"/>
              </a:lnSpc>
              <a:buSzPct val="85000"/>
              <a:buNone/>
              <a:defRPr/>
            </a:pPr>
            <a:r>
              <a:rPr lang="fr-FR" sz="2000" dirty="0">
                <a:ea typeface="ＭＳ Ｐゴシック" pitchFamily="-64" charset="-128"/>
                <a:hlinkClick r:id="rId3"/>
              </a:rPr>
              <a:t>http://</a:t>
            </a:r>
            <a:r>
              <a:rPr lang="fr-FR" sz="2000" dirty="0" smtClean="0">
                <a:ea typeface="ＭＳ Ｐゴシック" pitchFamily="-64" charset="-128"/>
                <a:hlinkClick r:id="rId3"/>
              </a:rPr>
              <a:t>acpr.banque-france.fr/etudes/analyses-et-syntheses.html</a:t>
            </a:r>
            <a:r>
              <a:rPr lang="fr-FR" sz="2000" dirty="0" smtClean="0">
                <a:ea typeface="ＭＳ Ｐゴシック" pitchFamily="-64" charset="-128"/>
              </a:rPr>
              <a:t> </a:t>
            </a:r>
            <a:endParaRPr lang="fr-FR" sz="2000" dirty="0">
              <a:ea typeface="ＭＳ Ｐゴシック" pitchFamily="-64" charset="-128"/>
            </a:endParaRPr>
          </a:p>
          <a:p>
            <a:pPr marL="0" indent="0" algn="just">
              <a:lnSpc>
                <a:spcPct val="150000"/>
              </a:lnSpc>
              <a:buSzPct val="85000"/>
              <a:buNone/>
              <a:defRPr/>
            </a:pPr>
            <a:endParaRPr lang="fr-FR" sz="2000" dirty="0">
              <a:ea typeface="ＭＳ Ｐゴシック" pitchFamily="-64" charset="-128"/>
            </a:endParaRPr>
          </a:p>
        </p:txBody>
      </p:sp>
      <p:sp>
        <p:nvSpPr>
          <p:cNvPr id="4" name="Espace réservé de la date 3"/>
          <p:cNvSpPr>
            <a:spLocks noGrp="1"/>
          </p:cNvSpPr>
          <p:nvPr>
            <p:ph type="dt" sz="half" idx="2"/>
          </p:nvPr>
        </p:nvSpPr>
        <p:spPr/>
        <p:txBody>
          <a:bodyPr/>
          <a:lstStyle/>
          <a:p>
            <a:pPr fontAlgn="base">
              <a:spcBef>
                <a:spcPct val="0"/>
              </a:spcBef>
              <a:spcAft>
                <a:spcPct val="0"/>
              </a:spcAft>
              <a:defRPr/>
            </a:pPr>
            <a:r>
              <a:rPr lang="fr-FR" dirty="0" smtClean="0">
                <a:latin typeface="Arial" charset="0"/>
              </a:rPr>
              <a:t>18/12/2014</a:t>
            </a:r>
            <a:endParaRPr lang="fr-FR" dirty="0">
              <a:latin typeface="Arial" charset="0"/>
            </a:endParaRPr>
          </a:p>
        </p:txBody>
      </p:sp>
      <p:pic>
        <p:nvPicPr>
          <p:cNvPr id="6" name="Image 5"/>
          <p:cNvPicPr/>
          <p:nvPr/>
        </p:nvPicPr>
        <p:blipFill rotWithShape="1">
          <a:blip r:embed="rId4"/>
          <a:srcRect l="6450" t="42248" r="66401" b="41085"/>
          <a:stretch/>
        </p:blipFill>
        <p:spPr bwMode="auto">
          <a:xfrm>
            <a:off x="2123728" y="2276872"/>
            <a:ext cx="3384376" cy="936104"/>
          </a:xfrm>
          <a:prstGeom prst="rect">
            <a:avLst/>
          </a:prstGeom>
          <a:ln>
            <a:noFill/>
          </a:ln>
          <a:extLst>
            <a:ext uri="{53640926-AAD7-44D8-BBD7-CCE9431645EC}">
              <a14:shadowObscured xmlns:a14="http://schemas.microsoft.com/office/drawing/2010/main"/>
            </a:ext>
          </a:extLst>
        </p:spPr>
      </p:pic>
      <p:pic>
        <p:nvPicPr>
          <p:cNvPr id="7" name="Image 6"/>
          <p:cNvPicPr/>
          <p:nvPr/>
        </p:nvPicPr>
        <p:blipFill rotWithShape="1">
          <a:blip r:embed="rId5"/>
          <a:srcRect l="5550" t="18218" r="84401" b="57364"/>
          <a:stretch/>
        </p:blipFill>
        <p:spPr bwMode="auto">
          <a:xfrm>
            <a:off x="445800" y="2276872"/>
            <a:ext cx="1108228" cy="100811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63348454"/>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15616" y="44624"/>
            <a:ext cx="7056784" cy="785818"/>
          </a:xfrm>
        </p:spPr>
        <p:txBody>
          <a:bodyPr/>
          <a:lstStyle/>
          <a:p>
            <a:r>
              <a:rPr lang="fr-FR" sz="2800" dirty="0" smtClean="0"/>
              <a:t>L’année 2015</a:t>
            </a:r>
            <a:endParaRPr lang="fr-FR" sz="2800" dirty="0"/>
          </a:p>
        </p:txBody>
      </p:sp>
      <p:sp>
        <p:nvSpPr>
          <p:cNvPr id="3" name="Espace réservé du contenu 2"/>
          <p:cNvSpPr>
            <a:spLocks noGrp="1"/>
          </p:cNvSpPr>
          <p:nvPr>
            <p:ph idx="1"/>
          </p:nvPr>
        </p:nvSpPr>
        <p:spPr>
          <a:xfrm>
            <a:off x="323528" y="836712"/>
            <a:ext cx="8496944" cy="5040560"/>
          </a:xfrm>
        </p:spPr>
        <p:txBody>
          <a:bodyPr>
            <a:noAutofit/>
          </a:bodyPr>
          <a:lstStyle/>
          <a:p>
            <a:pPr marL="357188" indent="-357188" algn="just">
              <a:lnSpc>
                <a:spcPct val="150000"/>
              </a:lnSpc>
              <a:buSzPct val="85000"/>
              <a:defRPr/>
            </a:pPr>
            <a:r>
              <a:rPr lang="fr-FR" sz="2000" dirty="0" smtClean="0">
                <a:ea typeface="ＭＳ Ｐゴシック" pitchFamily="-64" charset="-128"/>
              </a:rPr>
              <a:t>Fin janvier </a:t>
            </a:r>
            <a:r>
              <a:rPr lang="fr-FR" sz="2000" b="0" dirty="0" smtClean="0">
                <a:ea typeface="ＭＳ Ｐゴシック" pitchFamily="-64" charset="-128"/>
              </a:rPr>
              <a:t>:</a:t>
            </a:r>
            <a:r>
              <a:rPr lang="fr-FR" sz="2000" dirty="0" smtClean="0">
                <a:ea typeface="ＭＳ Ｐゴシック" pitchFamily="-64" charset="-128"/>
              </a:rPr>
              <a:t> </a:t>
            </a:r>
            <a:r>
              <a:rPr lang="fr-FR" sz="2000" b="0" dirty="0" smtClean="0">
                <a:ea typeface="ＭＳ Ｐゴシック" pitchFamily="-64" charset="-128"/>
              </a:rPr>
              <a:t>mise en ligne du site </a:t>
            </a:r>
            <a:r>
              <a:rPr lang="fr-FR" sz="2000" b="0" i="1" dirty="0" err="1" smtClean="0">
                <a:ea typeface="ＭＳ Ｐゴシック" pitchFamily="-64" charset="-128"/>
              </a:rPr>
              <a:t>eSurfi</a:t>
            </a:r>
            <a:r>
              <a:rPr lang="fr-FR" sz="2000" b="0" i="1" dirty="0" smtClean="0">
                <a:ea typeface="ＭＳ Ｐゴシック" pitchFamily="-64" charset="-128"/>
              </a:rPr>
              <a:t> Assurance</a:t>
            </a:r>
            <a:endParaRPr lang="fr-FR" sz="2000" b="0" dirty="0">
              <a:ea typeface="ＭＳ Ｐゴシック" pitchFamily="-64" charset="-128"/>
            </a:endParaRPr>
          </a:p>
          <a:p>
            <a:pPr marL="357188" indent="-357188" algn="just">
              <a:lnSpc>
                <a:spcPct val="150000"/>
              </a:lnSpc>
              <a:buSzPct val="85000"/>
              <a:defRPr/>
            </a:pPr>
            <a:endParaRPr lang="fr-FR" sz="2000" dirty="0" smtClean="0">
              <a:ea typeface="ＭＳ Ｐゴシック" pitchFamily="-64" charset="-128"/>
            </a:endParaRPr>
          </a:p>
          <a:p>
            <a:pPr marL="357188" indent="-357188" algn="just">
              <a:lnSpc>
                <a:spcPct val="150000"/>
              </a:lnSpc>
              <a:buSzPct val="85000"/>
              <a:defRPr/>
            </a:pPr>
            <a:endParaRPr lang="fr-FR" sz="2000" dirty="0">
              <a:ea typeface="ＭＳ Ｐゴシック" pitchFamily="-64" charset="-128"/>
            </a:endParaRPr>
          </a:p>
          <a:p>
            <a:pPr marL="357188" indent="-357188" algn="just">
              <a:lnSpc>
                <a:spcPct val="150000"/>
              </a:lnSpc>
              <a:buSzPct val="85000"/>
              <a:defRPr/>
            </a:pPr>
            <a:endParaRPr lang="fr-FR" sz="2000" dirty="0" smtClean="0">
              <a:ea typeface="ＭＳ Ｐゴシック" pitchFamily="-64" charset="-128"/>
            </a:endParaRPr>
          </a:p>
          <a:p>
            <a:pPr marL="357188" indent="-357188" algn="just">
              <a:lnSpc>
                <a:spcPct val="150000"/>
              </a:lnSpc>
              <a:buSzPct val="85000"/>
              <a:defRPr/>
            </a:pPr>
            <a:endParaRPr lang="fr-FR" sz="2000" dirty="0">
              <a:ea typeface="ＭＳ Ｐゴシック" pitchFamily="-64" charset="-128"/>
            </a:endParaRPr>
          </a:p>
          <a:p>
            <a:pPr marL="357188" indent="-357188" algn="just">
              <a:lnSpc>
                <a:spcPct val="150000"/>
              </a:lnSpc>
              <a:buSzPct val="85000"/>
              <a:defRPr/>
            </a:pPr>
            <a:endParaRPr lang="fr-FR" sz="2000" dirty="0" smtClean="0">
              <a:ea typeface="ＭＳ Ｐゴシック" pitchFamily="-64" charset="-128"/>
            </a:endParaRPr>
          </a:p>
          <a:p>
            <a:pPr marL="357188" indent="-357188" algn="just">
              <a:lnSpc>
                <a:spcPct val="150000"/>
              </a:lnSpc>
              <a:buSzPct val="85000"/>
              <a:defRPr/>
            </a:pPr>
            <a:endParaRPr lang="fr-FR" sz="2000" dirty="0" smtClean="0">
              <a:ea typeface="ＭＳ Ｐゴシック" pitchFamily="-64" charset="-128"/>
            </a:endParaRPr>
          </a:p>
          <a:p>
            <a:pPr marL="357188" indent="-357188" algn="just">
              <a:lnSpc>
                <a:spcPct val="150000"/>
              </a:lnSpc>
              <a:buSzPct val="85000"/>
              <a:defRPr/>
            </a:pPr>
            <a:endParaRPr lang="fr-FR" sz="2000" dirty="0">
              <a:ea typeface="ＭＳ Ｐゴシック" pitchFamily="-64" charset="-128"/>
            </a:endParaRPr>
          </a:p>
          <a:p>
            <a:pPr marL="0" indent="0" algn="ctr">
              <a:lnSpc>
                <a:spcPct val="150000"/>
              </a:lnSpc>
              <a:buSzPct val="85000"/>
              <a:buNone/>
              <a:defRPr/>
            </a:pPr>
            <a:endParaRPr lang="fr-FR" sz="2000" dirty="0" smtClean="0">
              <a:ea typeface="ＭＳ Ｐゴシック" pitchFamily="-64" charset="-128"/>
            </a:endParaRPr>
          </a:p>
          <a:p>
            <a:pPr marL="0" indent="0" algn="ctr">
              <a:lnSpc>
                <a:spcPct val="150000"/>
              </a:lnSpc>
              <a:buSzPct val="85000"/>
              <a:buNone/>
              <a:defRPr/>
            </a:pPr>
            <a:r>
              <a:rPr lang="fr-FR" sz="2000" u="sng" dirty="0">
                <a:hlinkClick r:id="rId3"/>
              </a:rPr>
              <a:t>https://esurfi-assurance.banque-france.fr</a:t>
            </a:r>
            <a:r>
              <a:rPr lang="fr-FR" sz="2000" dirty="0"/>
              <a:t> </a:t>
            </a:r>
            <a:endParaRPr lang="fr-FR" sz="2000" dirty="0" smtClean="0">
              <a:ea typeface="ＭＳ Ｐゴシック" pitchFamily="-64" charset="-128"/>
            </a:endParaRPr>
          </a:p>
          <a:p>
            <a:pPr marL="357188" indent="-357188" algn="just">
              <a:lnSpc>
                <a:spcPct val="150000"/>
              </a:lnSpc>
              <a:buSzPct val="85000"/>
              <a:defRPr/>
            </a:pPr>
            <a:endParaRPr lang="fr-FR" sz="2000" dirty="0">
              <a:ea typeface="ＭＳ Ｐゴシック" pitchFamily="-64" charset="-128"/>
            </a:endParaRPr>
          </a:p>
        </p:txBody>
      </p:sp>
      <p:sp>
        <p:nvSpPr>
          <p:cNvPr id="4" name="Espace réservé de la date 3"/>
          <p:cNvSpPr>
            <a:spLocks noGrp="1"/>
          </p:cNvSpPr>
          <p:nvPr>
            <p:ph type="dt" sz="half" idx="2"/>
          </p:nvPr>
        </p:nvSpPr>
        <p:spPr/>
        <p:txBody>
          <a:bodyPr/>
          <a:lstStyle/>
          <a:p>
            <a:pPr fontAlgn="base">
              <a:spcBef>
                <a:spcPct val="0"/>
              </a:spcBef>
              <a:spcAft>
                <a:spcPct val="0"/>
              </a:spcAft>
              <a:defRPr/>
            </a:pPr>
            <a:r>
              <a:rPr lang="fr-FR" dirty="0" smtClean="0">
                <a:latin typeface="Arial" charset="0"/>
              </a:rPr>
              <a:t>18/12/2014</a:t>
            </a:r>
            <a:endParaRPr lang="fr-FR" dirty="0">
              <a:latin typeface="Arial" charset="0"/>
            </a:endParaRPr>
          </a:p>
        </p:txBody>
      </p:sp>
      <p:pic>
        <p:nvPicPr>
          <p:cNvPr id="8" name="Image 7"/>
          <p:cNvPicPr/>
          <p:nvPr/>
        </p:nvPicPr>
        <p:blipFill rotWithShape="1">
          <a:blip r:embed="rId4"/>
          <a:srcRect l="3940" t="5919" r="56052" b="48428"/>
          <a:stretch/>
        </p:blipFill>
        <p:spPr bwMode="auto">
          <a:xfrm>
            <a:off x="755576" y="1412776"/>
            <a:ext cx="7776864" cy="403244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45676018"/>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15616" y="44624"/>
            <a:ext cx="7056784" cy="785818"/>
          </a:xfrm>
        </p:spPr>
        <p:txBody>
          <a:bodyPr/>
          <a:lstStyle/>
          <a:p>
            <a:r>
              <a:rPr lang="fr-FR" sz="2800" dirty="0" smtClean="0"/>
              <a:t>L’année 2015</a:t>
            </a:r>
            <a:endParaRPr lang="fr-FR" sz="2800" dirty="0"/>
          </a:p>
        </p:txBody>
      </p:sp>
      <p:sp>
        <p:nvSpPr>
          <p:cNvPr id="3" name="Espace réservé du contenu 2"/>
          <p:cNvSpPr>
            <a:spLocks noGrp="1"/>
          </p:cNvSpPr>
          <p:nvPr>
            <p:ph idx="1"/>
          </p:nvPr>
        </p:nvSpPr>
        <p:spPr>
          <a:xfrm>
            <a:off x="323528" y="836712"/>
            <a:ext cx="8496944" cy="5040560"/>
          </a:xfrm>
        </p:spPr>
        <p:txBody>
          <a:bodyPr>
            <a:normAutofit fontScale="92500"/>
          </a:bodyPr>
          <a:lstStyle/>
          <a:p>
            <a:pPr marL="357188" indent="-357188" algn="just">
              <a:lnSpc>
                <a:spcPct val="150000"/>
              </a:lnSpc>
              <a:buSzPct val="85000"/>
              <a:defRPr/>
            </a:pPr>
            <a:r>
              <a:rPr lang="fr-FR" sz="2000" dirty="0" smtClean="0">
                <a:ea typeface="ＭＳ Ｐゴシック" pitchFamily="-64" charset="-128"/>
              </a:rPr>
              <a:t>Demandes </a:t>
            </a:r>
            <a:r>
              <a:rPr lang="fr-FR" sz="2000" dirty="0">
                <a:ea typeface="ＭＳ Ｐゴシック" pitchFamily="-64" charset="-128"/>
              </a:rPr>
              <a:t>d’autorisations</a:t>
            </a:r>
          </a:p>
          <a:p>
            <a:pPr marL="992188" lvl="1" indent="-357188" algn="just">
              <a:lnSpc>
                <a:spcPct val="150000"/>
              </a:lnSpc>
              <a:buSzPct val="85000"/>
              <a:defRPr/>
            </a:pPr>
            <a:r>
              <a:rPr lang="fr-FR" sz="1900" b="1" dirty="0" smtClean="0">
                <a:ea typeface="ＭＳ Ｐゴシック" pitchFamily="-64" charset="-128"/>
              </a:rPr>
              <a:t>1</a:t>
            </a:r>
            <a:r>
              <a:rPr lang="fr-FR" sz="1900" b="1" baseline="30000" dirty="0" smtClean="0">
                <a:ea typeface="ＭＳ Ｐゴシック" pitchFamily="-64" charset="-128"/>
              </a:rPr>
              <a:t>er</a:t>
            </a:r>
            <a:r>
              <a:rPr lang="fr-FR" sz="1900" b="1" dirty="0" smtClean="0">
                <a:ea typeface="ＭＳ Ｐゴシック" pitchFamily="-64" charset="-128"/>
              </a:rPr>
              <a:t> </a:t>
            </a:r>
            <a:r>
              <a:rPr lang="fr-FR" sz="1900" b="1" dirty="0">
                <a:ea typeface="ＭＳ Ｐゴシック" pitchFamily="-64" charset="-128"/>
              </a:rPr>
              <a:t>avril : </a:t>
            </a:r>
            <a:r>
              <a:rPr lang="fr-FR" sz="1900" dirty="0">
                <a:ea typeface="ＭＳ Ｐゴシック" pitchFamily="-64" charset="-128"/>
              </a:rPr>
              <a:t>ouverture des candidatures </a:t>
            </a:r>
            <a:endParaRPr lang="fr-FR" sz="1900" dirty="0" smtClean="0">
              <a:ea typeface="ＭＳ Ｐゴシック" pitchFamily="-64" charset="-128"/>
            </a:endParaRPr>
          </a:p>
          <a:p>
            <a:pPr marL="992188" lvl="1" indent="-357188" algn="just">
              <a:lnSpc>
                <a:spcPct val="150000"/>
              </a:lnSpc>
              <a:buSzPct val="85000"/>
              <a:defRPr/>
            </a:pPr>
            <a:endParaRPr lang="fr-FR" sz="1100" dirty="0" smtClean="0">
              <a:ea typeface="ＭＳ Ｐゴシック" pitchFamily="-64" charset="-128"/>
            </a:endParaRPr>
          </a:p>
          <a:p>
            <a:pPr marL="357188" indent="-357188" algn="just">
              <a:lnSpc>
                <a:spcPct val="150000"/>
              </a:lnSpc>
              <a:buSzPct val="85000"/>
              <a:defRPr/>
            </a:pPr>
            <a:r>
              <a:rPr lang="fr-FR" sz="2000" dirty="0" smtClean="0">
                <a:ea typeface="ＭＳ Ｐゴシック" pitchFamily="-64" charset="-128"/>
              </a:rPr>
              <a:t>Exercices </a:t>
            </a:r>
            <a:r>
              <a:rPr lang="fr-FR" sz="2000" dirty="0">
                <a:ea typeface="ＭＳ Ｐゴシック" pitchFamily="-64" charset="-128"/>
              </a:rPr>
              <a:t>de préparation</a:t>
            </a:r>
          </a:p>
          <a:p>
            <a:pPr marL="992188" lvl="1" indent="-357188" algn="just">
              <a:lnSpc>
                <a:spcPct val="150000"/>
              </a:lnSpc>
              <a:buSzPct val="85000"/>
              <a:defRPr/>
            </a:pPr>
            <a:r>
              <a:rPr lang="fr-FR" sz="1900" b="1" dirty="0">
                <a:ea typeface="ＭＳ Ｐゴシック" pitchFamily="-64" charset="-128"/>
              </a:rPr>
              <a:t>3 juin :</a:t>
            </a:r>
            <a:r>
              <a:rPr lang="fr-FR" sz="1900" dirty="0">
                <a:ea typeface="ＭＳ Ｐゴシック" pitchFamily="-64" charset="-128"/>
              </a:rPr>
              <a:t> remise des états annuels et du rapport </a:t>
            </a:r>
            <a:r>
              <a:rPr lang="fr-FR" sz="1900" dirty="0" smtClean="0">
                <a:ea typeface="ＭＳ Ｐゴシック" pitchFamily="-64" charset="-128"/>
              </a:rPr>
              <a:t>narratif </a:t>
            </a:r>
            <a:r>
              <a:rPr lang="fr-FR" sz="1900" dirty="0">
                <a:ea typeface="ＭＳ Ｐゴシック" pitchFamily="-64" charset="-128"/>
              </a:rPr>
              <a:t>au niveau solo</a:t>
            </a:r>
          </a:p>
          <a:p>
            <a:pPr marL="992188" lvl="1" indent="-357188" algn="just">
              <a:lnSpc>
                <a:spcPct val="150000"/>
              </a:lnSpc>
              <a:buSzPct val="85000"/>
              <a:defRPr/>
            </a:pPr>
            <a:r>
              <a:rPr lang="fr-FR" sz="1900" b="1" dirty="0">
                <a:ea typeface="ＭＳ Ｐゴシック" pitchFamily="-64" charset="-128"/>
              </a:rPr>
              <a:t>15 juillet : </a:t>
            </a:r>
            <a:r>
              <a:rPr lang="fr-FR" sz="1900" dirty="0">
                <a:ea typeface="ＭＳ Ｐゴシック" pitchFamily="-64" charset="-128"/>
              </a:rPr>
              <a:t>remise des états annuels et du </a:t>
            </a:r>
            <a:r>
              <a:rPr lang="fr-FR" sz="1900" dirty="0" smtClean="0">
                <a:ea typeface="ＭＳ Ｐゴシック" pitchFamily="-64" charset="-128"/>
              </a:rPr>
              <a:t>rapport narratif </a:t>
            </a:r>
            <a:r>
              <a:rPr lang="fr-FR" sz="1900" dirty="0">
                <a:ea typeface="ＭＳ Ｐゴシック" pitchFamily="-64" charset="-128"/>
              </a:rPr>
              <a:t>au niveau groupe</a:t>
            </a:r>
          </a:p>
          <a:p>
            <a:pPr marL="992188" lvl="1" indent="-357188" algn="just">
              <a:lnSpc>
                <a:spcPct val="150000"/>
              </a:lnSpc>
              <a:buSzPct val="85000"/>
              <a:defRPr/>
            </a:pPr>
            <a:r>
              <a:rPr lang="fr-FR" sz="1900" b="1" dirty="0">
                <a:ea typeface="ＭＳ Ｐゴシック" pitchFamily="-64" charset="-128"/>
              </a:rPr>
              <a:t>18 septembre : </a:t>
            </a:r>
            <a:r>
              <a:rPr lang="fr-FR" sz="1900" dirty="0">
                <a:ea typeface="ＭＳ Ｐゴシック" pitchFamily="-64" charset="-128"/>
              </a:rPr>
              <a:t>remise des rapports ORSA aux niveaux solo et groupe</a:t>
            </a:r>
          </a:p>
          <a:p>
            <a:pPr marL="992188" lvl="1" indent="-357188" algn="just">
              <a:lnSpc>
                <a:spcPct val="150000"/>
              </a:lnSpc>
              <a:buSzPct val="85000"/>
              <a:defRPr/>
            </a:pPr>
            <a:r>
              <a:rPr lang="fr-FR" sz="1900" b="1" dirty="0">
                <a:ea typeface="ＭＳ Ｐゴシック" pitchFamily="-64" charset="-128"/>
              </a:rPr>
              <a:t>25 novembre : </a:t>
            </a:r>
            <a:r>
              <a:rPr lang="fr-FR" sz="1900" dirty="0">
                <a:ea typeface="ＭＳ Ｐゴシック" pitchFamily="-64" charset="-128"/>
              </a:rPr>
              <a:t>remise des états </a:t>
            </a:r>
            <a:r>
              <a:rPr lang="fr-FR" sz="1900" dirty="0" smtClean="0">
                <a:ea typeface="ＭＳ Ｐゴシック" pitchFamily="-64" charset="-128"/>
              </a:rPr>
              <a:t>trimestriels au niveau solo</a:t>
            </a:r>
            <a:endParaRPr lang="fr-FR" sz="1900" dirty="0">
              <a:ea typeface="ＭＳ Ｐゴシック" pitchFamily="-64" charset="-128"/>
            </a:endParaRPr>
          </a:p>
          <a:p>
            <a:pPr marL="992188" lvl="1" indent="-357188" algn="just">
              <a:lnSpc>
                <a:spcPct val="150000"/>
              </a:lnSpc>
              <a:buSzPct val="85000"/>
              <a:defRPr/>
            </a:pPr>
            <a:r>
              <a:rPr lang="fr-FR" sz="1900" b="1" dirty="0">
                <a:ea typeface="ＭＳ Ｐゴシック" pitchFamily="-64" charset="-128"/>
              </a:rPr>
              <a:t>6 janvier 2016 : </a:t>
            </a:r>
            <a:r>
              <a:rPr lang="fr-FR" sz="1900" dirty="0">
                <a:ea typeface="ＭＳ Ｐゴシック" pitchFamily="-64" charset="-128"/>
              </a:rPr>
              <a:t>remise des états </a:t>
            </a:r>
            <a:r>
              <a:rPr lang="fr-FR" sz="1900" dirty="0" smtClean="0">
                <a:ea typeface="ＭＳ Ｐゴシック" pitchFamily="-64" charset="-128"/>
              </a:rPr>
              <a:t>trimestriels au niveau groupe</a:t>
            </a:r>
            <a:endParaRPr lang="fr-FR" sz="1900" dirty="0">
              <a:ea typeface="ＭＳ Ｐゴシック" pitchFamily="-64" charset="-128"/>
            </a:endParaRPr>
          </a:p>
          <a:p>
            <a:pPr marL="357188" indent="-357188" algn="just">
              <a:lnSpc>
                <a:spcPct val="150000"/>
              </a:lnSpc>
              <a:buSzPct val="85000"/>
              <a:defRPr/>
            </a:pPr>
            <a:endParaRPr lang="fr-FR" sz="2000" dirty="0">
              <a:ea typeface="ＭＳ Ｐゴシック" pitchFamily="-64" charset="-128"/>
            </a:endParaRPr>
          </a:p>
          <a:p>
            <a:pPr marL="992188" lvl="1" indent="-357188" algn="just">
              <a:lnSpc>
                <a:spcPct val="150000"/>
              </a:lnSpc>
              <a:buSzPct val="85000"/>
              <a:defRPr/>
            </a:pPr>
            <a:endParaRPr lang="fr-FR" sz="1900" dirty="0">
              <a:ea typeface="ＭＳ Ｐゴシック" pitchFamily="-64" charset="-128"/>
            </a:endParaRPr>
          </a:p>
        </p:txBody>
      </p:sp>
      <p:sp>
        <p:nvSpPr>
          <p:cNvPr id="4" name="Espace réservé de la date 3"/>
          <p:cNvSpPr>
            <a:spLocks noGrp="1"/>
          </p:cNvSpPr>
          <p:nvPr>
            <p:ph type="dt" sz="half" idx="2"/>
          </p:nvPr>
        </p:nvSpPr>
        <p:spPr/>
        <p:txBody>
          <a:bodyPr/>
          <a:lstStyle/>
          <a:p>
            <a:pPr fontAlgn="base">
              <a:spcBef>
                <a:spcPct val="0"/>
              </a:spcBef>
              <a:spcAft>
                <a:spcPct val="0"/>
              </a:spcAft>
              <a:defRPr/>
            </a:pPr>
            <a:r>
              <a:rPr lang="fr-FR" smtClean="0">
                <a:latin typeface="Arial" charset="0"/>
              </a:rPr>
              <a:t>18/12/2014</a:t>
            </a:r>
            <a:endParaRPr lang="fr-FR" dirty="0">
              <a:latin typeface="Arial" charset="0"/>
            </a:endParaRPr>
          </a:p>
        </p:txBody>
      </p:sp>
    </p:spTree>
    <p:extLst>
      <p:ext uri="{BB962C8B-B14F-4D97-AF65-F5344CB8AC3E}">
        <p14:creationId xmlns:p14="http://schemas.microsoft.com/office/powerpoint/2010/main" val="511089836"/>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1259730" y="2636912"/>
            <a:ext cx="6624638" cy="1440160"/>
          </a:xfrm>
        </p:spPr>
        <p:txBody>
          <a:bodyPr>
            <a:normAutofit/>
          </a:bodyPr>
          <a:lstStyle/>
          <a:p>
            <a:pPr algn="ctr"/>
            <a:r>
              <a:rPr lang="fr-FR" sz="3600" dirty="0" smtClean="0"/>
              <a:t>Questions/réponses</a:t>
            </a:r>
            <a:endParaRPr lang="fr-FR" sz="3600" dirty="0"/>
          </a:p>
        </p:txBody>
      </p:sp>
      <p:sp>
        <p:nvSpPr>
          <p:cNvPr id="3" name="Espace réservé du numéro de diapositive 2"/>
          <p:cNvSpPr>
            <a:spLocks noGrp="1"/>
          </p:cNvSpPr>
          <p:nvPr>
            <p:ph type="sldNum" sz="quarter" idx="4"/>
          </p:nvPr>
        </p:nvSpPr>
        <p:spPr/>
        <p:txBody>
          <a:bodyPr/>
          <a:lstStyle/>
          <a:p>
            <a:pPr>
              <a:defRPr/>
            </a:pPr>
            <a:fld id="{AC59C542-C6E0-4E39-86B7-1D85B8646B56}" type="slidenum">
              <a:rPr lang="fr-FR" smtClean="0"/>
              <a:pPr>
                <a:defRPr/>
              </a:pPr>
              <a:t>104</a:t>
            </a:fld>
            <a:endParaRPr lang="fr-FR"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6237312"/>
            <a:ext cx="213360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2741101"/>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4"/>
          <p:cNvSpPr txBox="1">
            <a:spLocks noGrp="1"/>
          </p:cNvSpPr>
          <p:nvPr>
            <p:ph type="title"/>
          </p:nvPr>
        </p:nvSpPr>
        <p:spPr>
          <a:xfrm>
            <a:off x="1043706" y="2285992"/>
            <a:ext cx="6624638" cy="1143000"/>
          </a:xfrm>
          <a:prstGeom prst="rect">
            <a:avLst/>
          </a:prstGeom>
        </p:spPr>
        <p:txBody>
          <a:bodyPr/>
          <a:lstStyle/>
          <a:p>
            <a:pPr algn="ctr">
              <a:defRPr/>
            </a:pPr>
            <a:r>
              <a:rPr lang="fr-FR" sz="3500" b="1" kern="0" dirty="0" smtClean="0">
                <a:solidFill>
                  <a:srgbClr val="162A71"/>
                </a:solidFill>
                <a:latin typeface="Arial"/>
                <a:ea typeface="ＭＳ Ｐゴシック" charset="-128"/>
                <a:cs typeface="ＭＳ Ｐゴシック" charset="-128"/>
              </a:rPr>
              <a:t>Conclusion</a:t>
            </a:r>
            <a:endParaRPr lang="fr-FR" sz="3500" b="1" kern="0" dirty="0">
              <a:solidFill>
                <a:srgbClr val="162A71"/>
              </a:solidFill>
              <a:latin typeface="Arial"/>
              <a:ea typeface="ＭＳ Ｐゴシック" charset="-128"/>
              <a:cs typeface="ＭＳ Ｐゴシック" charset="-128"/>
            </a:endParaRPr>
          </a:p>
        </p:txBody>
      </p:sp>
      <p:sp>
        <p:nvSpPr>
          <p:cNvPr id="10" name="Rectangle 9"/>
          <p:cNvSpPr/>
          <p:nvPr/>
        </p:nvSpPr>
        <p:spPr>
          <a:xfrm>
            <a:off x="683568" y="3228992"/>
            <a:ext cx="7474226" cy="1554272"/>
          </a:xfrm>
          <a:prstGeom prst="rect">
            <a:avLst/>
          </a:prstGeom>
        </p:spPr>
        <p:txBody>
          <a:bodyPr wrap="square">
            <a:spAutoFit/>
          </a:bodyPr>
          <a:lstStyle/>
          <a:p>
            <a:pPr algn="ctr" fontAlgn="base">
              <a:spcBef>
                <a:spcPct val="0"/>
              </a:spcBef>
              <a:spcAft>
                <a:spcPct val="0"/>
              </a:spcAft>
              <a:defRPr/>
            </a:pPr>
            <a:r>
              <a:rPr lang="fr-FR" sz="3000" b="1" kern="0" dirty="0" smtClean="0">
                <a:solidFill>
                  <a:srgbClr val="0E4090"/>
                </a:solidFill>
                <a:latin typeface="Arial"/>
              </a:rPr>
              <a:t>Sandrine </a:t>
            </a:r>
            <a:r>
              <a:rPr lang="fr-FR" sz="3000" b="1" kern="0" dirty="0" err="1" smtClean="0">
                <a:solidFill>
                  <a:srgbClr val="0E4090"/>
                </a:solidFill>
                <a:latin typeface="Arial"/>
              </a:rPr>
              <a:t>Lemery</a:t>
            </a:r>
            <a:r>
              <a:rPr lang="fr-FR" sz="3000" b="1" kern="0" dirty="0" smtClean="0">
                <a:solidFill>
                  <a:srgbClr val="0E4090"/>
                </a:solidFill>
                <a:latin typeface="Arial"/>
              </a:rPr>
              <a:t>,</a:t>
            </a:r>
          </a:p>
          <a:p>
            <a:pPr algn="ctr" fontAlgn="base">
              <a:spcBef>
                <a:spcPct val="0"/>
              </a:spcBef>
              <a:spcAft>
                <a:spcPct val="0"/>
              </a:spcAft>
              <a:defRPr/>
            </a:pPr>
            <a:r>
              <a:rPr lang="fr-FR" sz="500" b="1" kern="0" dirty="0" smtClean="0">
                <a:solidFill>
                  <a:srgbClr val="0E4090"/>
                </a:solidFill>
                <a:latin typeface="Arial"/>
              </a:rPr>
              <a:t> </a:t>
            </a:r>
          </a:p>
          <a:p>
            <a:pPr algn="ctr" fontAlgn="base">
              <a:spcBef>
                <a:spcPct val="0"/>
              </a:spcBef>
              <a:spcAft>
                <a:spcPct val="0"/>
              </a:spcAft>
              <a:defRPr/>
            </a:pPr>
            <a:r>
              <a:rPr lang="fr-FR" sz="3000" b="1" kern="0" dirty="0" smtClean="0">
                <a:solidFill>
                  <a:srgbClr val="002060"/>
                </a:solidFill>
                <a:latin typeface="Arial"/>
              </a:rPr>
              <a:t>première secrétaire générale adjointe de l’ACPR</a:t>
            </a:r>
          </a:p>
        </p:txBody>
      </p:sp>
      <p:sp>
        <p:nvSpPr>
          <p:cNvPr id="4" name="Espace réservé du numéro de diapositive 2"/>
          <p:cNvSpPr txBox="1">
            <a:spLocks/>
          </p:cNvSpPr>
          <p:nvPr/>
        </p:nvSpPr>
        <p:spPr>
          <a:xfrm>
            <a:off x="6588224" y="6304235"/>
            <a:ext cx="2133600" cy="365125"/>
          </a:xfrm>
          <a:prstGeom prst="rect">
            <a:avLst/>
          </a:prstGeom>
        </p:spPr>
        <p:txBody>
          <a:bodyPr/>
          <a:lstStyle>
            <a:defPPr>
              <a:defRPr lang="fr-FR"/>
            </a:defPPr>
            <a:lvl1pPr algn="l" rtl="0" fontAlgn="base">
              <a:spcBef>
                <a:spcPct val="0"/>
              </a:spcBef>
              <a:spcAft>
                <a:spcPct val="0"/>
              </a:spcAft>
              <a:defRPr sz="3300" kern="1200">
                <a:solidFill>
                  <a:srgbClr val="8F4369"/>
                </a:solidFill>
                <a:latin typeface="Arial" charset="0"/>
                <a:ea typeface="+mn-ea"/>
                <a:cs typeface="+mn-cs"/>
              </a:defRPr>
            </a:lvl1pPr>
            <a:lvl2pPr marL="457200" algn="l" rtl="0" fontAlgn="base">
              <a:spcBef>
                <a:spcPct val="0"/>
              </a:spcBef>
              <a:spcAft>
                <a:spcPct val="0"/>
              </a:spcAft>
              <a:defRPr sz="3300" kern="1200">
                <a:solidFill>
                  <a:srgbClr val="8F4369"/>
                </a:solidFill>
                <a:latin typeface="Arial" charset="0"/>
                <a:ea typeface="+mn-ea"/>
                <a:cs typeface="+mn-cs"/>
              </a:defRPr>
            </a:lvl2pPr>
            <a:lvl3pPr marL="914400" algn="l" rtl="0" fontAlgn="base">
              <a:spcBef>
                <a:spcPct val="0"/>
              </a:spcBef>
              <a:spcAft>
                <a:spcPct val="0"/>
              </a:spcAft>
              <a:defRPr sz="3300" kern="1200">
                <a:solidFill>
                  <a:srgbClr val="8F4369"/>
                </a:solidFill>
                <a:latin typeface="Arial" charset="0"/>
                <a:ea typeface="+mn-ea"/>
                <a:cs typeface="+mn-cs"/>
              </a:defRPr>
            </a:lvl3pPr>
            <a:lvl4pPr marL="1371600" algn="l" rtl="0" fontAlgn="base">
              <a:spcBef>
                <a:spcPct val="0"/>
              </a:spcBef>
              <a:spcAft>
                <a:spcPct val="0"/>
              </a:spcAft>
              <a:defRPr sz="3300" kern="1200">
                <a:solidFill>
                  <a:srgbClr val="8F4369"/>
                </a:solidFill>
                <a:latin typeface="Arial" charset="0"/>
                <a:ea typeface="+mn-ea"/>
                <a:cs typeface="+mn-cs"/>
              </a:defRPr>
            </a:lvl4pPr>
            <a:lvl5pPr marL="1828800" algn="l" rtl="0" fontAlgn="base">
              <a:spcBef>
                <a:spcPct val="0"/>
              </a:spcBef>
              <a:spcAft>
                <a:spcPct val="0"/>
              </a:spcAft>
              <a:defRPr sz="3300" kern="1200">
                <a:solidFill>
                  <a:srgbClr val="8F4369"/>
                </a:solidFill>
                <a:latin typeface="Arial" charset="0"/>
                <a:ea typeface="+mn-ea"/>
                <a:cs typeface="+mn-cs"/>
              </a:defRPr>
            </a:lvl5pPr>
            <a:lvl6pPr marL="2286000" algn="l" defTabSz="914400" rtl="0" eaLnBrk="1" latinLnBrk="0" hangingPunct="1">
              <a:defRPr sz="3300" kern="1200">
                <a:solidFill>
                  <a:srgbClr val="8F4369"/>
                </a:solidFill>
                <a:latin typeface="Arial" charset="0"/>
                <a:ea typeface="+mn-ea"/>
                <a:cs typeface="+mn-cs"/>
              </a:defRPr>
            </a:lvl6pPr>
            <a:lvl7pPr marL="2743200" algn="l" defTabSz="914400" rtl="0" eaLnBrk="1" latinLnBrk="0" hangingPunct="1">
              <a:defRPr sz="3300" kern="1200">
                <a:solidFill>
                  <a:srgbClr val="8F4369"/>
                </a:solidFill>
                <a:latin typeface="Arial" charset="0"/>
                <a:ea typeface="+mn-ea"/>
                <a:cs typeface="+mn-cs"/>
              </a:defRPr>
            </a:lvl7pPr>
            <a:lvl8pPr marL="3200400" algn="l" defTabSz="914400" rtl="0" eaLnBrk="1" latinLnBrk="0" hangingPunct="1">
              <a:defRPr sz="3300" kern="1200">
                <a:solidFill>
                  <a:srgbClr val="8F4369"/>
                </a:solidFill>
                <a:latin typeface="Arial" charset="0"/>
                <a:ea typeface="+mn-ea"/>
                <a:cs typeface="+mn-cs"/>
              </a:defRPr>
            </a:lvl8pPr>
            <a:lvl9pPr marL="3657600" algn="l" defTabSz="914400" rtl="0" eaLnBrk="1" latinLnBrk="0" hangingPunct="1">
              <a:defRPr sz="3300" kern="1200">
                <a:solidFill>
                  <a:srgbClr val="8F4369"/>
                </a:solidFill>
                <a:latin typeface="Arial" charset="0"/>
                <a:ea typeface="+mn-ea"/>
                <a:cs typeface="+mn-cs"/>
              </a:defRPr>
            </a:lvl9pPr>
          </a:lstStyle>
          <a:p>
            <a:pPr algn="r">
              <a:defRPr/>
            </a:pPr>
            <a:fld id="{AC59C542-C6E0-4E39-86B7-1D85B8646B56}" type="slidenum">
              <a:rPr lang="fr-FR" sz="1200" smtClean="0">
                <a:solidFill>
                  <a:srgbClr val="002060"/>
                </a:solidFill>
              </a:rPr>
              <a:pPr algn="r">
                <a:defRPr/>
              </a:pPr>
              <a:t>105</a:t>
            </a:fld>
            <a:endParaRPr lang="fr-FR" sz="1200" dirty="0">
              <a:solidFill>
                <a:srgbClr val="002060"/>
              </a:solidFill>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6237312"/>
            <a:ext cx="213360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80680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3547" y="-24"/>
            <a:ext cx="7604917" cy="785818"/>
          </a:xfrm>
        </p:spPr>
        <p:txBody>
          <a:bodyPr/>
          <a:lstStyle/>
          <a:p>
            <a:pPr algn="just"/>
            <a:r>
              <a:rPr lang="fr-FR" sz="2800" dirty="0" smtClean="0"/>
              <a:t>Le contenu final du niveau </a:t>
            </a:r>
            <a:r>
              <a:rPr lang="fr-FR" sz="2800" dirty="0"/>
              <a:t>2 </a:t>
            </a:r>
            <a:r>
              <a:rPr lang="fr-FR" sz="2800" dirty="0" smtClean="0"/>
              <a:t>[4/4</a:t>
            </a:r>
            <a:r>
              <a:rPr lang="fr-FR" sz="2800" dirty="0"/>
              <a:t>]</a:t>
            </a:r>
          </a:p>
        </p:txBody>
      </p:sp>
      <p:sp>
        <p:nvSpPr>
          <p:cNvPr id="3" name="Espace réservé du contenu 2"/>
          <p:cNvSpPr>
            <a:spLocks noGrp="1"/>
          </p:cNvSpPr>
          <p:nvPr>
            <p:ph idx="1"/>
          </p:nvPr>
        </p:nvSpPr>
        <p:spPr>
          <a:xfrm>
            <a:off x="395536" y="908720"/>
            <a:ext cx="8424936" cy="5472608"/>
          </a:xfrm>
        </p:spPr>
        <p:txBody>
          <a:bodyPr>
            <a:noAutofit/>
          </a:bodyPr>
          <a:lstStyle/>
          <a:p>
            <a:pPr marL="357188" indent="-357188" algn="just"/>
            <a:r>
              <a:rPr lang="fr-FR" sz="2000" dirty="0" smtClean="0"/>
              <a:t>Le niveau 2 a également été revu sur l’ensemble des piliers</a:t>
            </a:r>
          </a:p>
          <a:p>
            <a:pPr marL="809625" lvl="1" indent="-269875" algn="just">
              <a:buFont typeface="Wingdings" panose="05000000000000000000" pitchFamily="2" charset="2"/>
              <a:buChar char="Ø"/>
            </a:pPr>
            <a:r>
              <a:rPr lang="fr-FR" sz="2000" b="0" dirty="0" smtClean="0"/>
              <a:t>Groupes</a:t>
            </a:r>
          </a:p>
          <a:p>
            <a:pPr marL="809625" lvl="1" indent="-269875" algn="just">
              <a:buFont typeface="Wingdings" panose="05000000000000000000" pitchFamily="2" charset="2"/>
              <a:buChar char="Ø"/>
            </a:pPr>
            <a:endParaRPr lang="fr-FR" sz="500" b="0" dirty="0" smtClean="0"/>
          </a:p>
          <a:p>
            <a:pPr lvl="2" indent="-273050" algn="just">
              <a:buFont typeface="Wingdings" panose="05000000000000000000" pitchFamily="2" charset="2"/>
              <a:buChar char="§"/>
            </a:pPr>
            <a:r>
              <a:rPr lang="fr-FR" sz="1800" b="0" dirty="0" smtClean="0"/>
              <a:t>L’équivalence du pays tiers où est située l’entité liée est maintenant un critère d’autorisation de l’utilisation de la méthode « Déduction et agrégation ».</a:t>
            </a:r>
          </a:p>
          <a:p>
            <a:pPr lvl="2" indent="-273050" algn="just">
              <a:buFont typeface="Wingdings" panose="05000000000000000000" pitchFamily="2" charset="2"/>
              <a:buChar char="§"/>
            </a:pPr>
            <a:endParaRPr lang="fr-FR" sz="500" b="0" dirty="0" smtClean="0"/>
          </a:p>
          <a:p>
            <a:pPr lvl="2" indent="-273050" algn="just">
              <a:buFont typeface="Wingdings" panose="05000000000000000000" pitchFamily="2" charset="2"/>
              <a:buChar char="§"/>
            </a:pPr>
            <a:r>
              <a:rPr lang="fr-FR" sz="1800" b="0" dirty="0" smtClean="0"/>
              <a:t>Suppression dans le niveau 2 des références aux superviseurs de succursales importantes établies dans des pays tiers</a:t>
            </a:r>
          </a:p>
          <a:p>
            <a:pPr lvl="2" indent="-273050" algn="just">
              <a:buFont typeface="Wingdings" panose="05000000000000000000" pitchFamily="2" charset="2"/>
              <a:buChar char="§"/>
            </a:pPr>
            <a:endParaRPr lang="fr-FR" sz="500" b="0" dirty="0" smtClean="0"/>
          </a:p>
          <a:p>
            <a:pPr lvl="2" indent="-273050" algn="just">
              <a:buFont typeface="Wingdings" panose="05000000000000000000" pitchFamily="2" charset="2"/>
              <a:buChar char="§"/>
            </a:pPr>
            <a:r>
              <a:rPr lang="fr-FR" sz="1800" b="0" dirty="0" smtClean="0"/>
              <a:t>Inclusion des règles sectorielles des </a:t>
            </a:r>
            <a:r>
              <a:rPr lang="fr-FR" sz="1800" b="0" i="1" dirty="0" smtClean="0"/>
              <a:t>UCITS management companies </a:t>
            </a:r>
            <a:r>
              <a:rPr lang="fr-FR" sz="1800" b="0" dirty="0" smtClean="0"/>
              <a:t>et des </a:t>
            </a:r>
            <a:r>
              <a:rPr lang="fr-FR" sz="1800" b="0" i="1" dirty="0" smtClean="0"/>
              <a:t>alternative investment fund managers </a:t>
            </a:r>
            <a:r>
              <a:rPr lang="fr-FR" sz="1800" b="0" dirty="0" smtClean="0"/>
              <a:t>dans les articles relatifs aux règles de calcul des fonds propres et du SCR au niveau du groupe</a:t>
            </a:r>
          </a:p>
          <a:p>
            <a:pPr lvl="2" algn="just">
              <a:buFont typeface="Wingdings" panose="05000000000000000000" pitchFamily="2" charset="2"/>
              <a:buChar char="§"/>
            </a:pPr>
            <a:endParaRPr lang="fr-FR" sz="1000" b="0" dirty="0" smtClean="0"/>
          </a:p>
          <a:p>
            <a:pPr marL="809625" lvl="1" indent="-269875" algn="just">
              <a:buFont typeface="Wingdings" panose="05000000000000000000" pitchFamily="2" charset="2"/>
              <a:buChar char="Ø"/>
            </a:pPr>
            <a:r>
              <a:rPr lang="fr-FR" sz="2000" dirty="0" smtClean="0"/>
              <a:t>Modèles internes</a:t>
            </a:r>
          </a:p>
          <a:p>
            <a:pPr marL="809625" lvl="1" indent="-269875" algn="just">
              <a:buFont typeface="Wingdings" panose="05000000000000000000" pitchFamily="2" charset="2"/>
              <a:buChar char="Ø"/>
            </a:pPr>
            <a:endParaRPr lang="fr-FR" sz="500" dirty="0" smtClean="0"/>
          </a:p>
          <a:p>
            <a:pPr lvl="2" indent="-273050" algn="just">
              <a:buFont typeface="Wingdings" panose="05000000000000000000" pitchFamily="2" charset="2"/>
              <a:buChar char="§"/>
            </a:pPr>
            <a:r>
              <a:rPr lang="fr-FR" sz="1800" b="0" dirty="0" smtClean="0"/>
              <a:t>Ont été supprimées du niveau 2 les références au processus de candidature, à l’exigence d’une politique écrite en matière de données et à l’utilisation de </a:t>
            </a:r>
            <a:r>
              <a:rPr lang="fr-FR" sz="1800" b="0" i="1" dirty="0" smtClean="0"/>
              <a:t>stress tests </a:t>
            </a:r>
            <a:r>
              <a:rPr lang="fr-FR" sz="1800" b="0" dirty="0" smtClean="0"/>
              <a:t>et d’analyses de scénarios</a:t>
            </a:r>
            <a:endParaRPr lang="fr-FR" sz="2000" b="0" dirty="0"/>
          </a:p>
          <a:p>
            <a:pPr marL="1257300" lvl="1" indent="-273050" algn="just">
              <a:buFont typeface="Wingdings" panose="05000000000000000000" pitchFamily="2" charset="2"/>
              <a:buChar char="Ø"/>
            </a:pPr>
            <a:endParaRPr lang="fr-FR" sz="1800" dirty="0"/>
          </a:p>
        </p:txBody>
      </p:sp>
      <p:sp>
        <p:nvSpPr>
          <p:cNvPr id="4" name="Espace réservé de la date 3"/>
          <p:cNvSpPr>
            <a:spLocks noGrp="1"/>
          </p:cNvSpPr>
          <p:nvPr>
            <p:ph type="dt" sz="half" idx="2"/>
          </p:nvPr>
        </p:nvSpPr>
        <p:spPr/>
        <p:txBody>
          <a:bodyPr/>
          <a:lstStyle/>
          <a:p>
            <a:pPr fontAlgn="base">
              <a:spcBef>
                <a:spcPct val="0"/>
              </a:spcBef>
              <a:spcAft>
                <a:spcPct val="0"/>
              </a:spcAft>
              <a:defRPr/>
            </a:pPr>
            <a:r>
              <a:rPr lang="fr-FR" dirty="0" smtClean="0">
                <a:latin typeface="Arial" charset="0"/>
              </a:rPr>
              <a:t>18/12/2014</a:t>
            </a:r>
            <a:endParaRPr lang="fr-FR" dirty="0">
              <a:latin typeface="Arial" charset="0"/>
            </a:endParaRPr>
          </a:p>
        </p:txBody>
      </p:sp>
    </p:spTree>
    <p:extLst>
      <p:ext uri="{BB962C8B-B14F-4D97-AF65-F5344CB8AC3E}">
        <p14:creationId xmlns:p14="http://schemas.microsoft.com/office/powerpoint/2010/main" val="28386388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3547" y="-24"/>
            <a:ext cx="7604917" cy="785818"/>
          </a:xfrm>
        </p:spPr>
        <p:txBody>
          <a:bodyPr/>
          <a:lstStyle/>
          <a:p>
            <a:pPr algn="just"/>
            <a:r>
              <a:rPr lang="fr-FR" sz="2800" dirty="0" smtClean="0"/>
              <a:t>La finalisation du niveau 3</a:t>
            </a:r>
            <a:endParaRPr lang="fr-FR" sz="2800" dirty="0"/>
          </a:p>
        </p:txBody>
      </p:sp>
      <p:sp>
        <p:nvSpPr>
          <p:cNvPr id="3" name="Espace réservé du contenu 2"/>
          <p:cNvSpPr>
            <a:spLocks noGrp="1"/>
          </p:cNvSpPr>
          <p:nvPr>
            <p:ph idx="1"/>
          </p:nvPr>
        </p:nvSpPr>
        <p:spPr>
          <a:xfrm>
            <a:off x="179512" y="908720"/>
            <a:ext cx="8784976" cy="5400600"/>
          </a:xfrm>
        </p:spPr>
        <p:txBody>
          <a:bodyPr>
            <a:normAutofit/>
          </a:bodyPr>
          <a:lstStyle/>
          <a:p>
            <a:pPr marL="357188" indent="-357188" algn="just"/>
            <a:r>
              <a:rPr lang="fr-FR" sz="2000" dirty="0" smtClean="0"/>
              <a:t>Deux types de texte : </a:t>
            </a:r>
          </a:p>
          <a:p>
            <a:pPr lvl="1" indent="-361950" algn="just">
              <a:buFont typeface="Wingdings" panose="05000000000000000000" pitchFamily="2" charset="2"/>
              <a:buChar char="Ø"/>
            </a:pPr>
            <a:r>
              <a:rPr lang="fr-FR" sz="1900" dirty="0" smtClean="0"/>
              <a:t>des </a:t>
            </a:r>
            <a:r>
              <a:rPr lang="fr-FR" sz="1900" b="1" dirty="0" smtClean="0"/>
              <a:t>normes techniques d’exécution </a:t>
            </a:r>
            <a:r>
              <a:rPr lang="fr-FR" sz="1900" i="1" dirty="0" smtClean="0">
                <a:solidFill>
                  <a:schemeClr val="accent1">
                    <a:lumMod val="50000"/>
                  </a:schemeClr>
                </a:solidFill>
              </a:rPr>
              <a:t>– </a:t>
            </a:r>
            <a:r>
              <a:rPr lang="fr-FR" sz="1900" i="1" dirty="0"/>
              <a:t>plus de 20</a:t>
            </a:r>
          </a:p>
          <a:p>
            <a:pPr marL="1344613" lvl="2" indent="-265113" algn="just">
              <a:buFont typeface="Wingdings" panose="05000000000000000000" pitchFamily="2" charset="2"/>
              <a:buChar char="§"/>
            </a:pPr>
            <a:r>
              <a:rPr lang="fr-FR" sz="1800" b="0" dirty="0" smtClean="0"/>
              <a:t>contraignantes </a:t>
            </a:r>
          </a:p>
          <a:p>
            <a:pPr marL="1344613" lvl="2" indent="-265113" algn="just">
              <a:buFont typeface="Wingdings" panose="05000000000000000000" pitchFamily="2" charset="2"/>
              <a:buChar char="§"/>
            </a:pPr>
            <a:r>
              <a:rPr lang="fr-FR" sz="1800" b="0" dirty="0" smtClean="0"/>
              <a:t>soumises à la Commission pour approbation (3 mois + 1 mois)</a:t>
            </a:r>
          </a:p>
          <a:p>
            <a:pPr lvl="1" algn="just">
              <a:buFont typeface="Wingdings" pitchFamily="2" charset="2"/>
              <a:buChar char="Ø"/>
            </a:pPr>
            <a:r>
              <a:rPr lang="fr-FR" sz="1900" dirty="0" smtClean="0"/>
              <a:t>des </a:t>
            </a:r>
            <a:r>
              <a:rPr lang="fr-FR" sz="1900" b="1" dirty="0"/>
              <a:t>o</a:t>
            </a:r>
            <a:r>
              <a:rPr lang="fr-FR" sz="1900" b="1" dirty="0" smtClean="0"/>
              <a:t>rientations</a:t>
            </a:r>
            <a:r>
              <a:rPr lang="fr-FR" sz="1900" dirty="0" smtClean="0"/>
              <a:t> – </a:t>
            </a:r>
            <a:r>
              <a:rPr lang="fr-FR" sz="1900" i="1" dirty="0"/>
              <a:t>une quarantaine</a:t>
            </a:r>
          </a:p>
          <a:p>
            <a:pPr marL="1341438" lvl="2" indent="-261938" algn="just">
              <a:buFont typeface="Wingdings" panose="05000000000000000000" pitchFamily="2" charset="2"/>
              <a:buChar char="§"/>
            </a:pPr>
            <a:r>
              <a:rPr lang="fr-FR" sz="1800" b="0" dirty="0" smtClean="0"/>
              <a:t>non contraignantes</a:t>
            </a:r>
          </a:p>
          <a:p>
            <a:pPr marL="1341438" lvl="2" indent="-261938" algn="just">
              <a:buFont typeface="Wingdings" panose="05000000000000000000" pitchFamily="2" charset="2"/>
              <a:buChar char="§"/>
            </a:pPr>
            <a:r>
              <a:rPr lang="fr-FR" sz="1800" b="0" dirty="0" smtClean="0"/>
              <a:t>soumises au principe de </a:t>
            </a:r>
            <a:r>
              <a:rPr lang="fr-FR" sz="1800" b="0" i="1" dirty="0" err="1" smtClean="0"/>
              <a:t>comply</a:t>
            </a:r>
            <a:r>
              <a:rPr lang="fr-FR" sz="1800" b="0" i="1" dirty="0" smtClean="0"/>
              <a:t> or </a:t>
            </a:r>
            <a:r>
              <a:rPr lang="fr-FR" sz="1800" b="0" i="1" dirty="0" err="1" smtClean="0"/>
              <a:t>explain</a:t>
            </a:r>
            <a:endParaRPr lang="fr-FR" sz="1800" b="0" i="1" dirty="0" smtClean="0"/>
          </a:p>
          <a:p>
            <a:pPr marL="357188" indent="-357188" algn="just"/>
            <a:r>
              <a:rPr lang="fr-FR" sz="2000" dirty="0" smtClean="0"/>
              <a:t>Deux lots de textes de niveau 3</a:t>
            </a:r>
          </a:p>
          <a:p>
            <a:pPr lvl="1" algn="just">
              <a:buFont typeface="Wingdings" panose="05000000000000000000" pitchFamily="2" charset="2"/>
              <a:buChar char="Ø"/>
            </a:pPr>
            <a:r>
              <a:rPr lang="fr-FR" sz="1900" b="1" dirty="0" smtClean="0"/>
              <a:t>Lot 1 </a:t>
            </a:r>
            <a:r>
              <a:rPr lang="fr-FR" sz="1900" dirty="0" smtClean="0"/>
              <a:t>: procédure d’approbation, sujets liés au pilier 1 et modèles internes</a:t>
            </a:r>
          </a:p>
          <a:p>
            <a:pPr marL="1341438" lvl="2" indent="-261938" algn="just">
              <a:buFont typeface="Wingdings" panose="05000000000000000000" pitchFamily="2" charset="2"/>
              <a:buChar char="§"/>
            </a:pPr>
            <a:r>
              <a:rPr lang="fr-FR" sz="1800" b="0" dirty="0" smtClean="0"/>
              <a:t>EIOPA a livré son texte à la Commission le 31 octobre 2014</a:t>
            </a:r>
          </a:p>
          <a:p>
            <a:pPr marL="1341438" lvl="2" indent="-261938" algn="just">
              <a:buFont typeface="Wingdings" panose="05000000000000000000" pitchFamily="2" charset="2"/>
              <a:buChar char="§"/>
            </a:pPr>
            <a:r>
              <a:rPr lang="fr-FR" sz="1800" b="0" dirty="0" smtClean="0"/>
              <a:t>Pour une application à partir du 1</a:t>
            </a:r>
            <a:r>
              <a:rPr lang="fr-FR" sz="1800" b="0" baseline="30000" dirty="0" smtClean="0"/>
              <a:t>er</a:t>
            </a:r>
            <a:r>
              <a:rPr lang="fr-FR" sz="1800" b="0" dirty="0" smtClean="0"/>
              <a:t> avril 2015</a:t>
            </a:r>
          </a:p>
          <a:p>
            <a:pPr lvl="1" algn="just">
              <a:buFont typeface="Wingdings" panose="05000000000000000000" pitchFamily="2" charset="2"/>
              <a:buChar char="Ø"/>
            </a:pPr>
            <a:r>
              <a:rPr lang="fr-FR" sz="1900" b="1" dirty="0" smtClean="0"/>
              <a:t>Lot 2 </a:t>
            </a:r>
            <a:r>
              <a:rPr lang="fr-FR" sz="1900" b="0" dirty="0" smtClean="0"/>
              <a:t>: pilier 2, pilier 3 et sujets liés à la supervision</a:t>
            </a:r>
          </a:p>
          <a:p>
            <a:pPr marL="1341438" lvl="2" indent="-261938" algn="just">
              <a:buFont typeface="Wingdings" panose="05000000000000000000" pitchFamily="2" charset="2"/>
              <a:buChar char="§"/>
            </a:pPr>
            <a:r>
              <a:rPr lang="fr-FR" sz="1800" b="0" dirty="0" smtClean="0"/>
              <a:t>EIOPA doit livrer son texte à la Commission au plus tard le 30 juin </a:t>
            </a:r>
            <a:r>
              <a:rPr lang="fr-FR" sz="1800" b="0" dirty="0"/>
              <a:t>2015</a:t>
            </a:r>
          </a:p>
          <a:p>
            <a:pPr marL="1341438" lvl="2" indent="-261938" algn="just">
              <a:buFont typeface="Wingdings" panose="05000000000000000000" pitchFamily="2" charset="2"/>
              <a:buChar char="§"/>
            </a:pPr>
            <a:r>
              <a:rPr lang="fr-FR" sz="1800" b="0" dirty="0" smtClean="0"/>
              <a:t>Pour une application à partir du 1</a:t>
            </a:r>
            <a:r>
              <a:rPr lang="fr-FR" sz="1800" b="0" baseline="30000" dirty="0" smtClean="0"/>
              <a:t>er</a:t>
            </a:r>
            <a:r>
              <a:rPr lang="fr-FR" sz="1800" b="0" dirty="0" smtClean="0"/>
              <a:t> janvier 2016</a:t>
            </a:r>
          </a:p>
          <a:p>
            <a:pPr lvl="1" algn="just"/>
            <a:endParaRPr lang="fr-FR" sz="1800" dirty="0"/>
          </a:p>
        </p:txBody>
      </p:sp>
      <p:sp>
        <p:nvSpPr>
          <p:cNvPr id="4" name="Espace réservé de la date 3"/>
          <p:cNvSpPr>
            <a:spLocks noGrp="1"/>
          </p:cNvSpPr>
          <p:nvPr>
            <p:ph type="dt" sz="half" idx="2"/>
          </p:nvPr>
        </p:nvSpPr>
        <p:spPr/>
        <p:txBody>
          <a:bodyPr/>
          <a:lstStyle/>
          <a:p>
            <a:pPr fontAlgn="base">
              <a:spcBef>
                <a:spcPct val="0"/>
              </a:spcBef>
              <a:spcAft>
                <a:spcPct val="0"/>
              </a:spcAft>
              <a:defRPr/>
            </a:pPr>
            <a:r>
              <a:rPr lang="fr-FR" smtClean="0">
                <a:latin typeface="Arial" charset="0"/>
              </a:rPr>
              <a:t>18/12/2014</a:t>
            </a:r>
            <a:endParaRPr lang="fr-FR" dirty="0">
              <a:latin typeface="Arial" charset="0"/>
            </a:endParaRPr>
          </a:p>
        </p:txBody>
      </p:sp>
    </p:spTree>
    <p:extLst>
      <p:ext uri="{BB962C8B-B14F-4D97-AF65-F5344CB8AC3E}">
        <p14:creationId xmlns:p14="http://schemas.microsoft.com/office/powerpoint/2010/main" val="6117020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1748" name="Connecteur droit avec flèche 8"/>
          <p:cNvCxnSpPr>
            <a:cxnSpLocks noChangeShapeType="1"/>
          </p:cNvCxnSpPr>
          <p:nvPr/>
        </p:nvCxnSpPr>
        <p:spPr bwMode="auto">
          <a:xfrm>
            <a:off x="538931" y="4869160"/>
            <a:ext cx="8497565" cy="16"/>
          </a:xfrm>
          <a:prstGeom prst="straightConnector1">
            <a:avLst/>
          </a:prstGeom>
          <a:ln w="38100" cap="flat" cmpd="sng">
            <a:headEnd/>
            <a:tailEnd type="arrow" w="med" len="med"/>
          </a:ln>
        </p:spPr>
        <p:style>
          <a:lnRef idx="1">
            <a:schemeClr val="accent1"/>
          </a:lnRef>
          <a:fillRef idx="0">
            <a:schemeClr val="accent1"/>
          </a:fillRef>
          <a:effectRef idx="0">
            <a:schemeClr val="accent1"/>
          </a:effectRef>
          <a:fontRef idx="minor">
            <a:schemeClr val="tx1"/>
          </a:fontRef>
        </p:style>
      </p:cxnSp>
      <p:cxnSp>
        <p:nvCxnSpPr>
          <p:cNvPr id="39" name="Connecteur droit 38"/>
          <p:cNvCxnSpPr/>
          <p:nvPr/>
        </p:nvCxnSpPr>
        <p:spPr>
          <a:xfrm>
            <a:off x="8388424" y="4725144"/>
            <a:ext cx="0" cy="432048"/>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40" name="Connecteur droit 39"/>
          <p:cNvCxnSpPr/>
          <p:nvPr/>
        </p:nvCxnSpPr>
        <p:spPr>
          <a:xfrm>
            <a:off x="5148064" y="4725144"/>
            <a:ext cx="0" cy="432048"/>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41" name="Connecteur droit 40"/>
          <p:cNvCxnSpPr/>
          <p:nvPr/>
        </p:nvCxnSpPr>
        <p:spPr>
          <a:xfrm>
            <a:off x="1619672" y="4725144"/>
            <a:ext cx="0" cy="432048"/>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42" name="Rectangle à coins arrondis 41"/>
          <p:cNvSpPr/>
          <p:nvPr/>
        </p:nvSpPr>
        <p:spPr>
          <a:xfrm>
            <a:off x="7668344" y="5013176"/>
            <a:ext cx="1368152" cy="288032"/>
          </a:xfrm>
          <a:prstGeom prst="round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fr-FR" sz="1200" dirty="0" smtClean="0"/>
              <a:t>31/12/ 2015</a:t>
            </a:r>
            <a:endParaRPr lang="fr-FR" sz="1200" dirty="0"/>
          </a:p>
        </p:txBody>
      </p:sp>
      <p:sp>
        <p:nvSpPr>
          <p:cNvPr id="43" name="Rectangle à coins arrondis 42"/>
          <p:cNvSpPr/>
          <p:nvPr/>
        </p:nvSpPr>
        <p:spPr>
          <a:xfrm>
            <a:off x="4140325" y="5013176"/>
            <a:ext cx="1656184" cy="288032"/>
          </a:xfrm>
          <a:prstGeom prst="round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fr-FR" sz="1200" dirty="0" smtClean="0"/>
              <a:t>juin 2015</a:t>
            </a:r>
            <a:endParaRPr lang="fr-FR" sz="1200" dirty="0"/>
          </a:p>
        </p:txBody>
      </p:sp>
      <p:sp>
        <p:nvSpPr>
          <p:cNvPr id="44" name="Rectangle à coins arrondis 43"/>
          <p:cNvSpPr/>
          <p:nvPr/>
        </p:nvSpPr>
        <p:spPr>
          <a:xfrm>
            <a:off x="907355" y="4941168"/>
            <a:ext cx="1504405" cy="432048"/>
          </a:xfrm>
          <a:prstGeom prst="round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fr-FR" sz="1200" dirty="0" smtClean="0"/>
              <a:t>31/12/ 2014</a:t>
            </a:r>
            <a:endParaRPr lang="fr-FR" sz="1200" dirty="0"/>
          </a:p>
        </p:txBody>
      </p:sp>
      <p:sp>
        <p:nvSpPr>
          <p:cNvPr id="45" name="Rectangle 44"/>
          <p:cNvSpPr/>
          <p:nvPr/>
        </p:nvSpPr>
        <p:spPr>
          <a:xfrm>
            <a:off x="1223813" y="3645024"/>
            <a:ext cx="1403971" cy="9721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dirty="0" smtClean="0"/>
              <a:t>De Décembre 2014  à Février 2015 </a:t>
            </a:r>
            <a:r>
              <a:rPr lang="fr-FR" sz="1000" dirty="0" smtClean="0"/>
              <a:t>Consultation publique set 2 ITS/ GL</a:t>
            </a:r>
            <a:endParaRPr lang="fr-FR" sz="1000" dirty="0"/>
          </a:p>
        </p:txBody>
      </p:sp>
      <p:sp>
        <p:nvSpPr>
          <p:cNvPr id="46" name="Rectangle 45"/>
          <p:cNvSpPr/>
          <p:nvPr/>
        </p:nvSpPr>
        <p:spPr>
          <a:xfrm>
            <a:off x="827956" y="2204864"/>
            <a:ext cx="791715" cy="10441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dirty="0" smtClean="0"/>
              <a:t>31 Octobre 2014 </a:t>
            </a:r>
          </a:p>
          <a:p>
            <a:pPr algn="ctr"/>
            <a:endParaRPr lang="fr-FR" sz="1000" b="1" dirty="0"/>
          </a:p>
          <a:p>
            <a:pPr algn="ctr"/>
            <a:r>
              <a:rPr lang="fr-FR" sz="1000" dirty="0" smtClean="0"/>
              <a:t>Publication set 1 ITS</a:t>
            </a:r>
            <a:endParaRPr lang="fr-FR" sz="1000" dirty="0"/>
          </a:p>
        </p:txBody>
      </p:sp>
      <p:sp>
        <p:nvSpPr>
          <p:cNvPr id="47" name="Rectangle 46"/>
          <p:cNvSpPr/>
          <p:nvPr/>
        </p:nvSpPr>
        <p:spPr>
          <a:xfrm>
            <a:off x="4248338" y="2204864"/>
            <a:ext cx="958860" cy="24122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dirty="0" smtClean="0"/>
              <a:t> Juin 2015 </a:t>
            </a:r>
            <a:r>
              <a:rPr lang="fr-FR" sz="1000" dirty="0" smtClean="0"/>
              <a:t>Approbation </a:t>
            </a:r>
            <a:r>
              <a:rPr lang="fr-FR" sz="1000" dirty="0"/>
              <a:t>O</a:t>
            </a:r>
            <a:r>
              <a:rPr lang="fr-FR" sz="1000" dirty="0" smtClean="0"/>
              <a:t>rientations &amp; ITS  set 2 par le </a:t>
            </a:r>
            <a:r>
              <a:rPr lang="fr-FR" sz="1000" dirty="0" err="1" smtClean="0"/>
              <a:t>BoS</a:t>
            </a:r>
            <a:r>
              <a:rPr lang="fr-FR" sz="1000" dirty="0" smtClean="0"/>
              <a:t> EIOPA</a:t>
            </a:r>
          </a:p>
          <a:p>
            <a:pPr algn="ctr"/>
            <a:endParaRPr lang="fr-FR" sz="1000" dirty="0"/>
          </a:p>
          <a:p>
            <a:pPr algn="ctr"/>
            <a:r>
              <a:rPr lang="fr-FR" sz="1000" b="1" dirty="0"/>
              <a:t>30 </a:t>
            </a:r>
            <a:r>
              <a:rPr lang="fr-FR" sz="1000" b="1" dirty="0" smtClean="0"/>
              <a:t>Juin 2015 : </a:t>
            </a:r>
            <a:r>
              <a:rPr lang="fr-FR" sz="1000" dirty="0"/>
              <a:t>Transmission des actes d’exécution  à la Commission européenne</a:t>
            </a:r>
          </a:p>
          <a:p>
            <a:pPr algn="ctr"/>
            <a:endParaRPr lang="fr-FR" sz="1000" dirty="0"/>
          </a:p>
        </p:txBody>
      </p:sp>
      <p:sp>
        <p:nvSpPr>
          <p:cNvPr id="48" name="Rectangle 47"/>
          <p:cNvSpPr/>
          <p:nvPr/>
        </p:nvSpPr>
        <p:spPr>
          <a:xfrm>
            <a:off x="5207198" y="5373216"/>
            <a:ext cx="1280723" cy="13681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dirty="0" smtClean="0"/>
              <a:t>Été 2015 </a:t>
            </a:r>
          </a:p>
          <a:p>
            <a:pPr algn="ctr"/>
            <a:r>
              <a:rPr lang="fr-FR" sz="1000" i="1" dirty="0" err="1" smtClean="0"/>
              <a:t>Comply</a:t>
            </a:r>
            <a:r>
              <a:rPr lang="fr-FR" sz="1000" i="1" dirty="0" smtClean="0"/>
              <a:t> or </a:t>
            </a:r>
            <a:r>
              <a:rPr lang="fr-FR" sz="1000" i="1" dirty="0" err="1" smtClean="0"/>
              <a:t>Explain</a:t>
            </a:r>
            <a:r>
              <a:rPr lang="fr-FR" sz="1000" i="1" dirty="0" smtClean="0"/>
              <a:t> </a:t>
            </a:r>
          </a:p>
          <a:p>
            <a:pPr algn="ctr"/>
            <a:r>
              <a:rPr lang="fr-FR" sz="1000" dirty="0" smtClean="0"/>
              <a:t>Guidelines  Set 2</a:t>
            </a:r>
            <a:endParaRPr lang="fr-FR" sz="1000" dirty="0"/>
          </a:p>
        </p:txBody>
      </p:sp>
      <p:sp>
        <p:nvSpPr>
          <p:cNvPr id="49" name="Rectangle 48"/>
          <p:cNvSpPr/>
          <p:nvPr/>
        </p:nvSpPr>
        <p:spPr>
          <a:xfrm>
            <a:off x="107504" y="692696"/>
            <a:ext cx="288032" cy="3888432"/>
          </a:xfrm>
          <a:prstGeom prst="rect">
            <a:avLst/>
          </a:prstGeom>
          <a:solidFill>
            <a:schemeClr val="accent2">
              <a:lumMod val="60000"/>
              <a:lumOff val="40000"/>
            </a:schemeClr>
          </a:solidFill>
        </p:spPr>
        <p:style>
          <a:lnRef idx="1">
            <a:schemeClr val="accent1"/>
          </a:lnRef>
          <a:fillRef idx="2">
            <a:schemeClr val="accent1"/>
          </a:fillRef>
          <a:effectRef idx="1">
            <a:schemeClr val="accent1"/>
          </a:effectRef>
          <a:fontRef idx="minor">
            <a:schemeClr val="dk1"/>
          </a:fontRef>
        </p:style>
        <p:txBody>
          <a:bodyPr vert="vert270" rtlCol="0" anchor="ctr"/>
          <a:lstStyle/>
          <a:p>
            <a:pPr algn="ctr"/>
            <a:r>
              <a:rPr lang="fr-FR" sz="1200" b="1" dirty="0" smtClean="0"/>
              <a:t>Travaux européens</a:t>
            </a:r>
            <a:endParaRPr lang="fr-FR" sz="1200" b="1" dirty="0"/>
          </a:p>
        </p:txBody>
      </p:sp>
      <p:sp>
        <p:nvSpPr>
          <p:cNvPr id="51" name="Rectangle 50"/>
          <p:cNvSpPr/>
          <p:nvPr/>
        </p:nvSpPr>
        <p:spPr>
          <a:xfrm>
            <a:off x="107504" y="5301208"/>
            <a:ext cx="287784" cy="1440160"/>
          </a:xfrm>
          <a:prstGeom prst="rect">
            <a:avLst/>
          </a:prstGeom>
          <a:solidFill>
            <a:schemeClr val="accent2">
              <a:lumMod val="60000"/>
              <a:lumOff val="40000"/>
            </a:schemeClr>
          </a:solidFill>
        </p:spPr>
        <p:style>
          <a:lnRef idx="1">
            <a:schemeClr val="accent1"/>
          </a:lnRef>
          <a:fillRef idx="2">
            <a:schemeClr val="accent1"/>
          </a:fillRef>
          <a:effectRef idx="1">
            <a:schemeClr val="accent1"/>
          </a:effectRef>
          <a:fontRef idx="minor">
            <a:schemeClr val="dk1"/>
          </a:fontRef>
        </p:style>
        <p:txBody>
          <a:bodyPr vert="vert270" rtlCol="0" anchor="ctr"/>
          <a:lstStyle/>
          <a:p>
            <a:pPr algn="ctr"/>
            <a:r>
              <a:rPr lang="fr-FR" sz="1200" b="1" dirty="0" smtClean="0"/>
              <a:t>Travaux nationaux</a:t>
            </a:r>
            <a:endParaRPr lang="fr-FR" sz="1200" b="1" dirty="0"/>
          </a:p>
        </p:txBody>
      </p:sp>
      <p:cxnSp>
        <p:nvCxnSpPr>
          <p:cNvPr id="54" name="Connecteur droit 53"/>
          <p:cNvCxnSpPr/>
          <p:nvPr/>
        </p:nvCxnSpPr>
        <p:spPr>
          <a:xfrm>
            <a:off x="6876256" y="4725176"/>
            <a:ext cx="0" cy="28800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67" name="Connecteur droit 66"/>
          <p:cNvCxnSpPr/>
          <p:nvPr/>
        </p:nvCxnSpPr>
        <p:spPr>
          <a:xfrm>
            <a:off x="3347864" y="4725144"/>
            <a:ext cx="0" cy="28800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467544" y="2204864"/>
            <a:ext cx="288032" cy="2376264"/>
          </a:xfrm>
          <a:prstGeom prst="rect">
            <a:avLst/>
          </a:prstGeom>
          <a:solidFill>
            <a:schemeClr val="accent2">
              <a:lumMod val="60000"/>
              <a:lumOff val="40000"/>
            </a:schemeClr>
          </a:solidFill>
        </p:spPr>
        <p:style>
          <a:lnRef idx="1">
            <a:schemeClr val="accent1"/>
          </a:lnRef>
          <a:fillRef idx="2">
            <a:schemeClr val="accent1"/>
          </a:fillRef>
          <a:effectRef idx="1">
            <a:schemeClr val="accent1"/>
          </a:effectRef>
          <a:fontRef idx="minor">
            <a:schemeClr val="dk1"/>
          </a:fontRef>
        </p:style>
        <p:txBody>
          <a:bodyPr vert="vert270" rtlCol="0" anchor="ctr"/>
          <a:lstStyle/>
          <a:p>
            <a:pPr algn="ctr"/>
            <a:r>
              <a:rPr lang="fr-FR" sz="1200" dirty="0" smtClean="0"/>
              <a:t>Textes de niveau 3</a:t>
            </a:r>
            <a:endParaRPr lang="fr-FR" sz="1200" dirty="0"/>
          </a:p>
        </p:txBody>
      </p:sp>
      <p:sp>
        <p:nvSpPr>
          <p:cNvPr id="70" name="Rectangle 69"/>
          <p:cNvSpPr/>
          <p:nvPr/>
        </p:nvSpPr>
        <p:spPr>
          <a:xfrm>
            <a:off x="467544" y="692696"/>
            <a:ext cx="288032" cy="1296144"/>
          </a:xfrm>
          <a:prstGeom prst="rect">
            <a:avLst/>
          </a:prstGeom>
          <a:solidFill>
            <a:schemeClr val="accent2">
              <a:lumMod val="60000"/>
              <a:lumOff val="40000"/>
            </a:schemeClr>
          </a:solidFill>
        </p:spPr>
        <p:style>
          <a:lnRef idx="1">
            <a:schemeClr val="accent1"/>
          </a:lnRef>
          <a:fillRef idx="2">
            <a:schemeClr val="accent1"/>
          </a:fillRef>
          <a:effectRef idx="1">
            <a:schemeClr val="accent1"/>
          </a:effectRef>
          <a:fontRef idx="minor">
            <a:schemeClr val="dk1"/>
          </a:fontRef>
        </p:style>
        <p:txBody>
          <a:bodyPr vert="vert270" rtlCol="0" anchor="ctr"/>
          <a:lstStyle/>
          <a:p>
            <a:pPr algn="ctr"/>
            <a:r>
              <a:rPr lang="fr-FR" sz="1200" dirty="0" smtClean="0"/>
              <a:t>Textes de niveau 2</a:t>
            </a:r>
            <a:endParaRPr lang="fr-FR" sz="1200" dirty="0"/>
          </a:p>
        </p:txBody>
      </p:sp>
      <p:cxnSp>
        <p:nvCxnSpPr>
          <p:cNvPr id="78" name="Connecteur droit avec flèche 8"/>
          <p:cNvCxnSpPr>
            <a:cxnSpLocks noChangeShapeType="1"/>
          </p:cNvCxnSpPr>
          <p:nvPr/>
        </p:nvCxnSpPr>
        <p:spPr bwMode="auto">
          <a:xfrm>
            <a:off x="691331" y="2060848"/>
            <a:ext cx="7912744" cy="0"/>
          </a:xfrm>
          <a:prstGeom prst="straightConnector1">
            <a:avLst/>
          </a:prstGeom>
          <a:ln w="38100" cap="flat" cmpd="sng">
            <a:prstDash val="dash"/>
            <a:headEnd/>
            <a:tailEnd type="none" w="med" len="med"/>
          </a:ln>
        </p:spPr>
        <p:style>
          <a:lnRef idx="1">
            <a:schemeClr val="accent1"/>
          </a:lnRef>
          <a:fillRef idx="0">
            <a:schemeClr val="accent1"/>
          </a:fillRef>
          <a:effectRef idx="0">
            <a:schemeClr val="accent1"/>
          </a:effectRef>
          <a:fontRef idx="minor">
            <a:schemeClr val="tx1"/>
          </a:fontRef>
        </p:style>
      </p:cxnSp>
      <p:sp>
        <p:nvSpPr>
          <p:cNvPr id="66" name="Rectangle 65"/>
          <p:cNvSpPr/>
          <p:nvPr/>
        </p:nvSpPr>
        <p:spPr>
          <a:xfrm>
            <a:off x="8172400" y="1556792"/>
            <a:ext cx="792088" cy="93610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1000" b="1" dirty="0" smtClean="0"/>
              <a:t>1</a:t>
            </a:r>
            <a:r>
              <a:rPr lang="fr-FR" sz="1000" b="1" baseline="30000" dirty="0" smtClean="0"/>
              <a:t>er</a:t>
            </a:r>
            <a:r>
              <a:rPr lang="fr-FR" sz="1000" b="1" dirty="0" smtClean="0"/>
              <a:t> Janvier 2016 </a:t>
            </a:r>
            <a:r>
              <a:rPr lang="fr-FR" sz="1000" dirty="0" smtClean="0"/>
              <a:t>Entrée en application</a:t>
            </a:r>
            <a:endParaRPr lang="fr-FR" sz="1000" dirty="0"/>
          </a:p>
        </p:txBody>
      </p:sp>
      <p:sp>
        <p:nvSpPr>
          <p:cNvPr id="80" name="Rectangle 79"/>
          <p:cNvSpPr/>
          <p:nvPr/>
        </p:nvSpPr>
        <p:spPr>
          <a:xfrm>
            <a:off x="827584" y="692696"/>
            <a:ext cx="1656184" cy="12961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dirty="0" smtClean="0"/>
              <a:t>Janvier 2015 ou Mars 2015 </a:t>
            </a:r>
            <a:r>
              <a:rPr lang="fr-FR" sz="1000" dirty="0" smtClean="0"/>
              <a:t>Adoption de la version finale des actes délégués</a:t>
            </a:r>
            <a:endParaRPr lang="fr-FR" sz="1000" dirty="0"/>
          </a:p>
        </p:txBody>
      </p:sp>
      <p:sp>
        <p:nvSpPr>
          <p:cNvPr id="27" name="Titre 1"/>
          <p:cNvSpPr txBox="1">
            <a:spLocks/>
          </p:cNvSpPr>
          <p:nvPr/>
        </p:nvSpPr>
        <p:spPr>
          <a:xfrm>
            <a:off x="1151954" y="-99392"/>
            <a:ext cx="7956550" cy="785812"/>
          </a:xfrm>
          <a:prstGeom prst="rect">
            <a:avLst/>
          </a:prstGeom>
          <a:noFill/>
        </p:spPr>
        <p:txBody>
          <a:bodyPr vert="horz" lIns="91440" tIns="45720" rIns="91440" bIns="45720" rtlCol="0" anchor="ctr">
            <a:noAutofit/>
          </a:bodyPr>
          <a:lstStyle/>
          <a:p>
            <a:pPr marL="0" marR="0" lvl="0" indent="0" algn="just" defTabSz="914400" rtl="0" eaLnBrk="1" fontAlgn="auto" latinLnBrk="0" hangingPunct="1">
              <a:lnSpc>
                <a:spcPct val="100000"/>
              </a:lnSpc>
              <a:spcBef>
                <a:spcPct val="0"/>
              </a:spcBef>
              <a:spcAft>
                <a:spcPts val="0"/>
              </a:spcAft>
              <a:buClrTx/>
              <a:buSzTx/>
              <a:buFontTx/>
              <a:buNone/>
              <a:tabLst/>
              <a:defRPr/>
            </a:pPr>
            <a:r>
              <a:rPr lang="fr-FR" sz="2800" b="1" dirty="0" smtClean="0">
                <a:solidFill>
                  <a:srgbClr val="002060"/>
                </a:solidFill>
                <a:latin typeface="Arial" pitchFamily="34" charset="0"/>
                <a:ea typeface="+mj-ea"/>
                <a:cs typeface="Arial" pitchFamily="34" charset="0"/>
              </a:rPr>
              <a:t>La finalisation du niveau 3</a:t>
            </a:r>
            <a:endParaRPr lang="fr-FR" sz="2800" b="1" dirty="0">
              <a:solidFill>
                <a:srgbClr val="002060"/>
              </a:solidFill>
              <a:latin typeface="Arial" pitchFamily="34" charset="0"/>
              <a:ea typeface="+mj-ea"/>
              <a:cs typeface="Arial" pitchFamily="34" charset="0"/>
            </a:endParaRPr>
          </a:p>
        </p:txBody>
      </p:sp>
      <p:sp>
        <p:nvSpPr>
          <p:cNvPr id="26" name="Rectangle à coins arrondis 25"/>
          <p:cNvSpPr/>
          <p:nvPr/>
        </p:nvSpPr>
        <p:spPr>
          <a:xfrm>
            <a:off x="2484141" y="4941168"/>
            <a:ext cx="1296144" cy="432048"/>
          </a:xfrm>
          <a:prstGeom prst="round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fr-FR" sz="1200" dirty="0" smtClean="0"/>
              <a:t>mars 2015</a:t>
            </a:r>
            <a:endParaRPr lang="fr-FR" sz="1200" dirty="0"/>
          </a:p>
        </p:txBody>
      </p:sp>
      <p:sp>
        <p:nvSpPr>
          <p:cNvPr id="28" name="Rectangle 27"/>
          <p:cNvSpPr/>
          <p:nvPr/>
        </p:nvSpPr>
        <p:spPr>
          <a:xfrm>
            <a:off x="2843810" y="2204864"/>
            <a:ext cx="1296142" cy="24122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dirty="0" smtClean="0"/>
              <a:t>Mars 2015 à  Mai 2015  </a:t>
            </a:r>
            <a:r>
              <a:rPr lang="fr-FR" sz="1000" dirty="0" smtClean="0"/>
              <a:t>Revue des commentaires de la consultation publique sur les différents textes au niveau EIOPA</a:t>
            </a:r>
            <a:endParaRPr lang="fr-FR" sz="1000" dirty="0"/>
          </a:p>
          <a:p>
            <a:pPr algn="ctr"/>
            <a:endParaRPr lang="fr-FR" sz="1000" dirty="0"/>
          </a:p>
        </p:txBody>
      </p:sp>
      <p:sp>
        <p:nvSpPr>
          <p:cNvPr id="29" name="Rectangle 28"/>
          <p:cNvSpPr/>
          <p:nvPr/>
        </p:nvSpPr>
        <p:spPr>
          <a:xfrm>
            <a:off x="5315210" y="2204864"/>
            <a:ext cx="1417030" cy="12241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dirty="0" smtClean="0"/>
              <a:t> A partir de juillet 2015</a:t>
            </a:r>
          </a:p>
          <a:p>
            <a:pPr algn="ctr"/>
            <a:r>
              <a:rPr lang="fr-FR" sz="1000" dirty="0" smtClean="0"/>
              <a:t>Approbation, traduction  puis publication des ITS set 2 par la Commission européenne</a:t>
            </a:r>
            <a:endParaRPr lang="fr-FR" sz="1000" dirty="0"/>
          </a:p>
        </p:txBody>
      </p:sp>
      <p:sp>
        <p:nvSpPr>
          <p:cNvPr id="31" name="Rectangle à coins arrondis 30"/>
          <p:cNvSpPr/>
          <p:nvPr/>
        </p:nvSpPr>
        <p:spPr>
          <a:xfrm>
            <a:off x="6012160" y="5013176"/>
            <a:ext cx="1656184" cy="288032"/>
          </a:xfrm>
          <a:prstGeom prst="round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fr-FR" sz="1200" dirty="0" smtClean="0"/>
              <a:t>30/09/ 2015</a:t>
            </a:r>
            <a:endParaRPr lang="fr-FR" sz="1200" dirty="0"/>
          </a:p>
        </p:txBody>
      </p:sp>
      <p:sp>
        <p:nvSpPr>
          <p:cNvPr id="32" name="Rectangle à coins arrondis 31"/>
          <p:cNvSpPr/>
          <p:nvPr/>
        </p:nvSpPr>
        <p:spPr>
          <a:xfrm>
            <a:off x="4427983" y="5013176"/>
            <a:ext cx="1656184" cy="288032"/>
          </a:xfrm>
          <a:prstGeom prst="round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fr-FR" sz="1200" dirty="0" smtClean="0"/>
              <a:t>30/ 06/ 2015</a:t>
            </a:r>
            <a:endParaRPr lang="fr-FR" sz="1200" dirty="0"/>
          </a:p>
        </p:txBody>
      </p:sp>
      <p:sp>
        <p:nvSpPr>
          <p:cNvPr id="34" name="Rectangle à coins arrondis 33"/>
          <p:cNvSpPr/>
          <p:nvPr/>
        </p:nvSpPr>
        <p:spPr>
          <a:xfrm>
            <a:off x="2771799" y="4941168"/>
            <a:ext cx="1296144" cy="432048"/>
          </a:xfrm>
          <a:prstGeom prst="round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fr-FR" sz="1200" dirty="0" smtClean="0"/>
              <a:t>30/03/ 2015</a:t>
            </a:r>
            <a:endParaRPr lang="fr-FR" sz="1200" dirty="0"/>
          </a:p>
        </p:txBody>
      </p:sp>
      <p:sp>
        <p:nvSpPr>
          <p:cNvPr id="35" name="Rectangle 34"/>
          <p:cNvSpPr/>
          <p:nvPr/>
        </p:nvSpPr>
        <p:spPr>
          <a:xfrm>
            <a:off x="5351214" y="3537012"/>
            <a:ext cx="804962"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dirty="0" smtClean="0"/>
              <a:t>Juillet 2015</a:t>
            </a:r>
          </a:p>
          <a:p>
            <a:pPr algn="ctr"/>
            <a:r>
              <a:rPr lang="fr-FR" sz="1000" dirty="0" smtClean="0"/>
              <a:t>publication des Guidelines set 2 par EIOPA</a:t>
            </a:r>
            <a:endParaRPr lang="fr-FR" sz="1000" dirty="0"/>
          </a:p>
        </p:txBody>
      </p:sp>
      <p:sp>
        <p:nvSpPr>
          <p:cNvPr id="33" name="Rectangle 32"/>
          <p:cNvSpPr/>
          <p:nvPr/>
        </p:nvSpPr>
        <p:spPr>
          <a:xfrm>
            <a:off x="1835696" y="2204864"/>
            <a:ext cx="792088" cy="10441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dirty="0" smtClean="0"/>
              <a:t>Fin Février 2014 </a:t>
            </a:r>
          </a:p>
          <a:p>
            <a:pPr algn="ctr"/>
            <a:endParaRPr lang="fr-FR" sz="1000" b="1" dirty="0"/>
          </a:p>
          <a:p>
            <a:pPr algn="ctr"/>
            <a:r>
              <a:rPr lang="fr-FR" sz="1000" dirty="0" smtClean="0"/>
              <a:t>Publication set 1 GL</a:t>
            </a:r>
            <a:endParaRPr lang="fr-FR" sz="1000" dirty="0"/>
          </a:p>
        </p:txBody>
      </p:sp>
      <p:sp>
        <p:nvSpPr>
          <p:cNvPr id="36" name="Rectangle 35"/>
          <p:cNvSpPr/>
          <p:nvPr/>
        </p:nvSpPr>
        <p:spPr>
          <a:xfrm>
            <a:off x="2195736" y="5373216"/>
            <a:ext cx="1280723" cy="13681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dirty="0" smtClean="0"/>
              <a:t>Février –Mars 2015 </a:t>
            </a:r>
            <a:r>
              <a:rPr lang="fr-FR" sz="1000" i="1" dirty="0" err="1" smtClean="0"/>
              <a:t>Comply</a:t>
            </a:r>
            <a:r>
              <a:rPr lang="fr-FR" sz="1000" i="1" dirty="0" smtClean="0"/>
              <a:t> or </a:t>
            </a:r>
            <a:r>
              <a:rPr lang="fr-FR" sz="1000" i="1" dirty="0" err="1" smtClean="0"/>
              <a:t>Explain</a:t>
            </a:r>
            <a:r>
              <a:rPr lang="fr-FR" sz="1000" i="1" dirty="0" smtClean="0"/>
              <a:t> </a:t>
            </a:r>
            <a:r>
              <a:rPr lang="fr-FR" sz="1000" dirty="0" smtClean="0"/>
              <a:t>Guidelines  Set 1</a:t>
            </a:r>
            <a:endParaRPr lang="fr-FR" sz="1000" dirty="0"/>
          </a:p>
        </p:txBody>
      </p:sp>
      <p:sp>
        <p:nvSpPr>
          <p:cNvPr id="37" name="Rectangle 36"/>
          <p:cNvSpPr/>
          <p:nvPr/>
        </p:nvSpPr>
        <p:spPr>
          <a:xfrm>
            <a:off x="6487920" y="3537012"/>
            <a:ext cx="1396447"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dirty="0" smtClean="0"/>
              <a:t>Septembre 2015</a:t>
            </a:r>
          </a:p>
          <a:p>
            <a:pPr algn="ctr"/>
            <a:r>
              <a:rPr lang="fr-FR" sz="1000" dirty="0"/>
              <a:t>Approbation, traduction  puis publication des </a:t>
            </a:r>
            <a:r>
              <a:rPr lang="fr-FR" sz="1000" dirty="0" smtClean="0"/>
              <a:t> derniers ITS par </a:t>
            </a:r>
            <a:r>
              <a:rPr lang="fr-FR" sz="1000" dirty="0"/>
              <a:t>la Commission européenne</a:t>
            </a:r>
          </a:p>
        </p:txBody>
      </p:sp>
      <p:sp>
        <p:nvSpPr>
          <p:cNvPr id="2" name="Espace réservé de la date 1"/>
          <p:cNvSpPr>
            <a:spLocks noGrp="1"/>
          </p:cNvSpPr>
          <p:nvPr>
            <p:ph type="dt" sz="half" idx="2"/>
          </p:nvPr>
        </p:nvSpPr>
        <p:spPr/>
        <p:txBody>
          <a:bodyPr/>
          <a:lstStyle/>
          <a:p>
            <a:pPr fontAlgn="base">
              <a:spcBef>
                <a:spcPct val="0"/>
              </a:spcBef>
              <a:spcAft>
                <a:spcPct val="0"/>
              </a:spcAft>
              <a:defRPr/>
            </a:pPr>
            <a:r>
              <a:rPr lang="fr-FR" smtClean="0">
                <a:latin typeface="Arial" charset="0"/>
              </a:rPr>
              <a:t>18/12/2014</a:t>
            </a:r>
            <a:endParaRPr lang="fr-FR" dirty="0">
              <a:latin typeface="Arial" charset="0"/>
            </a:endParaRPr>
          </a:p>
        </p:txBody>
      </p:sp>
    </p:spTree>
    <p:extLst>
      <p:ext uri="{BB962C8B-B14F-4D97-AF65-F5344CB8AC3E}">
        <p14:creationId xmlns:p14="http://schemas.microsoft.com/office/powerpoint/2010/main" val="29455118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187624" y="44624"/>
            <a:ext cx="2416046" cy="646331"/>
          </a:xfrm>
          <a:prstGeom prst="rect">
            <a:avLst/>
          </a:prstGeom>
        </p:spPr>
        <p:txBody>
          <a:bodyPr wrap="none">
            <a:spAutoFit/>
          </a:bodyPr>
          <a:lstStyle/>
          <a:p>
            <a:pPr fontAlgn="base">
              <a:spcBef>
                <a:spcPct val="0"/>
              </a:spcBef>
              <a:spcAft>
                <a:spcPct val="0"/>
              </a:spcAft>
            </a:pPr>
            <a:r>
              <a:rPr lang="fr-FR" sz="3600" b="1" dirty="0">
                <a:solidFill>
                  <a:srgbClr val="002060"/>
                </a:solidFill>
                <a:latin typeface="Arial" pitchFamily="34" charset="0"/>
                <a:cs typeface="Arial" pitchFamily="34" charset="0"/>
              </a:rPr>
              <a:t>Sommaire</a:t>
            </a:r>
          </a:p>
        </p:txBody>
      </p:sp>
      <p:sp>
        <p:nvSpPr>
          <p:cNvPr id="3" name="Espace réservé du numéro de diapositive 2"/>
          <p:cNvSpPr>
            <a:spLocks noGrp="1"/>
          </p:cNvSpPr>
          <p:nvPr>
            <p:ph type="sldNum" sz="quarter" idx="4"/>
          </p:nvPr>
        </p:nvSpPr>
        <p:spPr/>
        <p:txBody>
          <a:bodyPr/>
          <a:lstStyle/>
          <a:p>
            <a:pPr>
              <a:defRPr/>
            </a:pPr>
            <a:fld id="{AC59C542-C6E0-4E39-86B7-1D85B8646B56}" type="slidenum">
              <a:rPr lang="fr-FR" smtClean="0"/>
              <a:pPr>
                <a:defRPr/>
              </a:pPr>
              <a:t>14</a:t>
            </a:fld>
            <a:endParaRPr lang="fr-FR" dirty="0"/>
          </a:p>
        </p:txBody>
      </p:sp>
      <p:sp>
        <p:nvSpPr>
          <p:cNvPr id="4" name="Espace réservé de la date 3"/>
          <p:cNvSpPr>
            <a:spLocks noGrp="1"/>
          </p:cNvSpPr>
          <p:nvPr>
            <p:ph type="dt" sz="half" idx="2"/>
          </p:nvPr>
        </p:nvSpPr>
        <p:spPr/>
        <p:txBody>
          <a:bodyPr/>
          <a:lstStyle/>
          <a:p>
            <a:pPr>
              <a:defRPr/>
            </a:pPr>
            <a:r>
              <a:rPr lang="fr-FR" dirty="0" smtClean="0">
                <a:latin typeface="Arial" panose="020B0604020202020204" pitchFamily="34" charset="0"/>
                <a:cs typeface="Arial" panose="020B0604020202020204" pitchFamily="34" charset="0"/>
              </a:rPr>
              <a:t>18/12/2014</a:t>
            </a:r>
            <a:endParaRPr lang="fr-FR" dirty="0">
              <a:latin typeface="Arial" panose="020B0604020202020204" pitchFamily="34" charset="0"/>
              <a:cs typeface="Arial" panose="020B0604020202020204" pitchFamily="34" charset="0"/>
            </a:endParaRPr>
          </a:p>
        </p:txBody>
      </p:sp>
      <p:sp>
        <p:nvSpPr>
          <p:cNvPr id="9" name="Espace réservé du contenu 1"/>
          <p:cNvSpPr>
            <a:spLocks noGrp="1"/>
          </p:cNvSpPr>
          <p:nvPr>
            <p:ph idx="1"/>
          </p:nvPr>
        </p:nvSpPr>
        <p:spPr>
          <a:xfrm>
            <a:off x="251520" y="836712"/>
            <a:ext cx="8784976" cy="5256584"/>
          </a:xfrm>
        </p:spPr>
        <p:txBody>
          <a:bodyPr>
            <a:noAutofit/>
          </a:bodyPr>
          <a:lstStyle/>
          <a:p>
            <a:pPr marL="457200" indent="-457200" algn="just">
              <a:spcBef>
                <a:spcPts val="0"/>
              </a:spcBef>
              <a:buClr>
                <a:srgbClr val="FFCE66"/>
              </a:buClr>
              <a:tabLst>
                <a:tab pos="179388" algn="l"/>
              </a:tabLst>
            </a:pPr>
            <a:r>
              <a:rPr lang="fr-FR" sz="2100" dirty="0" smtClean="0"/>
              <a:t>L’actualité réglementaire de Solvabilité II</a:t>
            </a:r>
          </a:p>
          <a:p>
            <a:pPr marL="457200" indent="-457200" algn="just">
              <a:spcBef>
                <a:spcPts val="0"/>
              </a:spcBef>
              <a:buClr>
                <a:srgbClr val="FFCE66"/>
              </a:buClr>
              <a:tabLst>
                <a:tab pos="179388" algn="l"/>
              </a:tabLst>
            </a:pPr>
            <a:endParaRPr lang="fr-FR" sz="1000" dirty="0" smtClean="0"/>
          </a:p>
          <a:p>
            <a:pPr marL="893763" lvl="1" indent="-436563" algn="just">
              <a:spcBef>
                <a:spcPts val="0"/>
              </a:spcBef>
              <a:buClr>
                <a:srgbClr val="FFCE66"/>
              </a:buClr>
              <a:buFont typeface="Wingdings" panose="05000000000000000000" pitchFamily="2" charset="2"/>
              <a:buChar char="q"/>
            </a:pPr>
            <a:r>
              <a:rPr lang="fr-FR" dirty="0" smtClean="0">
                <a:solidFill>
                  <a:schemeClr val="bg1">
                    <a:lumMod val="85000"/>
                  </a:schemeClr>
                </a:solidFill>
              </a:rPr>
              <a:t>Actualité européenne </a:t>
            </a:r>
          </a:p>
          <a:p>
            <a:pPr marL="893763" lvl="1" indent="-436563" algn="just">
              <a:spcBef>
                <a:spcPts val="0"/>
              </a:spcBef>
              <a:buClr>
                <a:srgbClr val="FFCE66"/>
              </a:buClr>
              <a:buFont typeface="Wingdings" panose="05000000000000000000" pitchFamily="2" charset="2"/>
              <a:buChar char="q"/>
            </a:pPr>
            <a:endParaRPr lang="fr-FR" sz="500" dirty="0" smtClean="0">
              <a:solidFill>
                <a:schemeClr val="bg1">
                  <a:lumMod val="85000"/>
                </a:schemeClr>
              </a:solidFill>
            </a:endParaRPr>
          </a:p>
          <a:p>
            <a:pPr marL="893763" lvl="1" indent="-436563" algn="just">
              <a:spcBef>
                <a:spcPts val="0"/>
              </a:spcBef>
              <a:buClr>
                <a:srgbClr val="FFCE66"/>
              </a:buClr>
              <a:buFont typeface="Wingdings" panose="05000000000000000000" pitchFamily="2" charset="2"/>
              <a:buChar char="q"/>
            </a:pPr>
            <a:r>
              <a:rPr lang="fr-FR" dirty="0" smtClean="0"/>
              <a:t>Transposition en droit </a:t>
            </a:r>
            <a:r>
              <a:rPr lang="fr-FR" dirty="0"/>
              <a:t>f</a:t>
            </a:r>
            <a:r>
              <a:rPr lang="fr-FR" dirty="0" smtClean="0"/>
              <a:t>rançais</a:t>
            </a:r>
          </a:p>
          <a:p>
            <a:pPr marL="819150" lvl="1" indent="-361950" algn="just">
              <a:spcBef>
                <a:spcPts val="0"/>
              </a:spcBef>
              <a:buClr>
                <a:srgbClr val="FFCE66"/>
              </a:buClr>
              <a:buFont typeface="Wingdings" panose="05000000000000000000" pitchFamily="2" charset="2"/>
              <a:buChar char="q"/>
            </a:pPr>
            <a:endParaRPr lang="fr-FR" sz="1000" dirty="0" smtClean="0">
              <a:solidFill>
                <a:schemeClr val="bg1">
                  <a:lumMod val="85000"/>
                </a:schemeClr>
              </a:solidFill>
            </a:endParaRPr>
          </a:p>
          <a:p>
            <a:pPr marL="1431925" lvl="1" indent="-268288" algn="just">
              <a:spcBef>
                <a:spcPts val="0"/>
              </a:spcBef>
              <a:buClr>
                <a:srgbClr val="FFCE66"/>
              </a:buClr>
              <a:buFont typeface="Wingdings" panose="05000000000000000000" pitchFamily="2" charset="2"/>
              <a:buChar char="§"/>
            </a:pPr>
            <a:r>
              <a:rPr lang="fr-FR" sz="1900" dirty="0" smtClean="0">
                <a:solidFill>
                  <a:srgbClr val="0E4090"/>
                </a:solidFill>
              </a:rPr>
              <a:t>Thomas </a:t>
            </a:r>
            <a:r>
              <a:rPr lang="fr-FR" sz="1900" dirty="0" err="1" smtClean="0">
                <a:solidFill>
                  <a:srgbClr val="0E4090"/>
                </a:solidFill>
              </a:rPr>
              <a:t>Groh</a:t>
            </a:r>
            <a:r>
              <a:rPr lang="fr-FR" sz="1900" dirty="0" smtClean="0"/>
              <a:t>, sous-directeur assurances à la Direction générale du Trésor</a:t>
            </a:r>
          </a:p>
          <a:p>
            <a:pPr marL="1431925" lvl="1" indent="-268288" algn="just">
              <a:spcBef>
                <a:spcPts val="0"/>
              </a:spcBef>
              <a:buClr>
                <a:srgbClr val="FFCE66"/>
              </a:buClr>
              <a:buFont typeface="Wingdings" panose="05000000000000000000" pitchFamily="2" charset="2"/>
              <a:buChar char="§"/>
            </a:pPr>
            <a:r>
              <a:rPr lang="fr-FR" sz="1900" dirty="0" smtClean="0">
                <a:solidFill>
                  <a:srgbClr val="0E4090"/>
                </a:solidFill>
              </a:rPr>
              <a:t>David </a:t>
            </a:r>
            <a:r>
              <a:rPr lang="fr-FR" sz="1900" dirty="0" err="1" smtClean="0">
                <a:solidFill>
                  <a:srgbClr val="0E4090"/>
                </a:solidFill>
              </a:rPr>
              <a:t>Revelin</a:t>
            </a:r>
            <a:r>
              <a:rPr lang="fr-FR" sz="1900" dirty="0" smtClean="0"/>
              <a:t>, chef du </a:t>
            </a:r>
            <a:r>
              <a:rPr lang="fr-FR" sz="1900" dirty="0"/>
              <a:t>s</a:t>
            </a:r>
            <a:r>
              <a:rPr lang="fr-FR" sz="1900" dirty="0" smtClean="0"/>
              <a:t>ervice du Droit des affaires et du Droit privé à l’ACPR</a:t>
            </a:r>
          </a:p>
          <a:p>
            <a:pPr marL="898525" lvl="1" indent="-371475" algn="just">
              <a:spcBef>
                <a:spcPts val="0"/>
              </a:spcBef>
              <a:buClr>
                <a:srgbClr val="FFCE66"/>
              </a:buClr>
              <a:buFont typeface="Wingdings" panose="05000000000000000000" pitchFamily="2" charset="2"/>
              <a:buChar char="§"/>
            </a:pPr>
            <a:endParaRPr lang="fr-FR" sz="1000" dirty="0" smtClean="0">
              <a:solidFill>
                <a:schemeClr val="bg1">
                  <a:lumMod val="85000"/>
                </a:schemeClr>
              </a:solidFill>
            </a:endParaRPr>
          </a:p>
          <a:p>
            <a:pPr marL="0" indent="0" algn="just">
              <a:spcBef>
                <a:spcPts val="0"/>
              </a:spcBef>
              <a:buClr>
                <a:srgbClr val="FFCE66"/>
              </a:buClr>
              <a:buNone/>
              <a:tabLst>
                <a:tab pos="357188" algn="l"/>
              </a:tabLst>
            </a:pPr>
            <a:r>
              <a:rPr lang="fr-FR" sz="2100" dirty="0" smtClean="0">
                <a:solidFill>
                  <a:srgbClr val="FFCE66"/>
                </a:solidFill>
              </a:rPr>
              <a:t>2.  </a:t>
            </a:r>
            <a:r>
              <a:rPr lang="fr-FR" sz="2100" dirty="0" smtClean="0">
                <a:solidFill>
                  <a:schemeClr val="bg1">
                    <a:lumMod val="85000"/>
                  </a:schemeClr>
                </a:solidFill>
              </a:rPr>
              <a:t>Bilan de l’exercice de préparation 2014</a:t>
            </a:r>
          </a:p>
          <a:p>
            <a:pPr marL="914400" lvl="1" algn="just">
              <a:spcBef>
                <a:spcPts val="0"/>
              </a:spcBef>
              <a:buClr>
                <a:srgbClr val="FFCE66"/>
              </a:buClr>
              <a:buFont typeface="Wingdings" panose="05000000000000000000" pitchFamily="2" charset="2"/>
              <a:buChar char="q"/>
              <a:tabLst>
                <a:tab pos="357188" algn="l"/>
              </a:tabLst>
            </a:pPr>
            <a:r>
              <a:rPr lang="fr-FR" dirty="0" smtClean="0">
                <a:solidFill>
                  <a:schemeClr val="bg1">
                    <a:lumMod val="85000"/>
                  </a:schemeClr>
                </a:solidFill>
              </a:rPr>
              <a:t>La préparation vue par les organismes</a:t>
            </a:r>
          </a:p>
          <a:p>
            <a:pPr marL="914400" lvl="1" algn="just">
              <a:spcBef>
                <a:spcPts val="0"/>
              </a:spcBef>
              <a:buClr>
                <a:srgbClr val="FFCE66"/>
              </a:buClr>
              <a:buFont typeface="Wingdings" panose="05000000000000000000" pitchFamily="2" charset="2"/>
              <a:buChar char="q"/>
              <a:tabLst>
                <a:tab pos="357188" algn="l"/>
              </a:tabLst>
            </a:pPr>
            <a:r>
              <a:rPr lang="fr-FR" dirty="0" smtClean="0">
                <a:solidFill>
                  <a:schemeClr val="bg1">
                    <a:lumMod val="85000"/>
                  </a:schemeClr>
                </a:solidFill>
              </a:rPr>
              <a:t>Bilan de la remise d’états quantitatifs</a:t>
            </a:r>
          </a:p>
          <a:p>
            <a:pPr marL="914400" lvl="1" algn="just">
              <a:spcBef>
                <a:spcPts val="0"/>
              </a:spcBef>
              <a:buClr>
                <a:srgbClr val="FFCE66"/>
              </a:buClr>
              <a:buFont typeface="Wingdings" panose="05000000000000000000" pitchFamily="2" charset="2"/>
              <a:buChar char="q"/>
              <a:tabLst>
                <a:tab pos="357188" algn="l"/>
              </a:tabLst>
            </a:pPr>
            <a:r>
              <a:rPr lang="fr-FR" dirty="0" smtClean="0">
                <a:solidFill>
                  <a:schemeClr val="bg1">
                    <a:lumMod val="85000"/>
                  </a:schemeClr>
                </a:solidFill>
              </a:rPr>
              <a:t>Bilan de l’exercice ORSA </a:t>
            </a:r>
          </a:p>
          <a:p>
            <a:pPr marL="914400" lvl="1" algn="just">
              <a:spcBef>
                <a:spcPts val="0"/>
              </a:spcBef>
              <a:buClr>
                <a:srgbClr val="FFCE66"/>
              </a:buClr>
              <a:buFont typeface="Wingdings" panose="05000000000000000000" pitchFamily="2" charset="2"/>
              <a:buChar char="q"/>
              <a:tabLst>
                <a:tab pos="357188" algn="l"/>
              </a:tabLst>
            </a:pPr>
            <a:endParaRPr lang="fr-FR" sz="1000" dirty="0" smtClean="0">
              <a:solidFill>
                <a:schemeClr val="bg1">
                  <a:lumMod val="85000"/>
                </a:schemeClr>
              </a:solidFill>
            </a:endParaRPr>
          </a:p>
          <a:p>
            <a:pPr marL="914400" lvl="1" algn="just">
              <a:spcBef>
                <a:spcPts val="0"/>
              </a:spcBef>
              <a:buClr>
                <a:srgbClr val="FFCE66"/>
              </a:buClr>
              <a:buFont typeface="Wingdings" panose="05000000000000000000" pitchFamily="2" charset="2"/>
              <a:buChar char="q"/>
              <a:tabLst>
                <a:tab pos="357188" algn="l"/>
              </a:tabLst>
            </a:pPr>
            <a:endParaRPr lang="fr-FR" sz="500" dirty="0">
              <a:solidFill>
                <a:schemeClr val="bg1">
                  <a:lumMod val="85000"/>
                </a:schemeClr>
              </a:solidFill>
            </a:endParaRPr>
          </a:p>
          <a:p>
            <a:pPr marL="0" indent="0" algn="just">
              <a:spcBef>
                <a:spcPts val="0"/>
              </a:spcBef>
              <a:buNone/>
              <a:tabLst>
                <a:tab pos="357188" algn="l"/>
              </a:tabLst>
            </a:pPr>
            <a:r>
              <a:rPr lang="fr-FR" sz="2100" dirty="0" smtClean="0">
                <a:solidFill>
                  <a:srgbClr val="FFCE66"/>
                </a:solidFill>
              </a:rPr>
              <a:t>3.  </a:t>
            </a:r>
            <a:r>
              <a:rPr lang="fr-FR" sz="2100" dirty="0" smtClean="0">
                <a:solidFill>
                  <a:schemeClr val="bg1">
                    <a:lumMod val="85000"/>
                  </a:schemeClr>
                </a:solidFill>
              </a:rPr>
              <a:t>Les prochaines étapes </a:t>
            </a:r>
          </a:p>
          <a:p>
            <a:pPr marL="914400" lvl="1" algn="just">
              <a:spcBef>
                <a:spcPts val="0"/>
              </a:spcBef>
              <a:buFont typeface="Wingdings" panose="05000000000000000000" pitchFamily="2" charset="2"/>
              <a:buChar char="q"/>
              <a:tabLst>
                <a:tab pos="357188" algn="l"/>
              </a:tabLst>
            </a:pPr>
            <a:r>
              <a:rPr lang="fr-FR" dirty="0" smtClean="0">
                <a:solidFill>
                  <a:schemeClr val="bg1">
                    <a:lumMod val="85000"/>
                  </a:schemeClr>
                </a:solidFill>
              </a:rPr>
              <a:t>Les processus d’autorisations en 2015 </a:t>
            </a:r>
          </a:p>
          <a:p>
            <a:pPr marL="914400" lvl="1" algn="just">
              <a:spcBef>
                <a:spcPts val="0"/>
              </a:spcBef>
              <a:buFont typeface="Wingdings" panose="05000000000000000000" pitchFamily="2" charset="2"/>
              <a:buChar char="q"/>
              <a:tabLst>
                <a:tab pos="357188" algn="l"/>
              </a:tabLst>
            </a:pPr>
            <a:r>
              <a:rPr lang="fr-FR" dirty="0" smtClean="0">
                <a:solidFill>
                  <a:schemeClr val="bg1">
                    <a:lumMod val="85000"/>
                  </a:schemeClr>
                </a:solidFill>
              </a:rPr>
              <a:t>Les prochaines étapes du </a:t>
            </a:r>
            <a:r>
              <a:rPr lang="fr-FR" i="1" dirty="0" smtClean="0">
                <a:solidFill>
                  <a:schemeClr val="bg1">
                    <a:lumMod val="85000"/>
                  </a:schemeClr>
                </a:solidFill>
              </a:rPr>
              <a:t>reporting</a:t>
            </a:r>
            <a:r>
              <a:rPr lang="fr-FR" dirty="0" smtClean="0">
                <a:solidFill>
                  <a:schemeClr val="bg1">
                    <a:lumMod val="85000"/>
                  </a:schemeClr>
                </a:solidFill>
              </a:rPr>
              <a:t> : exercice européen 2015, 2016 et après</a:t>
            </a:r>
            <a:endParaRPr lang="fr-FR" dirty="0">
              <a:solidFill>
                <a:schemeClr val="bg1">
                  <a:lumMod val="85000"/>
                </a:schemeClr>
              </a:solidFill>
            </a:endParaRPr>
          </a:p>
        </p:txBody>
      </p:sp>
    </p:spTree>
    <p:extLst>
      <p:ext uri="{BB962C8B-B14F-4D97-AF65-F5344CB8AC3E}">
        <p14:creationId xmlns:p14="http://schemas.microsoft.com/office/powerpoint/2010/main" val="38457555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187624" y="44624"/>
            <a:ext cx="2416046" cy="646331"/>
          </a:xfrm>
          <a:prstGeom prst="rect">
            <a:avLst/>
          </a:prstGeom>
        </p:spPr>
        <p:txBody>
          <a:bodyPr wrap="none">
            <a:spAutoFit/>
          </a:bodyPr>
          <a:lstStyle/>
          <a:p>
            <a:pPr fontAlgn="base">
              <a:spcBef>
                <a:spcPct val="0"/>
              </a:spcBef>
              <a:spcAft>
                <a:spcPct val="0"/>
              </a:spcAft>
            </a:pPr>
            <a:r>
              <a:rPr lang="fr-FR" sz="3600" b="1" dirty="0">
                <a:solidFill>
                  <a:srgbClr val="002060"/>
                </a:solidFill>
                <a:latin typeface="Arial" pitchFamily="34" charset="0"/>
                <a:cs typeface="Arial" pitchFamily="34" charset="0"/>
              </a:rPr>
              <a:t>Sommaire</a:t>
            </a:r>
          </a:p>
        </p:txBody>
      </p:sp>
      <p:sp>
        <p:nvSpPr>
          <p:cNvPr id="3" name="Espace réservé du numéro de diapositive 2"/>
          <p:cNvSpPr>
            <a:spLocks noGrp="1"/>
          </p:cNvSpPr>
          <p:nvPr>
            <p:ph type="sldNum" sz="quarter" idx="4"/>
          </p:nvPr>
        </p:nvSpPr>
        <p:spPr/>
        <p:txBody>
          <a:bodyPr/>
          <a:lstStyle/>
          <a:p>
            <a:pPr>
              <a:defRPr/>
            </a:pPr>
            <a:fld id="{AC59C542-C6E0-4E39-86B7-1D85B8646B56}" type="slidenum">
              <a:rPr lang="fr-FR" smtClean="0"/>
              <a:pPr>
                <a:defRPr/>
              </a:pPr>
              <a:t>15</a:t>
            </a:fld>
            <a:endParaRPr lang="fr-FR" dirty="0"/>
          </a:p>
        </p:txBody>
      </p:sp>
      <p:sp>
        <p:nvSpPr>
          <p:cNvPr id="4" name="Espace réservé de la date 3"/>
          <p:cNvSpPr>
            <a:spLocks noGrp="1"/>
          </p:cNvSpPr>
          <p:nvPr>
            <p:ph type="dt" sz="half" idx="2"/>
          </p:nvPr>
        </p:nvSpPr>
        <p:spPr/>
        <p:txBody>
          <a:bodyPr/>
          <a:lstStyle/>
          <a:p>
            <a:pPr>
              <a:defRPr/>
            </a:pPr>
            <a:r>
              <a:rPr lang="fr-FR" dirty="0" smtClean="0">
                <a:latin typeface="Arial" panose="020B0604020202020204" pitchFamily="34" charset="0"/>
                <a:cs typeface="Arial" panose="020B0604020202020204" pitchFamily="34" charset="0"/>
              </a:rPr>
              <a:t>18/12/2014</a:t>
            </a:r>
            <a:endParaRPr lang="fr-FR" dirty="0">
              <a:latin typeface="Arial" panose="020B0604020202020204" pitchFamily="34" charset="0"/>
              <a:cs typeface="Arial" panose="020B0604020202020204" pitchFamily="34" charset="0"/>
            </a:endParaRPr>
          </a:p>
        </p:txBody>
      </p:sp>
      <p:sp>
        <p:nvSpPr>
          <p:cNvPr id="9" name="Espace réservé du contenu 1"/>
          <p:cNvSpPr>
            <a:spLocks noGrp="1"/>
          </p:cNvSpPr>
          <p:nvPr>
            <p:ph idx="1"/>
          </p:nvPr>
        </p:nvSpPr>
        <p:spPr>
          <a:xfrm>
            <a:off x="179512" y="836712"/>
            <a:ext cx="8784976" cy="5256584"/>
          </a:xfrm>
        </p:spPr>
        <p:txBody>
          <a:bodyPr>
            <a:noAutofit/>
          </a:bodyPr>
          <a:lstStyle/>
          <a:p>
            <a:pPr marL="457200" indent="-457200" algn="just">
              <a:spcBef>
                <a:spcPts val="0"/>
              </a:spcBef>
              <a:buClr>
                <a:srgbClr val="FFCE66"/>
              </a:buClr>
              <a:tabLst>
                <a:tab pos="179388" algn="l"/>
              </a:tabLst>
            </a:pPr>
            <a:r>
              <a:rPr lang="fr-FR" sz="2100" dirty="0" smtClean="0"/>
              <a:t>L’actualité réglementaire de Solvabilité II</a:t>
            </a:r>
          </a:p>
          <a:p>
            <a:pPr marL="457200" indent="-457200" algn="just">
              <a:spcBef>
                <a:spcPts val="0"/>
              </a:spcBef>
              <a:buClr>
                <a:srgbClr val="FFCE66"/>
              </a:buClr>
              <a:tabLst>
                <a:tab pos="179388" algn="l"/>
              </a:tabLst>
            </a:pPr>
            <a:endParaRPr lang="fr-FR" sz="500" dirty="0" smtClean="0"/>
          </a:p>
          <a:p>
            <a:pPr marL="893763" lvl="1" indent="-436563" algn="just">
              <a:spcBef>
                <a:spcPts val="0"/>
              </a:spcBef>
              <a:buClr>
                <a:srgbClr val="FFCE66"/>
              </a:buClr>
              <a:buFont typeface="Wingdings" panose="05000000000000000000" pitchFamily="2" charset="2"/>
              <a:buChar char="q"/>
            </a:pPr>
            <a:r>
              <a:rPr lang="fr-FR" dirty="0" smtClean="0">
                <a:solidFill>
                  <a:schemeClr val="bg1">
                    <a:lumMod val="85000"/>
                  </a:schemeClr>
                </a:solidFill>
              </a:rPr>
              <a:t>Actualité européenne </a:t>
            </a:r>
          </a:p>
          <a:p>
            <a:pPr marL="893763" lvl="1" indent="-436563" algn="just">
              <a:spcBef>
                <a:spcPts val="0"/>
              </a:spcBef>
              <a:buClr>
                <a:srgbClr val="FFCE66"/>
              </a:buClr>
              <a:buFont typeface="Wingdings" panose="05000000000000000000" pitchFamily="2" charset="2"/>
              <a:buChar char="q"/>
            </a:pPr>
            <a:endParaRPr lang="fr-FR" sz="500" dirty="0" smtClean="0">
              <a:solidFill>
                <a:schemeClr val="bg1">
                  <a:lumMod val="85000"/>
                </a:schemeClr>
              </a:solidFill>
            </a:endParaRPr>
          </a:p>
          <a:p>
            <a:pPr marL="893763" lvl="1" indent="-436563" algn="just">
              <a:spcBef>
                <a:spcPts val="0"/>
              </a:spcBef>
              <a:buClr>
                <a:srgbClr val="FFCE66"/>
              </a:buClr>
              <a:buFont typeface="Wingdings" panose="05000000000000000000" pitchFamily="2" charset="2"/>
              <a:buChar char="q"/>
            </a:pPr>
            <a:r>
              <a:rPr lang="fr-FR" dirty="0" smtClean="0"/>
              <a:t>Transposition en droit </a:t>
            </a:r>
            <a:r>
              <a:rPr lang="fr-FR" dirty="0"/>
              <a:t>f</a:t>
            </a:r>
            <a:r>
              <a:rPr lang="fr-FR" dirty="0" smtClean="0"/>
              <a:t>rançais</a:t>
            </a:r>
          </a:p>
          <a:p>
            <a:pPr marL="819150" lvl="1" indent="-361950" algn="just">
              <a:spcBef>
                <a:spcPts val="0"/>
              </a:spcBef>
              <a:buClr>
                <a:srgbClr val="FFCE66"/>
              </a:buClr>
              <a:buFont typeface="Wingdings" panose="05000000000000000000" pitchFamily="2" charset="2"/>
              <a:buChar char="q"/>
            </a:pPr>
            <a:endParaRPr lang="fr-FR" sz="1000" dirty="0" smtClean="0">
              <a:solidFill>
                <a:schemeClr val="bg1">
                  <a:lumMod val="85000"/>
                </a:schemeClr>
              </a:solidFill>
            </a:endParaRPr>
          </a:p>
          <a:p>
            <a:pPr marL="1431925" lvl="1" indent="-268288" algn="just">
              <a:spcBef>
                <a:spcPts val="0"/>
              </a:spcBef>
              <a:buClr>
                <a:srgbClr val="FFCE66"/>
              </a:buClr>
              <a:buFont typeface="Wingdings" panose="05000000000000000000" pitchFamily="2" charset="2"/>
              <a:buChar char="§"/>
            </a:pPr>
            <a:r>
              <a:rPr lang="fr-FR" sz="1900" dirty="0" smtClean="0">
                <a:solidFill>
                  <a:srgbClr val="0E4090"/>
                </a:solidFill>
              </a:rPr>
              <a:t>Thomas </a:t>
            </a:r>
            <a:r>
              <a:rPr lang="fr-FR" sz="1900" dirty="0" err="1" smtClean="0">
                <a:solidFill>
                  <a:srgbClr val="0E4090"/>
                </a:solidFill>
              </a:rPr>
              <a:t>Groh</a:t>
            </a:r>
            <a:r>
              <a:rPr lang="fr-FR" sz="1900" dirty="0" smtClean="0"/>
              <a:t>, sous-directeur assurances à la Direction générale du Trésor</a:t>
            </a:r>
          </a:p>
          <a:p>
            <a:pPr marL="1431925" lvl="1" indent="-268288" algn="just">
              <a:spcBef>
                <a:spcPts val="0"/>
              </a:spcBef>
              <a:buClr>
                <a:srgbClr val="FFCE66"/>
              </a:buClr>
              <a:buFont typeface="Wingdings" panose="05000000000000000000" pitchFamily="2" charset="2"/>
              <a:buChar char="§"/>
            </a:pPr>
            <a:r>
              <a:rPr lang="fr-FR" sz="1900" dirty="0">
                <a:solidFill>
                  <a:schemeClr val="bg1">
                    <a:lumMod val="85000"/>
                  </a:schemeClr>
                </a:solidFill>
              </a:rPr>
              <a:t>David </a:t>
            </a:r>
            <a:r>
              <a:rPr lang="fr-FR" sz="1900" dirty="0" err="1">
                <a:solidFill>
                  <a:schemeClr val="bg1">
                    <a:lumMod val="85000"/>
                  </a:schemeClr>
                </a:solidFill>
              </a:rPr>
              <a:t>Revelin</a:t>
            </a:r>
            <a:r>
              <a:rPr lang="fr-FR" sz="1900" dirty="0">
                <a:solidFill>
                  <a:schemeClr val="bg1">
                    <a:lumMod val="85000"/>
                  </a:schemeClr>
                </a:solidFill>
              </a:rPr>
              <a:t>, chef du </a:t>
            </a:r>
            <a:r>
              <a:rPr lang="fr-FR" sz="1900" dirty="0" smtClean="0">
                <a:solidFill>
                  <a:schemeClr val="bg1">
                    <a:lumMod val="85000"/>
                  </a:schemeClr>
                </a:solidFill>
              </a:rPr>
              <a:t>service </a:t>
            </a:r>
            <a:r>
              <a:rPr lang="fr-FR" sz="1900" dirty="0">
                <a:solidFill>
                  <a:schemeClr val="bg1">
                    <a:lumMod val="85000"/>
                  </a:schemeClr>
                </a:solidFill>
              </a:rPr>
              <a:t>du </a:t>
            </a:r>
            <a:r>
              <a:rPr lang="fr-FR" sz="1900" dirty="0" smtClean="0">
                <a:solidFill>
                  <a:schemeClr val="bg1">
                    <a:lumMod val="85000"/>
                  </a:schemeClr>
                </a:solidFill>
              </a:rPr>
              <a:t>Droit </a:t>
            </a:r>
            <a:r>
              <a:rPr lang="fr-FR" sz="1900" dirty="0">
                <a:solidFill>
                  <a:schemeClr val="bg1">
                    <a:lumMod val="85000"/>
                  </a:schemeClr>
                </a:solidFill>
              </a:rPr>
              <a:t>des affaires et du </a:t>
            </a:r>
            <a:r>
              <a:rPr lang="fr-FR" sz="1900" dirty="0" smtClean="0">
                <a:solidFill>
                  <a:schemeClr val="bg1">
                    <a:lumMod val="85000"/>
                  </a:schemeClr>
                </a:solidFill>
              </a:rPr>
              <a:t>Droit </a:t>
            </a:r>
            <a:r>
              <a:rPr lang="fr-FR" sz="1900" dirty="0">
                <a:solidFill>
                  <a:schemeClr val="bg1">
                    <a:lumMod val="85000"/>
                  </a:schemeClr>
                </a:solidFill>
              </a:rPr>
              <a:t>privé à l’ACPR</a:t>
            </a:r>
          </a:p>
          <a:p>
            <a:pPr marL="898525" lvl="1" indent="-371475" algn="just">
              <a:spcBef>
                <a:spcPts val="0"/>
              </a:spcBef>
              <a:buClr>
                <a:srgbClr val="FFCE66"/>
              </a:buClr>
              <a:buFont typeface="Wingdings" panose="05000000000000000000" pitchFamily="2" charset="2"/>
              <a:buChar char="§"/>
            </a:pPr>
            <a:endParaRPr lang="fr-FR" sz="1000" dirty="0" smtClean="0">
              <a:solidFill>
                <a:schemeClr val="bg1">
                  <a:lumMod val="85000"/>
                </a:schemeClr>
              </a:solidFill>
            </a:endParaRPr>
          </a:p>
          <a:p>
            <a:pPr marL="0" indent="0" algn="just">
              <a:spcBef>
                <a:spcPts val="0"/>
              </a:spcBef>
              <a:buClr>
                <a:srgbClr val="FFCE66"/>
              </a:buClr>
              <a:buNone/>
              <a:tabLst>
                <a:tab pos="357188" algn="l"/>
              </a:tabLst>
            </a:pPr>
            <a:r>
              <a:rPr lang="fr-FR" sz="2100" dirty="0" smtClean="0">
                <a:solidFill>
                  <a:srgbClr val="FFCE66"/>
                </a:solidFill>
              </a:rPr>
              <a:t>2.  </a:t>
            </a:r>
            <a:r>
              <a:rPr lang="fr-FR" sz="2100" dirty="0" smtClean="0">
                <a:solidFill>
                  <a:schemeClr val="bg1">
                    <a:lumMod val="85000"/>
                  </a:schemeClr>
                </a:solidFill>
              </a:rPr>
              <a:t>Bilan de l’exercice de préparation 2014</a:t>
            </a:r>
          </a:p>
          <a:p>
            <a:pPr marL="914400" lvl="1" algn="just">
              <a:spcBef>
                <a:spcPts val="0"/>
              </a:spcBef>
              <a:buClr>
                <a:srgbClr val="FFCE66"/>
              </a:buClr>
              <a:buFont typeface="Wingdings" panose="05000000000000000000" pitchFamily="2" charset="2"/>
              <a:buChar char="q"/>
              <a:tabLst>
                <a:tab pos="357188" algn="l"/>
              </a:tabLst>
            </a:pPr>
            <a:r>
              <a:rPr lang="fr-FR" dirty="0" smtClean="0">
                <a:solidFill>
                  <a:schemeClr val="bg1">
                    <a:lumMod val="85000"/>
                  </a:schemeClr>
                </a:solidFill>
              </a:rPr>
              <a:t>La préparation vue par les organismes</a:t>
            </a:r>
          </a:p>
          <a:p>
            <a:pPr marL="914400" lvl="1" algn="just">
              <a:spcBef>
                <a:spcPts val="0"/>
              </a:spcBef>
              <a:buClr>
                <a:srgbClr val="FFCE66"/>
              </a:buClr>
              <a:buFont typeface="Wingdings" panose="05000000000000000000" pitchFamily="2" charset="2"/>
              <a:buChar char="q"/>
              <a:tabLst>
                <a:tab pos="357188" algn="l"/>
              </a:tabLst>
            </a:pPr>
            <a:r>
              <a:rPr lang="fr-FR" dirty="0" smtClean="0">
                <a:solidFill>
                  <a:schemeClr val="bg1">
                    <a:lumMod val="85000"/>
                  </a:schemeClr>
                </a:solidFill>
              </a:rPr>
              <a:t>Bilan de la remise d’états quantitatifs</a:t>
            </a:r>
          </a:p>
          <a:p>
            <a:pPr marL="914400" lvl="1" algn="just">
              <a:spcBef>
                <a:spcPts val="0"/>
              </a:spcBef>
              <a:buClr>
                <a:srgbClr val="FFCE66"/>
              </a:buClr>
              <a:buFont typeface="Wingdings" panose="05000000000000000000" pitchFamily="2" charset="2"/>
              <a:buChar char="q"/>
              <a:tabLst>
                <a:tab pos="357188" algn="l"/>
              </a:tabLst>
            </a:pPr>
            <a:r>
              <a:rPr lang="fr-FR" dirty="0" smtClean="0">
                <a:solidFill>
                  <a:schemeClr val="bg1">
                    <a:lumMod val="85000"/>
                  </a:schemeClr>
                </a:solidFill>
              </a:rPr>
              <a:t>Bilan de l’exercice ORSA </a:t>
            </a:r>
          </a:p>
          <a:p>
            <a:pPr marL="914400" lvl="1" algn="just">
              <a:spcBef>
                <a:spcPts val="0"/>
              </a:spcBef>
              <a:buClr>
                <a:srgbClr val="FFCE66"/>
              </a:buClr>
              <a:buFont typeface="Wingdings" panose="05000000000000000000" pitchFamily="2" charset="2"/>
              <a:buChar char="q"/>
              <a:tabLst>
                <a:tab pos="357188" algn="l"/>
              </a:tabLst>
            </a:pPr>
            <a:endParaRPr lang="fr-FR" sz="1000" dirty="0" smtClean="0">
              <a:solidFill>
                <a:schemeClr val="bg1">
                  <a:lumMod val="85000"/>
                </a:schemeClr>
              </a:solidFill>
            </a:endParaRPr>
          </a:p>
          <a:p>
            <a:pPr marL="914400" lvl="1" algn="just">
              <a:spcBef>
                <a:spcPts val="0"/>
              </a:spcBef>
              <a:buClr>
                <a:srgbClr val="FFCE66"/>
              </a:buClr>
              <a:buFont typeface="Wingdings" panose="05000000000000000000" pitchFamily="2" charset="2"/>
              <a:buChar char="q"/>
              <a:tabLst>
                <a:tab pos="357188" algn="l"/>
              </a:tabLst>
            </a:pPr>
            <a:endParaRPr lang="fr-FR" sz="500" dirty="0">
              <a:solidFill>
                <a:schemeClr val="bg1">
                  <a:lumMod val="85000"/>
                </a:schemeClr>
              </a:solidFill>
            </a:endParaRPr>
          </a:p>
          <a:p>
            <a:pPr marL="0" indent="0" algn="just">
              <a:spcBef>
                <a:spcPts val="0"/>
              </a:spcBef>
              <a:buNone/>
              <a:tabLst>
                <a:tab pos="357188" algn="l"/>
              </a:tabLst>
            </a:pPr>
            <a:r>
              <a:rPr lang="fr-FR" sz="2100" dirty="0" smtClean="0">
                <a:solidFill>
                  <a:srgbClr val="FFCE66"/>
                </a:solidFill>
              </a:rPr>
              <a:t>3.  </a:t>
            </a:r>
            <a:r>
              <a:rPr lang="fr-FR" sz="2100" dirty="0" smtClean="0">
                <a:solidFill>
                  <a:schemeClr val="bg1">
                    <a:lumMod val="85000"/>
                  </a:schemeClr>
                </a:solidFill>
              </a:rPr>
              <a:t>Les prochaines étapes </a:t>
            </a:r>
          </a:p>
          <a:p>
            <a:pPr marL="914400" lvl="1" algn="just">
              <a:spcBef>
                <a:spcPts val="0"/>
              </a:spcBef>
              <a:buFont typeface="Wingdings" panose="05000000000000000000" pitchFamily="2" charset="2"/>
              <a:buChar char="q"/>
              <a:tabLst>
                <a:tab pos="357188" algn="l"/>
              </a:tabLst>
            </a:pPr>
            <a:r>
              <a:rPr lang="fr-FR" dirty="0" smtClean="0">
                <a:solidFill>
                  <a:schemeClr val="bg1">
                    <a:lumMod val="85000"/>
                  </a:schemeClr>
                </a:solidFill>
              </a:rPr>
              <a:t>Les processus d’autorisations en 2015 </a:t>
            </a:r>
          </a:p>
          <a:p>
            <a:pPr marL="914400" lvl="1" algn="just">
              <a:spcBef>
                <a:spcPts val="0"/>
              </a:spcBef>
              <a:buFont typeface="Wingdings" panose="05000000000000000000" pitchFamily="2" charset="2"/>
              <a:buChar char="q"/>
              <a:tabLst>
                <a:tab pos="357188" algn="l"/>
              </a:tabLst>
            </a:pPr>
            <a:r>
              <a:rPr lang="fr-FR" dirty="0" smtClean="0">
                <a:solidFill>
                  <a:schemeClr val="bg1">
                    <a:lumMod val="85000"/>
                  </a:schemeClr>
                </a:solidFill>
              </a:rPr>
              <a:t>Les prochaines étapes du </a:t>
            </a:r>
            <a:r>
              <a:rPr lang="fr-FR" i="1" dirty="0" smtClean="0">
                <a:solidFill>
                  <a:schemeClr val="bg1">
                    <a:lumMod val="85000"/>
                  </a:schemeClr>
                </a:solidFill>
              </a:rPr>
              <a:t>reporting</a:t>
            </a:r>
            <a:r>
              <a:rPr lang="fr-FR" dirty="0" smtClean="0">
                <a:solidFill>
                  <a:schemeClr val="bg1">
                    <a:lumMod val="85000"/>
                  </a:schemeClr>
                </a:solidFill>
              </a:rPr>
              <a:t> : exercice européen 2015, 2016 et après</a:t>
            </a:r>
            <a:endParaRPr lang="fr-FR" dirty="0">
              <a:solidFill>
                <a:schemeClr val="bg1">
                  <a:lumMod val="85000"/>
                </a:schemeClr>
              </a:solidFill>
            </a:endParaRPr>
          </a:p>
        </p:txBody>
      </p:sp>
    </p:spTree>
    <p:extLst>
      <p:ext uri="{BB962C8B-B14F-4D97-AF65-F5344CB8AC3E}">
        <p14:creationId xmlns:p14="http://schemas.microsoft.com/office/powerpoint/2010/main" val="13068494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just"/>
            <a:r>
              <a:rPr lang="fr-FR" sz="2800" dirty="0" smtClean="0"/>
              <a:t>Enjeux de la transposition</a:t>
            </a:r>
            <a:endParaRPr lang="fr-FR" sz="2800" dirty="0"/>
          </a:p>
        </p:txBody>
      </p:sp>
      <p:sp>
        <p:nvSpPr>
          <p:cNvPr id="8" name="Espace réservé du contenu 7"/>
          <p:cNvSpPr>
            <a:spLocks noGrp="1"/>
          </p:cNvSpPr>
          <p:nvPr>
            <p:ph idx="1"/>
          </p:nvPr>
        </p:nvSpPr>
        <p:spPr>
          <a:xfrm>
            <a:off x="323528" y="980728"/>
            <a:ext cx="8352928" cy="5184576"/>
          </a:xfrm>
        </p:spPr>
        <p:txBody>
          <a:bodyPr>
            <a:noAutofit/>
          </a:bodyPr>
          <a:lstStyle/>
          <a:p>
            <a:pPr marL="357188" indent="-357188" algn="just"/>
            <a:r>
              <a:rPr lang="fr-FR" sz="2000" dirty="0" smtClean="0"/>
              <a:t>Transposition nécessaire dans les droits nationaux de la directive 2009/138 (Solvabilité II), y compris les modifications issues de la directive 2014/51 (Omnibus II), dite « niveau 1 »</a:t>
            </a:r>
          </a:p>
          <a:p>
            <a:pPr marL="0" indent="0" algn="just">
              <a:buNone/>
            </a:pPr>
            <a:endParaRPr lang="fr-FR" sz="500" dirty="0" smtClean="0"/>
          </a:p>
          <a:p>
            <a:pPr lvl="1" indent="-274638" algn="just"/>
            <a:r>
              <a:rPr lang="fr-FR" sz="1900" dirty="0" smtClean="0"/>
              <a:t>Refonte complète du régime prudentiel (piliers 1 / 2 / 3 + groupes)</a:t>
            </a:r>
          </a:p>
          <a:p>
            <a:pPr lvl="1" indent="-274638" algn="just"/>
            <a:endParaRPr lang="fr-FR" sz="500" dirty="0" smtClean="0"/>
          </a:p>
          <a:p>
            <a:pPr lvl="1" indent="-274638" algn="just"/>
            <a:r>
              <a:rPr lang="fr-FR" sz="1900" dirty="0" smtClean="0"/>
              <a:t>Reprise de certaines directives existantes (liquidation, réassurance, protection juridique, entre autres) </a:t>
            </a:r>
          </a:p>
          <a:p>
            <a:pPr lvl="1" indent="-274638" algn="just"/>
            <a:endParaRPr lang="fr-FR" sz="500" dirty="0" smtClean="0"/>
          </a:p>
          <a:p>
            <a:pPr lvl="1" indent="-274638" algn="just"/>
            <a:r>
              <a:rPr lang="fr-FR" sz="1900" dirty="0" smtClean="0"/>
              <a:t>Processus devant être achevé avant le 1</a:t>
            </a:r>
            <a:r>
              <a:rPr lang="fr-FR" sz="1900" baseline="30000" dirty="0" smtClean="0"/>
              <a:t>er</a:t>
            </a:r>
            <a:r>
              <a:rPr lang="fr-FR" sz="1900" dirty="0" smtClean="0"/>
              <a:t> avril 2015</a:t>
            </a:r>
          </a:p>
          <a:p>
            <a:pPr lvl="1" algn="just"/>
            <a:endParaRPr lang="fr-FR" sz="800" dirty="0" smtClean="0"/>
          </a:p>
          <a:p>
            <a:pPr marL="357188" indent="-357188" algn="just"/>
            <a:r>
              <a:rPr lang="fr-FR" sz="2000" dirty="0" smtClean="0"/>
              <a:t>Articulation avec les dispositions d’application de Solvabilité II au niveau européen</a:t>
            </a:r>
          </a:p>
          <a:p>
            <a:pPr marL="357188" indent="-357188" algn="just"/>
            <a:endParaRPr lang="fr-FR" sz="500" dirty="0" smtClean="0"/>
          </a:p>
          <a:p>
            <a:pPr lvl="1" indent="-274638" algn="just"/>
            <a:r>
              <a:rPr lang="fr-FR" sz="1900" dirty="0" smtClean="0"/>
              <a:t>Niveau 2 </a:t>
            </a:r>
            <a:r>
              <a:rPr lang="fr-FR" sz="1900" dirty="0"/>
              <a:t>(</a:t>
            </a:r>
            <a:r>
              <a:rPr lang="fr-FR" sz="1900" dirty="0" smtClean="0"/>
              <a:t>règlement européen) =&gt; application directe</a:t>
            </a:r>
          </a:p>
          <a:p>
            <a:pPr lvl="1" indent="-274638" algn="just"/>
            <a:endParaRPr lang="fr-FR" sz="500" dirty="0" smtClean="0"/>
          </a:p>
          <a:p>
            <a:pPr lvl="1" indent="-274638" algn="just"/>
            <a:r>
              <a:rPr lang="fr-FR" sz="1900" dirty="0" smtClean="0"/>
              <a:t>Normes techniques d’</a:t>
            </a:r>
            <a:r>
              <a:rPr lang="fr-FR" sz="1900" dirty="0"/>
              <a:t>e</a:t>
            </a:r>
            <a:r>
              <a:rPr lang="fr-FR" sz="1900" dirty="0" smtClean="0"/>
              <a:t>xécution (ITS) et de réglementation (RTS) =&gt; application directe</a:t>
            </a:r>
          </a:p>
          <a:p>
            <a:pPr lvl="1" indent="-274638" algn="just"/>
            <a:endParaRPr lang="fr-FR" sz="500" dirty="0" smtClean="0"/>
          </a:p>
          <a:p>
            <a:pPr lvl="1" indent="-274638" algn="just"/>
            <a:r>
              <a:rPr lang="fr-FR" sz="1900" dirty="0" smtClean="0"/>
              <a:t>Orientations</a:t>
            </a:r>
            <a:r>
              <a:rPr lang="fr-FR" sz="1900" i="1" dirty="0" smtClean="0"/>
              <a:t> </a:t>
            </a:r>
            <a:r>
              <a:rPr lang="fr-FR" sz="1900" dirty="0" smtClean="0"/>
              <a:t>: « </a:t>
            </a:r>
            <a:r>
              <a:rPr lang="fr-FR" sz="1900" i="1" dirty="0" err="1" smtClean="0"/>
              <a:t>comply</a:t>
            </a:r>
            <a:r>
              <a:rPr lang="fr-FR" sz="1900" i="1" dirty="0" smtClean="0"/>
              <a:t> or </a:t>
            </a:r>
            <a:r>
              <a:rPr lang="fr-FR" sz="1900" i="1" dirty="0" err="1" smtClean="0"/>
              <a:t>explain</a:t>
            </a:r>
            <a:r>
              <a:rPr lang="fr-FR" sz="1900" dirty="0" smtClean="0"/>
              <a:t> » par les autorités de contrôle nationales =&gt; adaptation au niveau français</a:t>
            </a:r>
            <a:endParaRPr lang="fr-FR" sz="1900" i="1" dirty="0"/>
          </a:p>
          <a:p>
            <a:pPr marL="457200" indent="-457200" algn="just">
              <a:buFont typeface="+mj-lt"/>
              <a:buAutoNum type="arabicPeriod"/>
            </a:pPr>
            <a:endParaRPr lang="fr-FR" dirty="0" smtClean="0"/>
          </a:p>
          <a:p>
            <a:pPr marL="457200" indent="-457200" algn="just">
              <a:buFont typeface="+mj-lt"/>
              <a:buAutoNum type="arabicPeriod"/>
            </a:pPr>
            <a:endParaRPr lang="fr-FR" dirty="0"/>
          </a:p>
          <a:p>
            <a:endParaRPr lang="fr-FR" dirty="0" smtClean="0"/>
          </a:p>
          <a:p>
            <a:endParaRPr lang="fr-FR" dirty="0"/>
          </a:p>
        </p:txBody>
      </p:sp>
      <p:sp>
        <p:nvSpPr>
          <p:cNvPr id="3" name="Espace réservé de la date 2"/>
          <p:cNvSpPr>
            <a:spLocks noGrp="1"/>
          </p:cNvSpPr>
          <p:nvPr>
            <p:ph type="dt" sz="half" idx="2"/>
          </p:nvPr>
        </p:nvSpPr>
        <p:spPr/>
        <p:txBody>
          <a:bodyPr/>
          <a:lstStyle/>
          <a:p>
            <a:pPr fontAlgn="base">
              <a:spcBef>
                <a:spcPct val="0"/>
              </a:spcBef>
              <a:spcAft>
                <a:spcPct val="0"/>
              </a:spcAft>
              <a:defRPr/>
            </a:pPr>
            <a:r>
              <a:rPr lang="fr-FR" smtClean="0">
                <a:latin typeface="Arial" charset="0"/>
              </a:rPr>
              <a:t>18/12/2014</a:t>
            </a:r>
            <a:endParaRPr lang="fr-FR" dirty="0">
              <a:latin typeface="Arial" charset="0"/>
            </a:endParaRPr>
          </a:p>
        </p:txBody>
      </p:sp>
    </p:spTree>
    <p:extLst>
      <p:ext uri="{BB962C8B-B14F-4D97-AF65-F5344CB8AC3E}">
        <p14:creationId xmlns:p14="http://schemas.microsoft.com/office/powerpoint/2010/main" val="421067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1538" y="27296"/>
            <a:ext cx="8072462" cy="731138"/>
          </a:xfrm>
        </p:spPr>
        <p:txBody>
          <a:bodyPr/>
          <a:lstStyle/>
          <a:p>
            <a:pPr algn="just"/>
            <a:r>
              <a:rPr lang="fr-FR" sz="2800" dirty="0" smtClean="0"/>
              <a:t>La transposition en droit français</a:t>
            </a:r>
            <a:endParaRPr lang="fr-FR" sz="2800" dirty="0">
              <a:solidFill>
                <a:srgbClr val="FF0000"/>
              </a:solidFill>
            </a:endParaRPr>
          </a:p>
        </p:txBody>
      </p:sp>
      <p:sp>
        <p:nvSpPr>
          <p:cNvPr id="8" name="Espace réservé du contenu 7"/>
          <p:cNvSpPr>
            <a:spLocks noGrp="1"/>
          </p:cNvSpPr>
          <p:nvPr>
            <p:ph idx="1"/>
          </p:nvPr>
        </p:nvSpPr>
        <p:spPr>
          <a:xfrm>
            <a:off x="539552" y="980728"/>
            <a:ext cx="8064896" cy="5184576"/>
          </a:xfrm>
        </p:spPr>
        <p:txBody>
          <a:bodyPr>
            <a:normAutofit/>
          </a:bodyPr>
          <a:lstStyle/>
          <a:p>
            <a:pPr algn="just"/>
            <a:r>
              <a:rPr lang="fr-FR" sz="2200" dirty="0" smtClean="0"/>
              <a:t> </a:t>
            </a:r>
            <a:r>
              <a:rPr lang="fr-FR" sz="2200" dirty="0"/>
              <a:t> </a:t>
            </a:r>
            <a:r>
              <a:rPr lang="fr-FR" sz="2200" dirty="0" smtClean="0"/>
              <a:t>Une transposition par voie d’ordonnance</a:t>
            </a:r>
          </a:p>
          <a:p>
            <a:pPr algn="just"/>
            <a:endParaRPr lang="fr-FR" sz="500" dirty="0" smtClean="0"/>
          </a:p>
          <a:p>
            <a:pPr lvl="1" indent="-274638" algn="just"/>
            <a:r>
              <a:rPr lang="fr-FR" sz="2100" dirty="0"/>
              <a:t>Habilitation </a:t>
            </a:r>
            <a:r>
              <a:rPr lang="fr-FR" sz="2100" dirty="0" smtClean="0"/>
              <a:t>contenue </a:t>
            </a:r>
            <a:r>
              <a:rPr lang="fr-FR" sz="2100" dirty="0"/>
              <a:t>dans le projet de loi </a:t>
            </a:r>
            <a:r>
              <a:rPr lang="fr-FR" sz="2100" dirty="0" smtClean="0"/>
              <a:t>DDADUE, </a:t>
            </a:r>
            <a:r>
              <a:rPr lang="fr-FR" sz="2100" dirty="0"/>
              <a:t>en cours </a:t>
            </a:r>
            <a:r>
              <a:rPr lang="fr-FR" sz="2100" dirty="0" smtClean="0"/>
              <a:t>d’adoption</a:t>
            </a:r>
          </a:p>
          <a:p>
            <a:pPr marL="0" indent="0" algn="just">
              <a:buNone/>
            </a:pPr>
            <a:endParaRPr lang="fr-FR" sz="1800" dirty="0" smtClean="0"/>
          </a:p>
          <a:p>
            <a:pPr marL="444500" indent="-444500" algn="just"/>
            <a:r>
              <a:rPr lang="fr-FR" sz="2200" dirty="0" smtClean="0"/>
              <a:t> Des évolutions nécessaires</a:t>
            </a:r>
          </a:p>
          <a:p>
            <a:pPr algn="just"/>
            <a:endParaRPr lang="fr-FR" sz="500" dirty="0" smtClean="0"/>
          </a:p>
          <a:p>
            <a:pPr marL="896938" lvl="2" indent="-269875" algn="just">
              <a:buFont typeface="Wingdings" panose="05000000000000000000" pitchFamily="2" charset="2"/>
              <a:buChar char="§"/>
            </a:pPr>
            <a:r>
              <a:rPr lang="fr-FR" sz="2100" dirty="0" smtClean="0"/>
              <a:t>adaptations </a:t>
            </a:r>
            <a:r>
              <a:rPr lang="fr-FR" sz="2100" dirty="0"/>
              <a:t>nécessaires au régime juridique des organismes d’assurance dans les 3 </a:t>
            </a:r>
            <a:r>
              <a:rPr lang="fr-FR" sz="2100" dirty="0" smtClean="0"/>
              <a:t>codes</a:t>
            </a:r>
          </a:p>
          <a:p>
            <a:pPr marL="896938" lvl="2" indent="-269875" algn="just">
              <a:buFont typeface="Wingdings" panose="05000000000000000000" pitchFamily="2" charset="2"/>
              <a:buChar char="§"/>
            </a:pPr>
            <a:r>
              <a:rPr lang="fr-FR" sz="2100" dirty="0" smtClean="0"/>
              <a:t>création </a:t>
            </a:r>
            <a:r>
              <a:rPr lang="fr-FR" sz="2100" dirty="0"/>
              <a:t>de nouvelles formes juridiques de groupes </a:t>
            </a:r>
            <a:r>
              <a:rPr lang="fr-FR" sz="2100" dirty="0" smtClean="0"/>
              <a:t>d’assurance</a:t>
            </a:r>
          </a:p>
          <a:p>
            <a:pPr marL="896938" lvl="2" indent="-269875" algn="just">
              <a:buFont typeface="Wingdings" panose="05000000000000000000" pitchFamily="2" charset="2"/>
              <a:buChar char="§"/>
            </a:pPr>
            <a:r>
              <a:rPr lang="fr-FR" sz="2100" dirty="0" smtClean="0"/>
              <a:t>inclusion du transfert des dispositions comptables vers un règlement ANC</a:t>
            </a:r>
          </a:p>
          <a:p>
            <a:pPr marL="896938" lvl="2" indent="-269875" algn="just">
              <a:buFont typeface="Wingdings" panose="05000000000000000000" pitchFamily="2" charset="2"/>
              <a:buChar char="§"/>
            </a:pPr>
            <a:r>
              <a:rPr lang="fr-FR" sz="2100" dirty="0" smtClean="0"/>
              <a:t>renvoi des dispositions prudentielles des codes de la mutualité et de la sécurité sociale vers le code des assurances</a:t>
            </a:r>
          </a:p>
          <a:p>
            <a:pPr marL="903287" lvl="2" indent="0" algn="just">
              <a:buNone/>
            </a:pPr>
            <a:endParaRPr lang="fr-FR" sz="2000" dirty="0" smtClean="0"/>
          </a:p>
          <a:p>
            <a:pPr algn="just"/>
            <a:endParaRPr lang="fr-FR" sz="2000" dirty="0" smtClean="0"/>
          </a:p>
          <a:p>
            <a:pPr lvl="1" algn="just"/>
            <a:endParaRPr lang="fr-FR" dirty="0" smtClean="0"/>
          </a:p>
          <a:p>
            <a:pPr marL="457200" indent="-457200" algn="just">
              <a:buFont typeface="+mj-lt"/>
              <a:buAutoNum type="arabicPeriod"/>
            </a:pPr>
            <a:endParaRPr lang="fr-FR" dirty="0" smtClean="0"/>
          </a:p>
          <a:p>
            <a:pPr marL="457200" indent="-457200" algn="just">
              <a:buFont typeface="+mj-lt"/>
              <a:buAutoNum type="arabicPeriod"/>
            </a:pPr>
            <a:endParaRPr lang="fr-FR" dirty="0"/>
          </a:p>
          <a:p>
            <a:pPr algn="just"/>
            <a:endParaRPr lang="fr-FR" dirty="0" smtClean="0"/>
          </a:p>
          <a:p>
            <a:pPr algn="just"/>
            <a:endParaRPr lang="fr-FR" dirty="0"/>
          </a:p>
        </p:txBody>
      </p:sp>
      <p:sp>
        <p:nvSpPr>
          <p:cNvPr id="3" name="Espace réservé de la date 2"/>
          <p:cNvSpPr>
            <a:spLocks noGrp="1"/>
          </p:cNvSpPr>
          <p:nvPr>
            <p:ph type="dt" sz="half" idx="2"/>
          </p:nvPr>
        </p:nvSpPr>
        <p:spPr/>
        <p:txBody>
          <a:bodyPr/>
          <a:lstStyle/>
          <a:p>
            <a:pPr fontAlgn="base">
              <a:spcBef>
                <a:spcPct val="0"/>
              </a:spcBef>
              <a:spcAft>
                <a:spcPct val="0"/>
              </a:spcAft>
              <a:defRPr/>
            </a:pPr>
            <a:r>
              <a:rPr lang="fr-FR" smtClean="0">
                <a:latin typeface="Arial" charset="0"/>
              </a:rPr>
              <a:t>18/12/2014</a:t>
            </a:r>
            <a:endParaRPr lang="fr-FR" dirty="0">
              <a:latin typeface="Arial" charset="0"/>
            </a:endParaRPr>
          </a:p>
        </p:txBody>
      </p:sp>
    </p:spTree>
    <p:extLst>
      <p:ext uri="{BB962C8B-B14F-4D97-AF65-F5344CB8AC3E}">
        <p14:creationId xmlns:p14="http://schemas.microsoft.com/office/powerpoint/2010/main" val="19324467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1538" y="27296"/>
            <a:ext cx="7676926" cy="731138"/>
          </a:xfrm>
        </p:spPr>
        <p:txBody>
          <a:bodyPr/>
          <a:lstStyle/>
          <a:p>
            <a:pPr algn="just"/>
            <a:r>
              <a:rPr lang="fr-FR" sz="2800" dirty="0" smtClean="0"/>
              <a:t>Calendrier de la transposition</a:t>
            </a:r>
            <a:endParaRPr lang="fr-FR" sz="2800" dirty="0"/>
          </a:p>
        </p:txBody>
      </p:sp>
      <p:sp>
        <p:nvSpPr>
          <p:cNvPr id="8" name="Espace réservé du contenu 7"/>
          <p:cNvSpPr>
            <a:spLocks noGrp="1"/>
          </p:cNvSpPr>
          <p:nvPr>
            <p:ph idx="1"/>
          </p:nvPr>
        </p:nvSpPr>
        <p:spPr>
          <a:xfrm>
            <a:off x="395536" y="836712"/>
            <a:ext cx="8712968" cy="5616624"/>
          </a:xfrm>
        </p:spPr>
        <p:txBody>
          <a:bodyPr>
            <a:noAutofit/>
          </a:bodyPr>
          <a:lstStyle/>
          <a:p>
            <a:pPr marL="357188" indent="-357188" algn="just"/>
            <a:r>
              <a:rPr lang="fr-FR" sz="2000" dirty="0" smtClean="0"/>
              <a:t>Ordonnance :</a:t>
            </a:r>
          </a:p>
          <a:p>
            <a:pPr marL="984250" lvl="2" indent="-269875" algn="just">
              <a:buFont typeface="Wingdings" panose="05000000000000000000" pitchFamily="2" charset="2"/>
              <a:buChar char="§"/>
            </a:pPr>
            <a:r>
              <a:rPr lang="fr-FR" sz="2000" dirty="0" smtClean="0"/>
              <a:t>Avis de l’ANC rendu le 4 décembre</a:t>
            </a:r>
          </a:p>
          <a:p>
            <a:pPr marL="984250" lvl="2" indent="-269875" algn="just">
              <a:buFont typeface="Wingdings" panose="05000000000000000000" pitchFamily="2" charset="2"/>
              <a:buChar char="§"/>
            </a:pPr>
            <a:r>
              <a:rPr lang="fr-FR" sz="2000" dirty="0" smtClean="0"/>
              <a:t>Avis CCLRF rendu le 11 décembre</a:t>
            </a:r>
          </a:p>
          <a:p>
            <a:pPr marL="984250" lvl="2" indent="-269875" algn="just">
              <a:buFont typeface="Wingdings" panose="05000000000000000000" pitchFamily="2" charset="2"/>
              <a:buChar char="§"/>
            </a:pPr>
            <a:r>
              <a:rPr lang="fr-FR" sz="2000" dirty="0" smtClean="0"/>
              <a:t>Avis CSM</a:t>
            </a:r>
          </a:p>
          <a:p>
            <a:pPr marL="984250" lvl="2" indent="-269875" algn="just">
              <a:buFont typeface="Wingdings" panose="05000000000000000000" pitchFamily="2" charset="2"/>
              <a:buChar char="§"/>
            </a:pPr>
            <a:r>
              <a:rPr lang="fr-FR" sz="2000" dirty="0" smtClean="0"/>
              <a:t>Saisine du Conseil d’</a:t>
            </a:r>
            <a:r>
              <a:rPr lang="fr-FR" sz="2000" dirty="0"/>
              <a:t>É</a:t>
            </a:r>
            <a:r>
              <a:rPr lang="fr-FR" sz="2000" dirty="0" smtClean="0"/>
              <a:t>tat mi-décembre</a:t>
            </a:r>
          </a:p>
          <a:p>
            <a:pPr lvl="2" algn="just"/>
            <a:endParaRPr lang="fr-FR" sz="500" dirty="0" smtClean="0">
              <a:solidFill>
                <a:srgbClr val="FF0000"/>
              </a:solidFill>
            </a:endParaRPr>
          </a:p>
          <a:p>
            <a:pPr marL="357188" indent="-357188" algn="just"/>
            <a:r>
              <a:rPr lang="fr-FR" sz="2000" dirty="0" smtClean="0"/>
              <a:t>Décret :</a:t>
            </a:r>
          </a:p>
          <a:p>
            <a:pPr marL="984250" lvl="2" indent="-269875" algn="just">
              <a:buFont typeface="Wingdings" panose="05000000000000000000" pitchFamily="2" charset="2"/>
              <a:buChar char="§"/>
            </a:pPr>
            <a:r>
              <a:rPr lang="fr-FR" sz="2000" dirty="0" smtClean="0"/>
              <a:t>Finalisation du projet au comité de pilotage le 19 décembre</a:t>
            </a:r>
          </a:p>
          <a:p>
            <a:pPr marL="984250" lvl="2" indent="-269875" algn="just">
              <a:buFont typeface="Wingdings" panose="05000000000000000000" pitchFamily="2" charset="2"/>
              <a:buChar char="§"/>
            </a:pPr>
            <a:r>
              <a:rPr lang="fr-FR" sz="2000" dirty="0" smtClean="0"/>
              <a:t>Consultation </a:t>
            </a:r>
            <a:r>
              <a:rPr lang="fr-FR" sz="2000" dirty="0"/>
              <a:t>CCLRF + CSM + ANC </a:t>
            </a:r>
            <a:r>
              <a:rPr lang="fr-FR" sz="2000" dirty="0" smtClean="0"/>
              <a:t>en janvier</a:t>
            </a:r>
            <a:endParaRPr lang="fr-FR" sz="2000" dirty="0"/>
          </a:p>
          <a:p>
            <a:pPr marL="984250" lvl="2" indent="-269875" algn="just">
              <a:buFont typeface="Wingdings" panose="05000000000000000000" pitchFamily="2" charset="2"/>
              <a:buChar char="§"/>
            </a:pPr>
            <a:r>
              <a:rPr lang="fr-FR" sz="2000" dirty="0" smtClean="0"/>
              <a:t>Saisine </a:t>
            </a:r>
            <a:r>
              <a:rPr lang="fr-FR" sz="2000" dirty="0"/>
              <a:t>du Conseil </a:t>
            </a:r>
            <a:r>
              <a:rPr lang="fr-FR" sz="2000" dirty="0" smtClean="0"/>
              <a:t>d’État en janvier</a:t>
            </a:r>
          </a:p>
          <a:p>
            <a:pPr lvl="2" algn="just"/>
            <a:endParaRPr lang="fr-FR" sz="500" dirty="0"/>
          </a:p>
          <a:p>
            <a:pPr marL="357188" indent="-357188" algn="just"/>
            <a:r>
              <a:rPr lang="fr-FR" sz="2000" dirty="0" smtClean="0"/>
              <a:t>Publication de l’ordonnance et du décret fin mars</a:t>
            </a:r>
          </a:p>
          <a:p>
            <a:pPr marL="357188" indent="-357188" algn="just"/>
            <a:endParaRPr lang="fr-FR" sz="500" dirty="0" smtClean="0"/>
          </a:p>
          <a:p>
            <a:pPr marL="357188" indent="-357188" algn="just"/>
            <a:r>
              <a:rPr lang="fr-FR" sz="2000" dirty="0" smtClean="0"/>
              <a:t>Arrêtés Ministre / instructions ACPR (</a:t>
            </a:r>
            <a:r>
              <a:rPr lang="fr-FR" sz="2000" i="1" dirty="0" smtClean="0"/>
              <a:t>reporting</a:t>
            </a:r>
            <a:r>
              <a:rPr lang="fr-FR" sz="2000" dirty="0" smtClean="0"/>
              <a:t>, dossiers-type) :      à partir du 1</a:t>
            </a:r>
            <a:r>
              <a:rPr lang="fr-FR" sz="2000" baseline="30000" dirty="0" smtClean="0"/>
              <a:t>er</a:t>
            </a:r>
            <a:r>
              <a:rPr lang="fr-FR" sz="2000" dirty="0" smtClean="0"/>
              <a:t> trimestre 2015</a:t>
            </a:r>
          </a:p>
          <a:p>
            <a:pPr marL="357188" indent="-357188" algn="just"/>
            <a:endParaRPr lang="fr-FR" sz="500" dirty="0" smtClean="0"/>
          </a:p>
          <a:p>
            <a:pPr marL="357188" indent="-357188" algn="just"/>
            <a:r>
              <a:rPr lang="fr-FR" sz="2000" dirty="0" smtClean="0"/>
              <a:t>1</a:t>
            </a:r>
            <a:r>
              <a:rPr lang="fr-FR" sz="2000" baseline="30000" dirty="0" smtClean="0"/>
              <a:t>er</a:t>
            </a:r>
            <a:r>
              <a:rPr lang="fr-FR" sz="2000" dirty="0" smtClean="0"/>
              <a:t> avril 2015 : date limite de transposition et entrée en vigueur de certaines dispositions d’approbation</a:t>
            </a:r>
          </a:p>
          <a:p>
            <a:pPr lvl="1" algn="just"/>
            <a:endParaRPr lang="fr-FR" dirty="0" smtClean="0"/>
          </a:p>
          <a:p>
            <a:pPr lvl="1" algn="just"/>
            <a:endParaRPr lang="fr-FR" dirty="0"/>
          </a:p>
          <a:p>
            <a:pPr lvl="1" algn="just"/>
            <a:endParaRPr lang="fr-FR" dirty="0" smtClean="0"/>
          </a:p>
          <a:p>
            <a:pPr lvl="1" algn="just"/>
            <a:endParaRPr lang="fr-FR" dirty="0" smtClean="0"/>
          </a:p>
          <a:p>
            <a:pPr lvl="1" algn="just"/>
            <a:endParaRPr lang="fr-FR" dirty="0" smtClean="0"/>
          </a:p>
          <a:p>
            <a:pPr marL="457200" indent="-457200" algn="just">
              <a:buFont typeface="+mj-lt"/>
              <a:buAutoNum type="arabicPeriod"/>
            </a:pPr>
            <a:endParaRPr lang="fr-FR" dirty="0" smtClean="0"/>
          </a:p>
          <a:p>
            <a:pPr marL="457200" indent="-457200" algn="just">
              <a:buFont typeface="+mj-lt"/>
              <a:buAutoNum type="arabicPeriod"/>
            </a:pPr>
            <a:endParaRPr lang="fr-FR" dirty="0"/>
          </a:p>
          <a:p>
            <a:pPr algn="just"/>
            <a:endParaRPr lang="fr-FR" dirty="0" smtClean="0"/>
          </a:p>
          <a:p>
            <a:pPr algn="just"/>
            <a:endParaRPr lang="fr-FR" dirty="0"/>
          </a:p>
        </p:txBody>
      </p:sp>
      <p:sp>
        <p:nvSpPr>
          <p:cNvPr id="3" name="Espace réservé de la date 2"/>
          <p:cNvSpPr>
            <a:spLocks noGrp="1"/>
          </p:cNvSpPr>
          <p:nvPr>
            <p:ph type="dt" sz="half" idx="2"/>
          </p:nvPr>
        </p:nvSpPr>
        <p:spPr/>
        <p:txBody>
          <a:bodyPr/>
          <a:lstStyle/>
          <a:p>
            <a:pPr fontAlgn="base">
              <a:spcBef>
                <a:spcPct val="0"/>
              </a:spcBef>
              <a:spcAft>
                <a:spcPct val="0"/>
              </a:spcAft>
              <a:defRPr/>
            </a:pPr>
            <a:r>
              <a:rPr lang="fr-FR" smtClean="0">
                <a:latin typeface="Arial" charset="0"/>
              </a:rPr>
              <a:t>18/12/2014</a:t>
            </a:r>
            <a:endParaRPr lang="fr-FR" dirty="0">
              <a:latin typeface="Arial" charset="0"/>
            </a:endParaRPr>
          </a:p>
        </p:txBody>
      </p:sp>
    </p:spTree>
    <p:extLst>
      <p:ext uri="{BB962C8B-B14F-4D97-AF65-F5344CB8AC3E}">
        <p14:creationId xmlns:p14="http://schemas.microsoft.com/office/powerpoint/2010/main" val="2244165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15616" y="-243408"/>
            <a:ext cx="7604917" cy="785818"/>
          </a:xfrm>
        </p:spPr>
        <p:txBody>
          <a:bodyPr/>
          <a:lstStyle/>
          <a:p>
            <a:pPr algn="just"/>
            <a:r>
              <a:rPr lang="fr-FR" sz="2800" dirty="0" smtClean="0"/>
              <a:t/>
            </a:r>
            <a:br>
              <a:rPr lang="fr-FR" sz="2800" dirty="0" smtClean="0"/>
            </a:br>
            <a:r>
              <a:rPr lang="fr-FR" sz="2800" dirty="0" smtClean="0"/>
              <a:t>Choix structurants de la transposition</a:t>
            </a:r>
            <a:endParaRPr lang="fr-FR" sz="2800" dirty="0"/>
          </a:p>
        </p:txBody>
      </p:sp>
      <p:sp>
        <p:nvSpPr>
          <p:cNvPr id="8" name="Espace réservé du contenu 7"/>
          <p:cNvSpPr>
            <a:spLocks noGrp="1"/>
          </p:cNvSpPr>
          <p:nvPr>
            <p:ph idx="1"/>
          </p:nvPr>
        </p:nvSpPr>
        <p:spPr>
          <a:xfrm>
            <a:off x="1043608" y="980728"/>
            <a:ext cx="7488832" cy="5616624"/>
          </a:xfrm>
        </p:spPr>
        <p:txBody>
          <a:bodyPr>
            <a:normAutofit/>
          </a:bodyPr>
          <a:lstStyle/>
          <a:p>
            <a:endParaRPr lang="fr-FR" dirty="0" smtClean="0"/>
          </a:p>
          <a:p>
            <a:pPr marL="444500" indent="-444500"/>
            <a:r>
              <a:rPr lang="fr-FR" sz="2400" dirty="0" smtClean="0"/>
              <a:t>Gouvernance</a:t>
            </a:r>
          </a:p>
          <a:p>
            <a:pPr marL="0" indent="0">
              <a:buNone/>
            </a:pPr>
            <a:endParaRPr lang="fr-FR" sz="2400" dirty="0" smtClean="0"/>
          </a:p>
          <a:p>
            <a:pPr marL="441325" indent="-441325"/>
            <a:r>
              <a:rPr lang="fr-FR" sz="2400" dirty="0" smtClean="0"/>
              <a:t>Groupes</a:t>
            </a:r>
          </a:p>
          <a:p>
            <a:pPr marL="441325" indent="-441325"/>
            <a:endParaRPr lang="fr-FR" sz="2400" dirty="0"/>
          </a:p>
          <a:p>
            <a:pPr marL="441325" indent="-441325"/>
            <a:r>
              <a:rPr lang="fr-FR" sz="2400" dirty="0" smtClean="0"/>
              <a:t>Réserve de capitalisation</a:t>
            </a:r>
          </a:p>
          <a:p>
            <a:pPr marL="0" indent="0">
              <a:buNone/>
            </a:pPr>
            <a:endParaRPr lang="fr-FR" sz="2400" dirty="0"/>
          </a:p>
        </p:txBody>
      </p:sp>
      <p:sp>
        <p:nvSpPr>
          <p:cNvPr id="3" name="Espace réservé de la date 2"/>
          <p:cNvSpPr>
            <a:spLocks noGrp="1"/>
          </p:cNvSpPr>
          <p:nvPr>
            <p:ph type="dt" sz="half" idx="2"/>
          </p:nvPr>
        </p:nvSpPr>
        <p:spPr/>
        <p:txBody>
          <a:bodyPr/>
          <a:lstStyle/>
          <a:p>
            <a:pPr fontAlgn="base">
              <a:spcBef>
                <a:spcPct val="0"/>
              </a:spcBef>
              <a:spcAft>
                <a:spcPct val="0"/>
              </a:spcAft>
              <a:defRPr/>
            </a:pPr>
            <a:r>
              <a:rPr lang="fr-FR" smtClean="0">
                <a:latin typeface="Arial" charset="0"/>
              </a:rPr>
              <a:t>18/12/2014</a:t>
            </a:r>
            <a:endParaRPr lang="fr-FR" dirty="0">
              <a:latin typeface="Arial" charset="0"/>
            </a:endParaRPr>
          </a:p>
        </p:txBody>
      </p:sp>
    </p:spTree>
    <p:extLst>
      <p:ext uri="{BB962C8B-B14F-4D97-AF65-F5344CB8AC3E}">
        <p14:creationId xmlns:p14="http://schemas.microsoft.com/office/powerpoint/2010/main" val="12212793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4"/>
          <p:cNvSpPr txBox="1">
            <a:spLocks noGrp="1"/>
          </p:cNvSpPr>
          <p:nvPr>
            <p:ph type="title"/>
          </p:nvPr>
        </p:nvSpPr>
        <p:spPr>
          <a:xfrm>
            <a:off x="1187624" y="2285992"/>
            <a:ext cx="6624638" cy="1143000"/>
          </a:xfrm>
          <a:prstGeom prst="rect">
            <a:avLst/>
          </a:prstGeom>
        </p:spPr>
        <p:txBody>
          <a:bodyPr/>
          <a:lstStyle/>
          <a:p>
            <a:pPr algn="ctr">
              <a:defRPr/>
            </a:pPr>
            <a:r>
              <a:rPr lang="fr-FR" sz="3500" b="1" kern="0" dirty="0" smtClean="0">
                <a:solidFill>
                  <a:srgbClr val="162A71"/>
                </a:solidFill>
                <a:latin typeface="Arial"/>
                <a:ea typeface="ＭＳ Ｐゴシック" charset="-128"/>
                <a:cs typeface="ＭＳ Ｐゴシック" charset="-128"/>
              </a:rPr>
              <a:t>Introduction</a:t>
            </a:r>
            <a:endParaRPr lang="fr-FR" sz="3500" b="1" kern="0" dirty="0">
              <a:solidFill>
                <a:srgbClr val="162A71"/>
              </a:solidFill>
              <a:latin typeface="Arial"/>
              <a:ea typeface="ＭＳ Ｐゴシック" charset="-128"/>
              <a:cs typeface="ＭＳ Ｐゴシック" charset="-128"/>
            </a:endParaRPr>
          </a:p>
        </p:txBody>
      </p:sp>
      <p:sp>
        <p:nvSpPr>
          <p:cNvPr id="2" name="Espace réservé du numéro de diapositive 1"/>
          <p:cNvSpPr>
            <a:spLocks noGrp="1"/>
          </p:cNvSpPr>
          <p:nvPr>
            <p:ph type="sldNum" sz="quarter" idx="4"/>
          </p:nvPr>
        </p:nvSpPr>
        <p:spPr/>
        <p:txBody>
          <a:bodyPr/>
          <a:lstStyle/>
          <a:p>
            <a:pPr>
              <a:defRPr/>
            </a:pPr>
            <a:fld id="{AC59C542-C6E0-4E39-86B7-1D85B8646B56}" type="slidenum">
              <a:rPr lang="fr-FR" smtClean="0"/>
              <a:pPr>
                <a:defRPr/>
              </a:pPr>
              <a:t>2</a:t>
            </a:fld>
            <a:endParaRPr lang="fr-FR" dirty="0"/>
          </a:p>
        </p:txBody>
      </p:sp>
      <p:sp>
        <p:nvSpPr>
          <p:cNvPr id="10" name="Rectangle 9"/>
          <p:cNvSpPr/>
          <p:nvPr/>
        </p:nvSpPr>
        <p:spPr>
          <a:xfrm>
            <a:off x="827584" y="3214452"/>
            <a:ext cx="7474226" cy="984885"/>
          </a:xfrm>
          <a:prstGeom prst="rect">
            <a:avLst/>
          </a:prstGeom>
        </p:spPr>
        <p:txBody>
          <a:bodyPr wrap="square">
            <a:spAutoFit/>
          </a:bodyPr>
          <a:lstStyle/>
          <a:p>
            <a:pPr algn="ctr">
              <a:defRPr/>
            </a:pPr>
            <a:r>
              <a:rPr lang="fr-FR" sz="2900" b="1" kern="0" dirty="0" smtClean="0">
                <a:solidFill>
                  <a:srgbClr val="0E4090"/>
                </a:solidFill>
                <a:latin typeface="Arial"/>
              </a:rPr>
              <a:t>Jean-Marie Levaux, </a:t>
            </a:r>
          </a:p>
          <a:p>
            <a:pPr algn="ctr">
              <a:defRPr/>
            </a:pPr>
            <a:r>
              <a:rPr lang="fr-FR" sz="2900" b="1" kern="0" dirty="0">
                <a:solidFill>
                  <a:srgbClr val="002060"/>
                </a:solidFill>
                <a:latin typeface="Arial"/>
              </a:rPr>
              <a:t>v</a:t>
            </a:r>
            <a:r>
              <a:rPr lang="fr-FR" sz="2900" b="1" kern="0" dirty="0" smtClean="0">
                <a:solidFill>
                  <a:srgbClr val="002060"/>
                </a:solidFill>
                <a:latin typeface="Arial"/>
              </a:rPr>
              <a:t>ice-président de l’ACPR</a:t>
            </a:r>
          </a:p>
        </p:txBody>
      </p:sp>
      <p:sp>
        <p:nvSpPr>
          <p:cNvPr id="11" name="Espace réservé de la date 7"/>
          <p:cNvSpPr txBox="1">
            <a:spLocks/>
          </p:cNvSpPr>
          <p:nvPr/>
        </p:nvSpPr>
        <p:spPr>
          <a:xfrm>
            <a:off x="350168" y="6304235"/>
            <a:ext cx="2133600" cy="365125"/>
          </a:xfrm>
          <a:prstGeom prst="rect">
            <a:avLst/>
          </a:prstGeom>
        </p:spPr>
        <p:txBody>
          <a:bodyPr/>
          <a:lstStyle>
            <a:defPPr>
              <a:defRPr lang="fr-FR"/>
            </a:defPPr>
            <a:lvl1pPr algn="l" rtl="0" fontAlgn="base">
              <a:spcBef>
                <a:spcPct val="0"/>
              </a:spcBef>
              <a:spcAft>
                <a:spcPct val="0"/>
              </a:spcAft>
              <a:defRPr sz="3300" kern="1200">
                <a:solidFill>
                  <a:srgbClr val="8F4369"/>
                </a:solidFill>
                <a:latin typeface="Arial" charset="0"/>
                <a:ea typeface="+mn-ea"/>
                <a:cs typeface="+mn-cs"/>
              </a:defRPr>
            </a:lvl1pPr>
            <a:lvl2pPr marL="457200" algn="l" rtl="0" fontAlgn="base">
              <a:spcBef>
                <a:spcPct val="0"/>
              </a:spcBef>
              <a:spcAft>
                <a:spcPct val="0"/>
              </a:spcAft>
              <a:defRPr sz="3300" kern="1200">
                <a:solidFill>
                  <a:srgbClr val="8F4369"/>
                </a:solidFill>
                <a:latin typeface="Arial" charset="0"/>
                <a:ea typeface="+mn-ea"/>
                <a:cs typeface="+mn-cs"/>
              </a:defRPr>
            </a:lvl2pPr>
            <a:lvl3pPr marL="914400" algn="l" rtl="0" fontAlgn="base">
              <a:spcBef>
                <a:spcPct val="0"/>
              </a:spcBef>
              <a:spcAft>
                <a:spcPct val="0"/>
              </a:spcAft>
              <a:defRPr sz="3300" kern="1200">
                <a:solidFill>
                  <a:srgbClr val="8F4369"/>
                </a:solidFill>
                <a:latin typeface="Arial" charset="0"/>
                <a:ea typeface="+mn-ea"/>
                <a:cs typeface="+mn-cs"/>
              </a:defRPr>
            </a:lvl3pPr>
            <a:lvl4pPr marL="1371600" algn="l" rtl="0" fontAlgn="base">
              <a:spcBef>
                <a:spcPct val="0"/>
              </a:spcBef>
              <a:spcAft>
                <a:spcPct val="0"/>
              </a:spcAft>
              <a:defRPr sz="3300" kern="1200">
                <a:solidFill>
                  <a:srgbClr val="8F4369"/>
                </a:solidFill>
                <a:latin typeface="Arial" charset="0"/>
                <a:ea typeface="+mn-ea"/>
                <a:cs typeface="+mn-cs"/>
              </a:defRPr>
            </a:lvl4pPr>
            <a:lvl5pPr marL="1828800" algn="l" rtl="0" fontAlgn="base">
              <a:spcBef>
                <a:spcPct val="0"/>
              </a:spcBef>
              <a:spcAft>
                <a:spcPct val="0"/>
              </a:spcAft>
              <a:defRPr sz="3300" kern="1200">
                <a:solidFill>
                  <a:srgbClr val="8F4369"/>
                </a:solidFill>
                <a:latin typeface="Arial" charset="0"/>
                <a:ea typeface="+mn-ea"/>
                <a:cs typeface="+mn-cs"/>
              </a:defRPr>
            </a:lvl5pPr>
            <a:lvl6pPr marL="2286000" algn="l" defTabSz="914400" rtl="0" eaLnBrk="1" latinLnBrk="0" hangingPunct="1">
              <a:defRPr sz="3300" kern="1200">
                <a:solidFill>
                  <a:srgbClr val="8F4369"/>
                </a:solidFill>
                <a:latin typeface="Arial" charset="0"/>
                <a:ea typeface="+mn-ea"/>
                <a:cs typeface="+mn-cs"/>
              </a:defRPr>
            </a:lvl6pPr>
            <a:lvl7pPr marL="2743200" algn="l" defTabSz="914400" rtl="0" eaLnBrk="1" latinLnBrk="0" hangingPunct="1">
              <a:defRPr sz="3300" kern="1200">
                <a:solidFill>
                  <a:srgbClr val="8F4369"/>
                </a:solidFill>
                <a:latin typeface="Arial" charset="0"/>
                <a:ea typeface="+mn-ea"/>
                <a:cs typeface="+mn-cs"/>
              </a:defRPr>
            </a:lvl7pPr>
            <a:lvl8pPr marL="3200400" algn="l" defTabSz="914400" rtl="0" eaLnBrk="1" latinLnBrk="0" hangingPunct="1">
              <a:defRPr sz="3300" kern="1200">
                <a:solidFill>
                  <a:srgbClr val="8F4369"/>
                </a:solidFill>
                <a:latin typeface="Arial" charset="0"/>
                <a:ea typeface="+mn-ea"/>
                <a:cs typeface="+mn-cs"/>
              </a:defRPr>
            </a:lvl8pPr>
            <a:lvl9pPr marL="3657600" algn="l" defTabSz="914400" rtl="0" eaLnBrk="1" latinLnBrk="0" hangingPunct="1">
              <a:defRPr sz="3300" kern="1200">
                <a:solidFill>
                  <a:srgbClr val="8F4369"/>
                </a:solidFill>
                <a:latin typeface="Arial" charset="0"/>
                <a:ea typeface="+mn-ea"/>
                <a:cs typeface="+mn-cs"/>
              </a:defRPr>
            </a:lvl9pPr>
          </a:lstStyle>
          <a:p>
            <a:pPr>
              <a:defRPr/>
            </a:pPr>
            <a:r>
              <a:rPr lang="fr-FR" sz="1200" dirty="0" smtClean="0">
                <a:solidFill>
                  <a:srgbClr val="002060"/>
                </a:solidFill>
              </a:rPr>
              <a:t>18/12/2014</a:t>
            </a:r>
            <a:endParaRPr lang="fr-FR" sz="1200" dirty="0">
              <a:solidFill>
                <a:srgbClr val="002060"/>
              </a:solidFill>
            </a:endParaRPr>
          </a:p>
        </p:txBody>
      </p:sp>
    </p:spTree>
    <p:extLst>
      <p:ext uri="{BB962C8B-B14F-4D97-AF65-F5344CB8AC3E}">
        <p14:creationId xmlns:p14="http://schemas.microsoft.com/office/powerpoint/2010/main" val="1398880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187624" y="44624"/>
            <a:ext cx="2416046" cy="646331"/>
          </a:xfrm>
          <a:prstGeom prst="rect">
            <a:avLst/>
          </a:prstGeom>
        </p:spPr>
        <p:txBody>
          <a:bodyPr wrap="none">
            <a:spAutoFit/>
          </a:bodyPr>
          <a:lstStyle/>
          <a:p>
            <a:pPr fontAlgn="base">
              <a:spcBef>
                <a:spcPct val="0"/>
              </a:spcBef>
              <a:spcAft>
                <a:spcPct val="0"/>
              </a:spcAft>
            </a:pPr>
            <a:r>
              <a:rPr lang="fr-FR" sz="3600" b="1" dirty="0">
                <a:solidFill>
                  <a:srgbClr val="002060"/>
                </a:solidFill>
                <a:latin typeface="Arial" pitchFamily="34" charset="0"/>
                <a:cs typeface="Arial" pitchFamily="34" charset="0"/>
              </a:rPr>
              <a:t>Sommaire</a:t>
            </a:r>
          </a:p>
        </p:txBody>
      </p:sp>
      <p:sp>
        <p:nvSpPr>
          <p:cNvPr id="3" name="Espace réservé du numéro de diapositive 2"/>
          <p:cNvSpPr>
            <a:spLocks noGrp="1"/>
          </p:cNvSpPr>
          <p:nvPr>
            <p:ph type="sldNum" sz="quarter" idx="4"/>
          </p:nvPr>
        </p:nvSpPr>
        <p:spPr/>
        <p:txBody>
          <a:bodyPr/>
          <a:lstStyle/>
          <a:p>
            <a:pPr>
              <a:defRPr/>
            </a:pPr>
            <a:fld id="{AC59C542-C6E0-4E39-86B7-1D85B8646B56}" type="slidenum">
              <a:rPr lang="fr-FR" smtClean="0"/>
              <a:pPr>
                <a:defRPr/>
              </a:pPr>
              <a:t>20</a:t>
            </a:fld>
            <a:endParaRPr lang="fr-FR" dirty="0"/>
          </a:p>
        </p:txBody>
      </p:sp>
      <p:sp>
        <p:nvSpPr>
          <p:cNvPr id="4" name="Espace réservé de la date 3"/>
          <p:cNvSpPr>
            <a:spLocks noGrp="1"/>
          </p:cNvSpPr>
          <p:nvPr>
            <p:ph type="dt" sz="half" idx="2"/>
          </p:nvPr>
        </p:nvSpPr>
        <p:spPr/>
        <p:txBody>
          <a:bodyPr/>
          <a:lstStyle/>
          <a:p>
            <a:pPr>
              <a:defRPr/>
            </a:pPr>
            <a:r>
              <a:rPr lang="fr-FR" dirty="0" smtClean="0">
                <a:latin typeface="Arial" panose="020B0604020202020204" pitchFamily="34" charset="0"/>
                <a:cs typeface="Arial" panose="020B0604020202020204" pitchFamily="34" charset="0"/>
              </a:rPr>
              <a:t>18/12/2014</a:t>
            </a:r>
            <a:endParaRPr lang="fr-FR" dirty="0">
              <a:latin typeface="Arial" panose="020B0604020202020204" pitchFamily="34" charset="0"/>
              <a:cs typeface="Arial" panose="020B0604020202020204" pitchFamily="34" charset="0"/>
            </a:endParaRPr>
          </a:p>
        </p:txBody>
      </p:sp>
      <p:sp>
        <p:nvSpPr>
          <p:cNvPr id="9" name="Espace réservé du contenu 1"/>
          <p:cNvSpPr>
            <a:spLocks noGrp="1"/>
          </p:cNvSpPr>
          <p:nvPr>
            <p:ph idx="1"/>
          </p:nvPr>
        </p:nvSpPr>
        <p:spPr>
          <a:xfrm>
            <a:off x="179512" y="836712"/>
            <a:ext cx="8784976" cy="5256584"/>
          </a:xfrm>
        </p:spPr>
        <p:txBody>
          <a:bodyPr>
            <a:noAutofit/>
          </a:bodyPr>
          <a:lstStyle/>
          <a:p>
            <a:pPr marL="457200" indent="-457200" algn="just">
              <a:spcBef>
                <a:spcPts val="0"/>
              </a:spcBef>
              <a:buClr>
                <a:srgbClr val="FFCE66"/>
              </a:buClr>
              <a:tabLst>
                <a:tab pos="179388" algn="l"/>
              </a:tabLst>
            </a:pPr>
            <a:r>
              <a:rPr lang="fr-FR" sz="2100" dirty="0" smtClean="0"/>
              <a:t>L’actualité réglementaire de Solvabilité II</a:t>
            </a:r>
          </a:p>
          <a:p>
            <a:pPr marL="457200" indent="-457200" algn="just">
              <a:spcBef>
                <a:spcPts val="0"/>
              </a:spcBef>
              <a:buClr>
                <a:srgbClr val="FFCE66"/>
              </a:buClr>
              <a:tabLst>
                <a:tab pos="179388" algn="l"/>
              </a:tabLst>
            </a:pPr>
            <a:endParaRPr lang="fr-FR" sz="500" dirty="0" smtClean="0"/>
          </a:p>
          <a:p>
            <a:pPr marL="893763" lvl="1" indent="-436563" algn="just">
              <a:spcBef>
                <a:spcPts val="0"/>
              </a:spcBef>
              <a:buClr>
                <a:srgbClr val="FFCE66"/>
              </a:buClr>
              <a:buFont typeface="Wingdings" panose="05000000000000000000" pitchFamily="2" charset="2"/>
              <a:buChar char="q"/>
            </a:pPr>
            <a:r>
              <a:rPr lang="fr-FR" dirty="0" smtClean="0">
                <a:solidFill>
                  <a:schemeClr val="bg1">
                    <a:lumMod val="85000"/>
                  </a:schemeClr>
                </a:solidFill>
              </a:rPr>
              <a:t>Actualité européenne </a:t>
            </a:r>
          </a:p>
          <a:p>
            <a:pPr marL="893763" lvl="1" indent="-436563" algn="just">
              <a:spcBef>
                <a:spcPts val="0"/>
              </a:spcBef>
              <a:buClr>
                <a:srgbClr val="FFCE66"/>
              </a:buClr>
              <a:buFont typeface="Wingdings" panose="05000000000000000000" pitchFamily="2" charset="2"/>
              <a:buChar char="q"/>
            </a:pPr>
            <a:endParaRPr lang="fr-FR" sz="500" dirty="0" smtClean="0">
              <a:solidFill>
                <a:schemeClr val="bg1">
                  <a:lumMod val="85000"/>
                </a:schemeClr>
              </a:solidFill>
            </a:endParaRPr>
          </a:p>
          <a:p>
            <a:pPr marL="893763" lvl="1" indent="-436563" algn="just">
              <a:spcBef>
                <a:spcPts val="0"/>
              </a:spcBef>
              <a:buClr>
                <a:srgbClr val="FFCE66"/>
              </a:buClr>
              <a:buFont typeface="Wingdings" panose="05000000000000000000" pitchFamily="2" charset="2"/>
              <a:buChar char="q"/>
            </a:pPr>
            <a:r>
              <a:rPr lang="fr-FR" dirty="0" smtClean="0"/>
              <a:t>Transposition en droit </a:t>
            </a:r>
            <a:r>
              <a:rPr lang="fr-FR" dirty="0"/>
              <a:t>f</a:t>
            </a:r>
            <a:r>
              <a:rPr lang="fr-FR" dirty="0" smtClean="0"/>
              <a:t>rançais</a:t>
            </a:r>
          </a:p>
          <a:p>
            <a:pPr marL="819150" lvl="1" indent="-361950" algn="just">
              <a:spcBef>
                <a:spcPts val="0"/>
              </a:spcBef>
              <a:buClr>
                <a:srgbClr val="FFCE66"/>
              </a:buClr>
              <a:buFont typeface="Wingdings" panose="05000000000000000000" pitchFamily="2" charset="2"/>
              <a:buChar char="q"/>
            </a:pPr>
            <a:endParaRPr lang="fr-FR" sz="1000" dirty="0" smtClean="0">
              <a:solidFill>
                <a:schemeClr val="bg1">
                  <a:lumMod val="85000"/>
                </a:schemeClr>
              </a:solidFill>
            </a:endParaRPr>
          </a:p>
          <a:p>
            <a:pPr marL="1431925" lvl="1" indent="-268288" algn="just">
              <a:spcBef>
                <a:spcPts val="0"/>
              </a:spcBef>
              <a:buClr>
                <a:srgbClr val="FFCE66"/>
              </a:buClr>
              <a:buFont typeface="Wingdings" panose="05000000000000000000" pitchFamily="2" charset="2"/>
              <a:buChar char="§"/>
            </a:pPr>
            <a:r>
              <a:rPr lang="fr-FR" sz="1900" dirty="0" smtClean="0">
                <a:solidFill>
                  <a:schemeClr val="bg1">
                    <a:lumMod val="85000"/>
                  </a:schemeClr>
                </a:solidFill>
              </a:rPr>
              <a:t>Thomas </a:t>
            </a:r>
            <a:r>
              <a:rPr lang="fr-FR" sz="1900" dirty="0" err="1" smtClean="0">
                <a:solidFill>
                  <a:schemeClr val="bg1">
                    <a:lumMod val="85000"/>
                  </a:schemeClr>
                </a:solidFill>
              </a:rPr>
              <a:t>Groh</a:t>
            </a:r>
            <a:r>
              <a:rPr lang="fr-FR" sz="1900" dirty="0" smtClean="0">
                <a:solidFill>
                  <a:schemeClr val="bg1">
                    <a:lumMod val="85000"/>
                  </a:schemeClr>
                </a:solidFill>
              </a:rPr>
              <a:t>, sous-directeur assurances à la Direction générale du Trésor</a:t>
            </a:r>
          </a:p>
          <a:p>
            <a:pPr marL="1431925" lvl="1" indent="-268288" algn="just">
              <a:spcBef>
                <a:spcPts val="0"/>
              </a:spcBef>
              <a:buClr>
                <a:srgbClr val="FFCE66"/>
              </a:buClr>
              <a:buFont typeface="Wingdings" panose="05000000000000000000" pitchFamily="2" charset="2"/>
              <a:buChar char="§"/>
            </a:pPr>
            <a:r>
              <a:rPr lang="fr-FR" sz="1900" dirty="0">
                <a:solidFill>
                  <a:srgbClr val="0E4090"/>
                </a:solidFill>
              </a:rPr>
              <a:t>David </a:t>
            </a:r>
            <a:r>
              <a:rPr lang="fr-FR" sz="1900" dirty="0" err="1">
                <a:solidFill>
                  <a:srgbClr val="0E4090"/>
                </a:solidFill>
              </a:rPr>
              <a:t>Revelin</a:t>
            </a:r>
            <a:r>
              <a:rPr lang="fr-FR" sz="1900" dirty="0"/>
              <a:t>, chef du </a:t>
            </a:r>
            <a:r>
              <a:rPr lang="fr-FR" sz="1900" dirty="0" smtClean="0"/>
              <a:t>service </a:t>
            </a:r>
            <a:r>
              <a:rPr lang="fr-FR" sz="1900" dirty="0"/>
              <a:t>du </a:t>
            </a:r>
            <a:r>
              <a:rPr lang="fr-FR" sz="1900" dirty="0" smtClean="0"/>
              <a:t>Droit </a:t>
            </a:r>
            <a:r>
              <a:rPr lang="fr-FR" sz="1900" dirty="0"/>
              <a:t>des affaires et du D</a:t>
            </a:r>
            <a:r>
              <a:rPr lang="fr-FR" sz="1900" dirty="0" smtClean="0"/>
              <a:t>roit </a:t>
            </a:r>
            <a:r>
              <a:rPr lang="fr-FR" sz="1900" dirty="0"/>
              <a:t>privé à l’ACPR</a:t>
            </a:r>
          </a:p>
          <a:p>
            <a:pPr marL="898525" lvl="1" indent="-371475" algn="just">
              <a:spcBef>
                <a:spcPts val="0"/>
              </a:spcBef>
              <a:buClr>
                <a:srgbClr val="FFCE66"/>
              </a:buClr>
              <a:buFont typeface="Wingdings" panose="05000000000000000000" pitchFamily="2" charset="2"/>
              <a:buChar char="§"/>
            </a:pPr>
            <a:endParaRPr lang="fr-FR" sz="1000" dirty="0" smtClean="0">
              <a:solidFill>
                <a:schemeClr val="bg1">
                  <a:lumMod val="85000"/>
                </a:schemeClr>
              </a:solidFill>
            </a:endParaRPr>
          </a:p>
          <a:p>
            <a:pPr marL="0" indent="0" algn="just">
              <a:spcBef>
                <a:spcPts val="0"/>
              </a:spcBef>
              <a:buClr>
                <a:srgbClr val="FFCE66"/>
              </a:buClr>
              <a:buNone/>
              <a:tabLst>
                <a:tab pos="357188" algn="l"/>
              </a:tabLst>
            </a:pPr>
            <a:r>
              <a:rPr lang="fr-FR" sz="2100" dirty="0" smtClean="0">
                <a:solidFill>
                  <a:srgbClr val="FFCE66"/>
                </a:solidFill>
              </a:rPr>
              <a:t>2.  </a:t>
            </a:r>
            <a:r>
              <a:rPr lang="fr-FR" sz="2100" dirty="0" smtClean="0">
                <a:solidFill>
                  <a:schemeClr val="bg1">
                    <a:lumMod val="85000"/>
                  </a:schemeClr>
                </a:solidFill>
              </a:rPr>
              <a:t>Bilan de l’exercice de préparation 2014</a:t>
            </a:r>
          </a:p>
          <a:p>
            <a:pPr marL="914400" lvl="1" algn="just">
              <a:spcBef>
                <a:spcPts val="0"/>
              </a:spcBef>
              <a:buClr>
                <a:srgbClr val="FFCE66"/>
              </a:buClr>
              <a:buFont typeface="Wingdings" panose="05000000000000000000" pitchFamily="2" charset="2"/>
              <a:buChar char="q"/>
              <a:tabLst>
                <a:tab pos="357188" algn="l"/>
              </a:tabLst>
            </a:pPr>
            <a:r>
              <a:rPr lang="fr-FR" dirty="0" smtClean="0">
                <a:solidFill>
                  <a:schemeClr val="bg1">
                    <a:lumMod val="85000"/>
                  </a:schemeClr>
                </a:solidFill>
              </a:rPr>
              <a:t>La préparation vue par les organismes</a:t>
            </a:r>
          </a:p>
          <a:p>
            <a:pPr marL="914400" lvl="1" algn="just">
              <a:spcBef>
                <a:spcPts val="0"/>
              </a:spcBef>
              <a:buClr>
                <a:srgbClr val="FFCE66"/>
              </a:buClr>
              <a:buFont typeface="Wingdings" panose="05000000000000000000" pitchFamily="2" charset="2"/>
              <a:buChar char="q"/>
              <a:tabLst>
                <a:tab pos="357188" algn="l"/>
              </a:tabLst>
            </a:pPr>
            <a:r>
              <a:rPr lang="fr-FR" dirty="0" smtClean="0">
                <a:solidFill>
                  <a:schemeClr val="bg1">
                    <a:lumMod val="85000"/>
                  </a:schemeClr>
                </a:solidFill>
              </a:rPr>
              <a:t>Bilan de la remise d’états quantitatifs</a:t>
            </a:r>
          </a:p>
          <a:p>
            <a:pPr marL="914400" lvl="1" algn="just">
              <a:spcBef>
                <a:spcPts val="0"/>
              </a:spcBef>
              <a:buClr>
                <a:srgbClr val="FFCE66"/>
              </a:buClr>
              <a:buFont typeface="Wingdings" panose="05000000000000000000" pitchFamily="2" charset="2"/>
              <a:buChar char="q"/>
              <a:tabLst>
                <a:tab pos="357188" algn="l"/>
              </a:tabLst>
            </a:pPr>
            <a:r>
              <a:rPr lang="fr-FR" dirty="0" smtClean="0">
                <a:solidFill>
                  <a:schemeClr val="bg1">
                    <a:lumMod val="85000"/>
                  </a:schemeClr>
                </a:solidFill>
              </a:rPr>
              <a:t>Bilan de l’exercice ORSA </a:t>
            </a:r>
          </a:p>
          <a:p>
            <a:pPr marL="914400" lvl="1" algn="just">
              <a:spcBef>
                <a:spcPts val="0"/>
              </a:spcBef>
              <a:buClr>
                <a:srgbClr val="FFCE66"/>
              </a:buClr>
              <a:buFont typeface="Wingdings" panose="05000000000000000000" pitchFamily="2" charset="2"/>
              <a:buChar char="q"/>
              <a:tabLst>
                <a:tab pos="357188" algn="l"/>
              </a:tabLst>
            </a:pPr>
            <a:endParaRPr lang="fr-FR" sz="1000" dirty="0" smtClean="0">
              <a:solidFill>
                <a:schemeClr val="bg1">
                  <a:lumMod val="85000"/>
                </a:schemeClr>
              </a:solidFill>
            </a:endParaRPr>
          </a:p>
          <a:p>
            <a:pPr marL="914400" lvl="1" algn="just">
              <a:spcBef>
                <a:spcPts val="0"/>
              </a:spcBef>
              <a:buClr>
                <a:srgbClr val="FFCE66"/>
              </a:buClr>
              <a:buFont typeface="Wingdings" panose="05000000000000000000" pitchFamily="2" charset="2"/>
              <a:buChar char="q"/>
              <a:tabLst>
                <a:tab pos="357188" algn="l"/>
              </a:tabLst>
            </a:pPr>
            <a:endParaRPr lang="fr-FR" sz="500" dirty="0">
              <a:solidFill>
                <a:schemeClr val="bg1">
                  <a:lumMod val="85000"/>
                </a:schemeClr>
              </a:solidFill>
            </a:endParaRPr>
          </a:p>
          <a:p>
            <a:pPr marL="0" indent="0" algn="just">
              <a:spcBef>
                <a:spcPts val="0"/>
              </a:spcBef>
              <a:buNone/>
              <a:tabLst>
                <a:tab pos="357188" algn="l"/>
              </a:tabLst>
            </a:pPr>
            <a:r>
              <a:rPr lang="fr-FR" sz="2100" dirty="0" smtClean="0">
                <a:solidFill>
                  <a:srgbClr val="FFCE66"/>
                </a:solidFill>
              </a:rPr>
              <a:t>3.  </a:t>
            </a:r>
            <a:r>
              <a:rPr lang="fr-FR" sz="2100" dirty="0" smtClean="0">
                <a:solidFill>
                  <a:schemeClr val="bg1">
                    <a:lumMod val="85000"/>
                  </a:schemeClr>
                </a:solidFill>
              </a:rPr>
              <a:t>Les prochaines étapes </a:t>
            </a:r>
          </a:p>
          <a:p>
            <a:pPr marL="914400" lvl="1" algn="just">
              <a:spcBef>
                <a:spcPts val="0"/>
              </a:spcBef>
              <a:buFont typeface="Wingdings" panose="05000000000000000000" pitchFamily="2" charset="2"/>
              <a:buChar char="q"/>
              <a:tabLst>
                <a:tab pos="357188" algn="l"/>
              </a:tabLst>
            </a:pPr>
            <a:r>
              <a:rPr lang="fr-FR" dirty="0" smtClean="0">
                <a:solidFill>
                  <a:schemeClr val="bg1">
                    <a:lumMod val="85000"/>
                  </a:schemeClr>
                </a:solidFill>
              </a:rPr>
              <a:t>Les processus d’autorisations en 2015 </a:t>
            </a:r>
          </a:p>
          <a:p>
            <a:pPr marL="914400" lvl="1" algn="just">
              <a:spcBef>
                <a:spcPts val="0"/>
              </a:spcBef>
              <a:buFont typeface="Wingdings" panose="05000000000000000000" pitchFamily="2" charset="2"/>
              <a:buChar char="q"/>
              <a:tabLst>
                <a:tab pos="357188" algn="l"/>
              </a:tabLst>
            </a:pPr>
            <a:r>
              <a:rPr lang="fr-FR" dirty="0" smtClean="0">
                <a:solidFill>
                  <a:schemeClr val="bg1">
                    <a:lumMod val="85000"/>
                  </a:schemeClr>
                </a:solidFill>
              </a:rPr>
              <a:t>Les prochaines étapes du </a:t>
            </a:r>
            <a:r>
              <a:rPr lang="fr-FR" i="1" dirty="0" smtClean="0">
                <a:solidFill>
                  <a:schemeClr val="bg1">
                    <a:lumMod val="85000"/>
                  </a:schemeClr>
                </a:solidFill>
              </a:rPr>
              <a:t>reporting</a:t>
            </a:r>
            <a:r>
              <a:rPr lang="fr-FR" dirty="0" smtClean="0">
                <a:solidFill>
                  <a:schemeClr val="bg1">
                    <a:lumMod val="85000"/>
                  </a:schemeClr>
                </a:solidFill>
              </a:rPr>
              <a:t> : exercice européen 2015, 2016 et après</a:t>
            </a:r>
            <a:endParaRPr lang="fr-FR" dirty="0">
              <a:solidFill>
                <a:schemeClr val="bg1">
                  <a:lumMod val="85000"/>
                </a:schemeClr>
              </a:solidFill>
            </a:endParaRPr>
          </a:p>
        </p:txBody>
      </p:sp>
    </p:spTree>
    <p:extLst>
      <p:ext uri="{BB962C8B-B14F-4D97-AF65-F5344CB8AC3E}">
        <p14:creationId xmlns:p14="http://schemas.microsoft.com/office/powerpoint/2010/main" val="38062483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800" dirty="0" smtClean="0"/>
              <a:t>Architecture cible des codes</a:t>
            </a:r>
            <a:endParaRPr lang="fr-FR" sz="2800" dirty="0"/>
          </a:p>
        </p:txBody>
      </p:sp>
      <p:sp>
        <p:nvSpPr>
          <p:cNvPr id="8" name="Espace réservé du contenu 7"/>
          <p:cNvSpPr>
            <a:spLocks noGrp="1"/>
          </p:cNvSpPr>
          <p:nvPr>
            <p:ph idx="1"/>
          </p:nvPr>
        </p:nvSpPr>
        <p:spPr>
          <a:xfrm>
            <a:off x="539552" y="908720"/>
            <a:ext cx="8424936" cy="5616624"/>
          </a:xfrm>
        </p:spPr>
        <p:txBody>
          <a:bodyPr>
            <a:noAutofit/>
          </a:bodyPr>
          <a:lstStyle/>
          <a:p>
            <a:pPr algn="just"/>
            <a:r>
              <a:rPr lang="fr-FR" sz="2000" dirty="0" smtClean="0"/>
              <a:t> Code des assurances (</a:t>
            </a:r>
            <a:r>
              <a:rPr lang="fr-FR" sz="2000" dirty="0" err="1" smtClean="0"/>
              <a:t>CdA</a:t>
            </a:r>
            <a:r>
              <a:rPr lang="fr-FR" sz="2000" dirty="0" smtClean="0"/>
              <a:t>)</a:t>
            </a:r>
          </a:p>
          <a:p>
            <a:pPr marL="809625" lvl="1" indent="-274638" algn="just"/>
            <a:r>
              <a:rPr lang="fr-FR" sz="1800" dirty="0" smtClean="0"/>
              <a:t>Évolution de la structure du livre III du Code :</a:t>
            </a:r>
            <a:endParaRPr lang="fr-FR" sz="1800" dirty="0"/>
          </a:p>
          <a:p>
            <a:pPr marL="1436688" lvl="2" indent="-357188" algn="just"/>
            <a:r>
              <a:rPr lang="fr-FR" sz="1700" dirty="0"/>
              <a:t>Titre III (exigences </a:t>
            </a:r>
            <a:r>
              <a:rPr lang="fr-FR" sz="1700" dirty="0" smtClean="0"/>
              <a:t>prudentielles </a:t>
            </a:r>
            <a:r>
              <a:rPr lang="fr-FR" sz="1700" dirty="0"/>
              <a:t>actuelles) =&gt; maintenu pour les organismes non soumis à Solvabilité II</a:t>
            </a:r>
          </a:p>
          <a:p>
            <a:pPr marL="1436688" lvl="2" indent="-357188" algn="just"/>
            <a:r>
              <a:rPr lang="fr-FR" sz="1700" dirty="0"/>
              <a:t>Titre V =&gt; nouveau titre pour les exigences </a:t>
            </a:r>
            <a:r>
              <a:rPr lang="fr-FR" sz="1700" dirty="0" smtClean="0"/>
              <a:t>prudentielles Solvabilité II (pilier I </a:t>
            </a:r>
            <a:r>
              <a:rPr lang="fr-FR" sz="1700" dirty="0"/>
              <a:t>/ gouvernance / </a:t>
            </a:r>
            <a:r>
              <a:rPr lang="fr-FR" sz="1700" i="1" dirty="0"/>
              <a:t>reporting</a:t>
            </a:r>
            <a:r>
              <a:rPr lang="fr-FR" sz="1700" dirty="0"/>
              <a:t> / </a:t>
            </a:r>
            <a:r>
              <a:rPr lang="fr-FR" sz="1700" dirty="0" smtClean="0"/>
              <a:t>groupe)</a:t>
            </a:r>
          </a:p>
          <a:p>
            <a:pPr marL="809625" lvl="1" indent="-274638" algn="just"/>
            <a:r>
              <a:rPr lang="fr-FR" sz="1800" dirty="0" smtClean="0"/>
              <a:t>Transfert des dispositions comptables vers un règlement ANC</a:t>
            </a:r>
          </a:p>
          <a:p>
            <a:pPr marL="809625" lvl="1" indent="-274638" algn="just"/>
            <a:endParaRPr lang="fr-FR" sz="1000" dirty="0" smtClean="0"/>
          </a:p>
          <a:p>
            <a:pPr algn="just"/>
            <a:r>
              <a:rPr lang="fr-FR" sz="2000" dirty="0" smtClean="0"/>
              <a:t>Code de la mutualité (</a:t>
            </a:r>
            <a:r>
              <a:rPr lang="fr-FR" sz="2000" dirty="0" err="1" smtClean="0"/>
              <a:t>CdM</a:t>
            </a:r>
            <a:r>
              <a:rPr lang="fr-FR" sz="2000" dirty="0" smtClean="0"/>
              <a:t>)</a:t>
            </a:r>
          </a:p>
          <a:p>
            <a:pPr marL="809625" lvl="2" indent="-269875" algn="just">
              <a:buFont typeface="Wingdings" panose="05000000000000000000" pitchFamily="2" charset="2"/>
              <a:buChar char="§"/>
            </a:pPr>
            <a:r>
              <a:rPr lang="fr-FR" sz="1800" dirty="0" smtClean="0"/>
              <a:t>Maintien des dispositions propres au fonctionnement et aux opérations des organismes mutualistes</a:t>
            </a:r>
          </a:p>
          <a:p>
            <a:pPr marL="809625" lvl="2" indent="-269875" algn="just">
              <a:buFont typeface="Wingdings" panose="05000000000000000000" pitchFamily="2" charset="2"/>
              <a:buChar char="§"/>
            </a:pPr>
            <a:r>
              <a:rPr lang="fr-FR" sz="1800" dirty="0" smtClean="0"/>
              <a:t>Renvoi pour les dispositions prudentielles vers le Code des </a:t>
            </a:r>
            <a:r>
              <a:rPr lang="fr-FR" sz="1800" dirty="0" err="1" smtClean="0"/>
              <a:t>Ass</a:t>
            </a:r>
            <a:r>
              <a:rPr lang="fr-FR" sz="1800" dirty="0" smtClean="0"/>
              <a:t>.</a:t>
            </a:r>
          </a:p>
          <a:p>
            <a:pPr marL="809625" lvl="2" indent="-269875" algn="just">
              <a:buFont typeface="Wingdings" panose="05000000000000000000" pitchFamily="2" charset="2"/>
              <a:buChar char="§"/>
            </a:pPr>
            <a:endParaRPr lang="fr-FR" sz="1000" dirty="0" smtClean="0"/>
          </a:p>
          <a:p>
            <a:pPr algn="just"/>
            <a:r>
              <a:rPr lang="fr-FR" sz="2000" dirty="0"/>
              <a:t>C</a:t>
            </a:r>
            <a:r>
              <a:rPr lang="fr-FR" sz="2000" dirty="0" smtClean="0"/>
              <a:t>ode de la sécurité sociale (CSS)</a:t>
            </a:r>
          </a:p>
          <a:p>
            <a:pPr marL="809625" lvl="2" indent="-269875" algn="just">
              <a:buFont typeface="Wingdings" panose="05000000000000000000" pitchFamily="2" charset="2"/>
              <a:buChar char="§"/>
            </a:pPr>
            <a:r>
              <a:rPr lang="fr-FR" sz="1800" dirty="0"/>
              <a:t>Maintien des dispositions propres au fonctionnement et aux opérations des </a:t>
            </a:r>
            <a:r>
              <a:rPr lang="fr-FR" sz="1800" dirty="0" smtClean="0"/>
              <a:t>organismes paritaires</a:t>
            </a:r>
            <a:endParaRPr lang="fr-FR" sz="1800" dirty="0"/>
          </a:p>
          <a:p>
            <a:pPr marL="809625" lvl="2" indent="-269875" algn="just">
              <a:buFont typeface="Wingdings" panose="05000000000000000000" pitchFamily="2" charset="2"/>
              <a:buChar char="§"/>
            </a:pPr>
            <a:r>
              <a:rPr lang="fr-FR" sz="1800" dirty="0"/>
              <a:t>Renvoi pour les dispositions prudentielles vers le </a:t>
            </a:r>
            <a:r>
              <a:rPr lang="fr-FR" sz="1800" dirty="0" smtClean="0"/>
              <a:t>Code des </a:t>
            </a:r>
            <a:r>
              <a:rPr lang="fr-FR" sz="1800" dirty="0" err="1" smtClean="0"/>
              <a:t>Ass</a:t>
            </a:r>
            <a:r>
              <a:rPr lang="fr-FR" sz="1800" dirty="0" smtClean="0"/>
              <a:t>.</a:t>
            </a:r>
            <a:endParaRPr lang="fr-FR" sz="1800" dirty="0"/>
          </a:p>
          <a:p>
            <a:pPr lvl="1" algn="just"/>
            <a:endParaRPr lang="fr-FR" sz="1900" i="1" dirty="0"/>
          </a:p>
          <a:p>
            <a:pPr marL="457200" indent="-457200" algn="just">
              <a:buFont typeface="+mj-lt"/>
              <a:buAutoNum type="arabicPeriod"/>
            </a:pPr>
            <a:endParaRPr lang="fr-FR" sz="1900" dirty="0" smtClean="0"/>
          </a:p>
          <a:p>
            <a:pPr marL="457200" indent="-457200" algn="just">
              <a:buFont typeface="+mj-lt"/>
              <a:buAutoNum type="arabicPeriod"/>
            </a:pPr>
            <a:endParaRPr lang="fr-FR" sz="1900" dirty="0"/>
          </a:p>
          <a:p>
            <a:pPr algn="just"/>
            <a:endParaRPr lang="fr-FR" sz="1900" dirty="0" smtClean="0"/>
          </a:p>
          <a:p>
            <a:pPr algn="just"/>
            <a:endParaRPr lang="fr-FR" sz="1900" dirty="0"/>
          </a:p>
        </p:txBody>
      </p:sp>
      <p:sp>
        <p:nvSpPr>
          <p:cNvPr id="3" name="Espace réservé de la date 2"/>
          <p:cNvSpPr>
            <a:spLocks noGrp="1"/>
          </p:cNvSpPr>
          <p:nvPr>
            <p:ph type="dt" sz="half" idx="2"/>
          </p:nvPr>
        </p:nvSpPr>
        <p:spPr/>
        <p:txBody>
          <a:bodyPr/>
          <a:lstStyle/>
          <a:p>
            <a:pPr fontAlgn="base">
              <a:spcBef>
                <a:spcPct val="0"/>
              </a:spcBef>
              <a:spcAft>
                <a:spcPct val="0"/>
              </a:spcAft>
              <a:defRPr/>
            </a:pPr>
            <a:r>
              <a:rPr lang="fr-FR" smtClean="0">
                <a:latin typeface="Arial" charset="0"/>
              </a:rPr>
              <a:t>18/12/2014</a:t>
            </a:r>
            <a:endParaRPr lang="fr-FR" dirty="0">
              <a:latin typeface="Arial" charset="0"/>
            </a:endParaRPr>
          </a:p>
        </p:txBody>
      </p:sp>
    </p:spTree>
    <p:extLst>
      <p:ext uri="{BB962C8B-B14F-4D97-AF65-F5344CB8AC3E}">
        <p14:creationId xmlns:p14="http://schemas.microsoft.com/office/powerpoint/2010/main" val="16936803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1538" y="27296"/>
            <a:ext cx="7532910" cy="731138"/>
          </a:xfrm>
        </p:spPr>
        <p:txBody>
          <a:bodyPr/>
          <a:lstStyle/>
          <a:p>
            <a:pPr algn="just"/>
            <a:r>
              <a:rPr lang="fr-FR" sz="2800" dirty="0" smtClean="0"/>
              <a:t>Présentation du projet d’ordonnance</a:t>
            </a:r>
            <a:endParaRPr lang="fr-FR" sz="2800" dirty="0"/>
          </a:p>
        </p:txBody>
      </p:sp>
      <p:sp>
        <p:nvSpPr>
          <p:cNvPr id="8" name="Espace réservé du contenu 7"/>
          <p:cNvSpPr>
            <a:spLocks noGrp="1"/>
          </p:cNvSpPr>
          <p:nvPr>
            <p:ph idx="1"/>
          </p:nvPr>
        </p:nvSpPr>
        <p:spPr>
          <a:xfrm>
            <a:off x="611560" y="1124744"/>
            <a:ext cx="8280920" cy="5040560"/>
          </a:xfrm>
        </p:spPr>
        <p:txBody>
          <a:bodyPr>
            <a:normAutofit/>
          </a:bodyPr>
          <a:lstStyle/>
          <a:p>
            <a:pPr marL="0" indent="0" algn="just">
              <a:buNone/>
            </a:pPr>
            <a:r>
              <a:rPr lang="fr-FR" sz="1900" i="1" dirty="0" smtClean="0"/>
              <a:t>Les diapositives suivantes présentent les grandes lignes du projet d’ordonnance :</a:t>
            </a:r>
          </a:p>
          <a:p>
            <a:pPr marL="0" indent="0" algn="just">
              <a:buNone/>
            </a:pPr>
            <a:endParaRPr lang="fr-FR" i="1" dirty="0" smtClean="0"/>
          </a:p>
          <a:p>
            <a:pPr marL="357188" indent="-357188" algn="just"/>
            <a:r>
              <a:rPr lang="fr-FR" sz="2000" i="1" dirty="0" smtClean="0"/>
              <a:t>Elles présentent certains grands choix de transposition</a:t>
            </a:r>
          </a:p>
          <a:p>
            <a:pPr marL="357188" indent="-357188" algn="just"/>
            <a:endParaRPr lang="fr-FR" sz="2000" i="1" dirty="0" smtClean="0"/>
          </a:p>
          <a:p>
            <a:pPr marL="357188" indent="-357188" algn="just"/>
            <a:r>
              <a:rPr lang="fr-FR" sz="2000" i="1" dirty="0" smtClean="0"/>
              <a:t>Ces présentations n’ont pas vocation à être exhaustives (de nombreuses dispositions techniques relèveront du décret ou de l’arrêté)</a:t>
            </a:r>
          </a:p>
          <a:p>
            <a:pPr marL="357188" indent="-357188" algn="just"/>
            <a:endParaRPr lang="fr-FR" sz="2000" i="1" dirty="0" smtClean="0"/>
          </a:p>
          <a:p>
            <a:pPr marL="357188" indent="-357188" algn="just"/>
            <a:r>
              <a:rPr lang="fr-FR" sz="2000" i="1" dirty="0" smtClean="0"/>
              <a:t>Les principales orientations sont stabilisées, mais le texte est encore susceptible d’évoluer à l’issue de l’examen au Conseil d’État</a:t>
            </a:r>
          </a:p>
          <a:p>
            <a:pPr marL="357188" indent="-357188" algn="just"/>
            <a:endParaRPr lang="fr-FR" sz="2000" i="1" dirty="0"/>
          </a:p>
          <a:p>
            <a:pPr marL="357188" indent="-357188" algn="just"/>
            <a:r>
              <a:rPr lang="fr-FR" sz="2000" i="1" dirty="0" smtClean="0"/>
              <a:t>Les numérations des nouveaux articles sont provisoires</a:t>
            </a:r>
          </a:p>
          <a:p>
            <a:pPr algn="just">
              <a:buFontTx/>
              <a:buChar char="-"/>
            </a:pPr>
            <a:endParaRPr lang="fr-FR" sz="2000" dirty="0" smtClean="0"/>
          </a:p>
        </p:txBody>
      </p:sp>
      <p:sp>
        <p:nvSpPr>
          <p:cNvPr id="3" name="Espace réservé de la date 2"/>
          <p:cNvSpPr>
            <a:spLocks noGrp="1"/>
          </p:cNvSpPr>
          <p:nvPr>
            <p:ph type="dt" sz="half" idx="2"/>
          </p:nvPr>
        </p:nvSpPr>
        <p:spPr/>
        <p:txBody>
          <a:bodyPr/>
          <a:lstStyle/>
          <a:p>
            <a:pPr fontAlgn="base">
              <a:spcBef>
                <a:spcPct val="0"/>
              </a:spcBef>
              <a:spcAft>
                <a:spcPct val="0"/>
              </a:spcAft>
              <a:defRPr/>
            </a:pPr>
            <a:r>
              <a:rPr lang="fr-FR" smtClean="0">
                <a:latin typeface="Arial" charset="0"/>
              </a:rPr>
              <a:t>18/12/2014</a:t>
            </a:r>
            <a:endParaRPr lang="fr-FR" dirty="0">
              <a:latin typeface="Arial" charset="0"/>
            </a:endParaRPr>
          </a:p>
        </p:txBody>
      </p:sp>
    </p:spTree>
    <p:extLst>
      <p:ext uri="{BB962C8B-B14F-4D97-AF65-F5344CB8AC3E}">
        <p14:creationId xmlns:p14="http://schemas.microsoft.com/office/powerpoint/2010/main" val="35423778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1538" y="27296"/>
            <a:ext cx="7532910" cy="731138"/>
          </a:xfrm>
        </p:spPr>
        <p:txBody>
          <a:bodyPr/>
          <a:lstStyle/>
          <a:p>
            <a:pPr algn="just"/>
            <a:r>
              <a:rPr lang="fr-FR" sz="2800" dirty="0" smtClean="0"/>
              <a:t>Exigences quantitatives – pilier 1</a:t>
            </a:r>
            <a:endParaRPr lang="fr-FR" sz="2800" dirty="0"/>
          </a:p>
        </p:txBody>
      </p:sp>
      <p:sp>
        <p:nvSpPr>
          <p:cNvPr id="8" name="Espace réservé du contenu 7"/>
          <p:cNvSpPr>
            <a:spLocks noGrp="1"/>
          </p:cNvSpPr>
          <p:nvPr>
            <p:ph idx="1"/>
          </p:nvPr>
        </p:nvSpPr>
        <p:spPr>
          <a:xfrm>
            <a:off x="539552" y="836712"/>
            <a:ext cx="8352928" cy="5472608"/>
          </a:xfrm>
        </p:spPr>
        <p:txBody>
          <a:bodyPr>
            <a:noAutofit/>
          </a:bodyPr>
          <a:lstStyle/>
          <a:p>
            <a:pPr marL="357188" indent="-357188" algn="just"/>
            <a:r>
              <a:rPr lang="fr-FR" sz="2000" dirty="0" smtClean="0"/>
              <a:t>Valorisation du bilan prudentiel (art L. 351)</a:t>
            </a:r>
          </a:p>
          <a:p>
            <a:pPr marL="357188" indent="-357188" algn="just"/>
            <a:endParaRPr lang="fr-FR" sz="500" dirty="0" smtClean="0"/>
          </a:p>
          <a:p>
            <a:pPr marL="809625" lvl="1" indent="-274638" algn="just" defTabSz="809625"/>
            <a:r>
              <a:rPr lang="fr-FR" sz="1900" dirty="0"/>
              <a:t>P</a:t>
            </a:r>
            <a:r>
              <a:rPr lang="fr-FR" sz="1900" dirty="0" smtClean="0"/>
              <a:t>rovisions techniques (dont mesures transitoires)</a:t>
            </a:r>
          </a:p>
          <a:p>
            <a:pPr marL="809625" lvl="1" indent="-274638" algn="just"/>
            <a:r>
              <a:rPr lang="fr-FR" sz="1900" dirty="0" smtClean="0"/>
              <a:t>Fonds propres =&gt; interdiction de versement de </a:t>
            </a:r>
            <a:r>
              <a:rPr lang="fr-FR" sz="1900" dirty="0"/>
              <a:t>dividendes </a:t>
            </a:r>
            <a:r>
              <a:rPr lang="fr-FR" sz="1900" dirty="0" smtClean="0"/>
              <a:t>en cas de non-respect du SCR</a:t>
            </a:r>
          </a:p>
          <a:p>
            <a:pPr algn="just"/>
            <a:endParaRPr lang="fr-FR" sz="800" dirty="0" smtClean="0"/>
          </a:p>
          <a:p>
            <a:pPr marL="357188" indent="-357188" algn="just"/>
            <a:r>
              <a:rPr lang="fr-FR" sz="2000" dirty="0" smtClean="0"/>
              <a:t>Exigences de capital réglementaires (art L. 352)</a:t>
            </a:r>
          </a:p>
          <a:p>
            <a:pPr marL="357188" indent="-357188" algn="just"/>
            <a:endParaRPr lang="fr-FR" sz="500" dirty="0">
              <a:solidFill>
                <a:srgbClr val="FF0000"/>
              </a:solidFill>
            </a:endParaRPr>
          </a:p>
          <a:p>
            <a:pPr marL="809625" lvl="1" indent="-274638" algn="just"/>
            <a:r>
              <a:rPr lang="fr-FR" sz="1900" dirty="0" smtClean="0"/>
              <a:t>Modèles internes</a:t>
            </a:r>
          </a:p>
          <a:p>
            <a:pPr lvl="2" algn="just"/>
            <a:r>
              <a:rPr lang="fr-FR" sz="1900" dirty="0" smtClean="0"/>
              <a:t>Validation </a:t>
            </a:r>
            <a:r>
              <a:rPr lang="fr-FR" sz="1900" dirty="0"/>
              <a:t>de la demande par le c</a:t>
            </a:r>
            <a:r>
              <a:rPr lang="fr-FR" sz="1900" dirty="0" smtClean="0"/>
              <a:t>onseil d’administration (CA) </a:t>
            </a:r>
            <a:r>
              <a:rPr lang="fr-FR" sz="1900" dirty="0"/>
              <a:t>ou le </a:t>
            </a:r>
            <a:r>
              <a:rPr lang="fr-FR" sz="1900" dirty="0" smtClean="0"/>
              <a:t>directoire</a:t>
            </a:r>
          </a:p>
          <a:p>
            <a:pPr lvl="2" algn="just"/>
            <a:r>
              <a:rPr lang="fr-FR" sz="1900" dirty="0" smtClean="0"/>
              <a:t>Possibilité </a:t>
            </a:r>
            <a:r>
              <a:rPr lang="fr-FR" sz="1900" dirty="0"/>
              <a:t>d’approbation sous conditions par </a:t>
            </a:r>
            <a:r>
              <a:rPr lang="fr-FR" sz="1900" dirty="0" smtClean="0"/>
              <a:t>l’ACPR</a:t>
            </a:r>
          </a:p>
          <a:p>
            <a:pPr marL="809625" lvl="1" indent="-274638" algn="just"/>
            <a:r>
              <a:rPr lang="fr-FR" sz="1900" dirty="0"/>
              <a:t>Transitoire </a:t>
            </a:r>
            <a:r>
              <a:rPr lang="fr-FR" sz="1900" dirty="0" smtClean="0"/>
              <a:t>RPS</a:t>
            </a:r>
          </a:p>
          <a:p>
            <a:pPr marL="809625" lvl="1" indent="-274638" algn="just"/>
            <a:r>
              <a:rPr lang="fr-FR" sz="1900" dirty="0" smtClean="0"/>
              <a:t>Exigence supplémentaire (</a:t>
            </a:r>
            <a:r>
              <a:rPr lang="fr-FR" sz="1900" i="1" dirty="0" err="1" smtClean="0"/>
              <a:t>add-on</a:t>
            </a:r>
            <a:r>
              <a:rPr lang="fr-FR" sz="1900" i="1" dirty="0" smtClean="0"/>
              <a:t>) </a:t>
            </a:r>
            <a:r>
              <a:rPr lang="fr-FR" sz="1900" dirty="0" smtClean="0"/>
              <a:t>: procédure contradictoire</a:t>
            </a:r>
          </a:p>
          <a:p>
            <a:pPr marL="809625" lvl="1" indent="-274638" algn="just"/>
            <a:r>
              <a:rPr lang="fr-FR" sz="1900" dirty="0" smtClean="0"/>
              <a:t>Non-respect </a:t>
            </a:r>
            <a:r>
              <a:rPr lang="fr-FR" sz="1900" dirty="0"/>
              <a:t>du SCR </a:t>
            </a:r>
            <a:r>
              <a:rPr lang="fr-FR" sz="1900" dirty="0" smtClean="0"/>
              <a:t>&amp; du MCR =&gt; </a:t>
            </a:r>
            <a:r>
              <a:rPr lang="fr-FR" sz="1900" dirty="0"/>
              <a:t>plan de </a:t>
            </a:r>
            <a:r>
              <a:rPr lang="fr-FR" sz="1900" dirty="0" smtClean="0"/>
              <a:t>rétablissement / plan de financement de court terme</a:t>
            </a:r>
            <a:endParaRPr lang="fr-FR" sz="1900" dirty="0"/>
          </a:p>
          <a:p>
            <a:pPr lvl="1" algn="just"/>
            <a:endParaRPr lang="fr-FR" sz="800" dirty="0" smtClean="0"/>
          </a:p>
          <a:p>
            <a:pPr marL="357188" indent="-357188" algn="just"/>
            <a:r>
              <a:rPr lang="fr-FR" sz="2000" dirty="0" smtClean="0"/>
              <a:t>Principe </a:t>
            </a:r>
            <a:r>
              <a:rPr lang="fr-FR" sz="2000" dirty="0"/>
              <a:t>de personne prudente (placements</a:t>
            </a:r>
            <a:r>
              <a:rPr lang="fr-FR" sz="2000" dirty="0" smtClean="0"/>
              <a:t>) (art L. 353)</a:t>
            </a:r>
            <a:endParaRPr lang="fr-FR" sz="2000" dirty="0"/>
          </a:p>
          <a:p>
            <a:pPr algn="just"/>
            <a:endParaRPr lang="fr-FR" sz="2000" dirty="0" smtClean="0"/>
          </a:p>
          <a:p>
            <a:pPr algn="just"/>
            <a:endParaRPr lang="fr-FR" sz="2000" dirty="0" smtClean="0"/>
          </a:p>
        </p:txBody>
      </p:sp>
      <p:sp>
        <p:nvSpPr>
          <p:cNvPr id="3" name="Espace réservé de la date 2"/>
          <p:cNvSpPr>
            <a:spLocks noGrp="1"/>
          </p:cNvSpPr>
          <p:nvPr>
            <p:ph type="dt" sz="half" idx="2"/>
          </p:nvPr>
        </p:nvSpPr>
        <p:spPr/>
        <p:txBody>
          <a:bodyPr/>
          <a:lstStyle/>
          <a:p>
            <a:pPr fontAlgn="base">
              <a:spcBef>
                <a:spcPct val="0"/>
              </a:spcBef>
              <a:spcAft>
                <a:spcPct val="0"/>
              </a:spcAft>
              <a:defRPr/>
            </a:pPr>
            <a:r>
              <a:rPr lang="fr-FR" smtClean="0">
                <a:latin typeface="Arial" charset="0"/>
              </a:rPr>
              <a:t>18/12/2014</a:t>
            </a:r>
            <a:endParaRPr lang="fr-FR" dirty="0">
              <a:latin typeface="Arial" charset="0"/>
            </a:endParaRPr>
          </a:p>
        </p:txBody>
      </p:sp>
    </p:spTree>
    <p:extLst>
      <p:ext uri="{BB962C8B-B14F-4D97-AF65-F5344CB8AC3E}">
        <p14:creationId xmlns:p14="http://schemas.microsoft.com/office/powerpoint/2010/main" val="25556432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1538" y="27296"/>
            <a:ext cx="7460902" cy="731138"/>
          </a:xfrm>
        </p:spPr>
        <p:txBody>
          <a:bodyPr/>
          <a:lstStyle/>
          <a:p>
            <a:pPr algn="just"/>
            <a:r>
              <a:rPr lang="fr-FR" sz="2800" dirty="0" smtClean="0"/>
              <a:t>Gouvernance &amp; ORSA – pilier 2 (1/2)</a:t>
            </a:r>
            <a:endParaRPr lang="fr-FR" sz="2800" dirty="0"/>
          </a:p>
        </p:txBody>
      </p:sp>
      <p:sp>
        <p:nvSpPr>
          <p:cNvPr id="8" name="Espace réservé du contenu 7"/>
          <p:cNvSpPr>
            <a:spLocks noGrp="1"/>
          </p:cNvSpPr>
          <p:nvPr>
            <p:ph idx="1"/>
          </p:nvPr>
        </p:nvSpPr>
        <p:spPr>
          <a:xfrm>
            <a:off x="179512" y="980728"/>
            <a:ext cx="8712968" cy="4968552"/>
          </a:xfrm>
        </p:spPr>
        <p:txBody>
          <a:bodyPr>
            <a:normAutofit/>
          </a:bodyPr>
          <a:lstStyle/>
          <a:p>
            <a:pPr marL="357188" indent="-357188" algn="just"/>
            <a:r>
              <a:rPr lang="fr-FR" sz="2000" dirty="0" smtClean="0"/>
              <a:t>« Organe d’administration, de gestion ou de contrôle » (</a:t>
            </a:r>
            <a:r>
              <a:rPr lang="fr-FR" sz="2000" i="1" dirty="0" smtClean="0"/>
              <a:t>AMSB</a:t>
            </a:r>
            <a:r>
              <a:rPr lang="fr-FR" sz="2000" dirty="0" smtClean="0"/>
              <a:t>) : </a:t>
            </a:r>
          </a:p>
          <a:p>
            <a:pPr marL="357188" indent="-357188" algn="just"/>
            <a:endParaRPr lang="fr-FR" sz="500" dirty="0" smtClean="0"/>
          </a:p>
          <a:p>
            <a:pPr lvl="1" indent="-274638" algn="just"/>
            <a:r>
              <a:rPr lang="fr-FR" sz="1900" dirty="0"/>
              <a:t>T</a:t>
            </a:r>
            <a:r>
              <a:rPr lang="fr-FR" sz="1900" dirty="0" smtClean="0"/>
              <a:t>ransposition selon les cas par direction générale (DG) / directoire ou conseil d’administration (CA) / conseil de surveillance (CS)</a:t>
            </a:r>
          </a:p>
          <a:p>
            <a:pPr lvl="1" algn="just"/>
            <a:endParaRPr lang="fr-FR" sz="1900" dirty="0" smtClean="0"/>
          </a:p>
          <a:p>
            <a:pPr marL="357188" indent="-357188" algn="just"/>
            <a:r>
              <a:rPr lang="fr-FR" sz="2000" dirty="0" smtClean="0"/>
              <a:t>Direction effective &amp; fonctions clés :</a:t>
            </a:r>
          </a:p>
          <a:p>
            <a:pPr marL="357188" indent="-357188" algn="just">
              <a:buNone/>
            </a:pPr>
            <a:r>
              <a:rPr lang="fr-FR" sz="1900" dirty="0" smtClean="0"/>
              <a:t>	(art. L. 322-3-2 </a:t>
            </a:r>
            <a:r>
              <a:rPr lang="fr-FR" sz="1900" dirty="0" err="1" smtClean="0"/>
              <a:t>CdA</a:t>
            </a:r>
            <a:r>
              <a:rPr lang="fr-FR" sz="1900" dirty="0"/>
              <a:t> </a:t>
            </a:r>
            <a:r>
              <a:rPr lang="fr-FR" sz="1900" dirty="0" smtClean="0"/>
              <a:t>/ L. 211-12 </a:t>
            </a:r>
            <a:r>
              <a:rPr lang="fr-FR" sz="1900" dirty="0" err="1" smtClean="0"/>
              <a:t>CdM</a:t>
            </a:r>
            <a:r>
              <a:rPr lang="fr-FR" sz="1900" dirty="0" smtClean="0"/>
              <a:t> / L. 931-7-1 CSS / L. 612-23-1 CMF) </a:t>
            </a:r>
          </a:p>
          <a:p>
            <a:pPr marL="357188" indent="-357188" algn="just">
              <a:buNone/>
            </a:pPr>
            <a:endParaRPr lang="fr-FR" sz="500" dirty="0" smtClean="0"/>
          </a:p>
          <a:p>
            <a:pPr lvl="1" indent="-274638" algn="just"/>
            <a:r>
              <a:rPr lang="fr-FR" sz="1900" dirty="0"/>
              <a:t>Au moins deux dirigeants effectifs (principe des « 4 yeux »)</a:t>
            </a:r>
          </a:p>
          <a:p>
            <a:pPr lvl="1" indent="-274638" algn="just"/>
            <a:r>
              <a:rPr lang="fr-FR" sz="1900" dirty="0"/>
              <a:t>Quatre fonctions clés : gestion des risques, audit interne, actuariat et conformité</a:t>
            </a:r>
          </a:p>
          <a:p>
            <a:pPr lvl="1" indent="-274638" algn="just"/>
            <a:r>
              <a:rPr lang="fr-FR" sz="1900" dirty="0"/>
              <a:t>Exercice des fonctions clés : sous la direction du DG / d</a:t>
            </a:r>
            <a:r>
              <a:rPr lang="fr-FR" sz="1900" dirty="0" smtClean="0"/>
              <a:t>irectoire </a:t>
            </a:r>
            <a:r>
              <a:rPr lang="fr-FR" sz="1900" dirty="0"/>
              <a:t>+ approbation de procédures pour l’information du CA (au moins annuelle, et à l’initiative du CA, éventuellement hors présence du DG)</a:t>
            </a:r>
          </a:p>
          <a:p>
            <a:pPr lvl="1" indent="-274638" algn="just"/>
            <a:r>
              <a:rPr lang="fr-FR" sz="1900" dirty="0"/>
              <a:t>Compétence &amp; honorabilité : notification à l’ACPR des dirigeants effectifs et des responsables de fonctions clés</a:t>
            </a:r>
          </a:p>
          <a:p>
            <a:pPr algn="just"/>
            <a:endParaRPr lang="fr-FR" sz="2000" b="1" dirty="0"/>
          </a:p>
        </p:txBody>
      </p:sp>
      <p:sp>
        <p:nvSpPr>
          <p:cNvPr id="3" name="Espace réservé de la date 2"/>
          <p:cNvSpPr>
            <a:spLocks noGrp="1"/>
          </p:cNvSpPr>
          <p:nvPr>
            <p:ph type="dt" sz="half" idx="2"/>
          </p:nvPr>
        </p:nvSpPr>
        <p:spPr/>
        <p:txBody>
          <a:bodyPr/>
          <a:lstStyle/>
          <a:p>
            <a:pPr fontAlgn="base">
              <a:spcBef>
                <a:spcPct val="0"/>
              </a:spcBef>
              <a:spcAft>
                <a:spcPct val="0"/>
              </a:spcAft>
              <a:defRPr/>
            </a:pPr>
            <a:r>
              <a:rPr lang="fr-FR" smtClean="0">
                <a:latin typeface="Arial" charset="0"/>
              </a:rPr>
              <a:t>18/12/2014</a:t>
            </a:r>
            <a:endParaRPr lang="fr-FR" dirty="0">
              <a:latin typeface="Arial" charset="0"/>
            </a:endParaRPr>
          </a:p>
        </p:txBody>
      </p:sp>
    </p:spTree>
    <p:extLst>
      <p:ext uri="{BB962C8B-B14F-4D97-AF65-F5344CB8AC3E}">
        <p14:creationId xmlns:p14="http://schemas.microsoft.com/office/powerpoint/2010/main" val="39666717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1538" y="27296"/>
            <a:ext cx="7460902" cy="731138"/>
          </a:xfrm>
        </p:spPr>
        <p:txBody>
          <a:bodyPr/>
          <a:lstStyle/>
          <a:p>
            <a:pPr algn="just"/>
            <a:r>
              <a:rPr lang="fr-FR" sz="2800" dirty="0" smtClean="0"/>
              <a:t>Gouvernance &amp; ORSA – pilier 2 (2/2)</a:t>
            </a:r>
            <a:endParaRPr lang="fr-FR" sz="2800" dirty="0"/>
          </a:p>
        </p:txBody>
      </p:sp>
      <p:sp>
        <p:nvSpPr>
          <p:cNvPr id="8" name="Espace réservé du contenu 7"/>
          <p:cNvSpPr>
            <a:spLocks noGrp="1"/>
          </p:cNvSpPr>
          <p:nvPr>
            <p:ph idx="1"/>
          </p:nvPr>
        </p:nvSpPr>
        <p:spPr>
          <a:xfrm>
            <a:off x="827584" y="836712"/>
            <a:ext cx="7992888" cy="5616624"/>
          </a:xfrm>
        </p:spPr>
        <p:txBody>
          <a:bodyPr>
            <a:noAutofit/>
          </a:bodyPr>
          <a:lstStyle/>
          <a:p>
            <a:pPr marL="357188" indent="-357188" algn="just"/>
            <a:r>
              <a:rPr lang="fr-FR" sz="2100" b="1" dirty="0" smtClean="0"/>
              <a:t>Politiques écrites (art. L. 354-1) :</a:t>
            </a:r>
          </a:p>
          <a:p>
            <a:pPr marL="809625" lvl="1" indent="-274638" algn="just"/>
            <a:r>
              <a:rPr lang="fr-FR" sz="2000" dirty="0"/>
              <a:t>Obligation de formalisation</a:t>
            </a:r>
          </a:p>
          <a:p>
            <a:pPr marL="809625" lvl="1" indent="-274638" algn="just"/>
            <a:r>
              <a:rPr lang="fr-FR" sz="2000" dirty="0"/>
              <a:t>Approbation par le CA / CS pour celles mentionnées dans la directive (gestion des risques, contrôle interne, audit interne, externalisation, </a:t>
            </a:r>
            <a:r>
              <a:rPr lang="fr-FR" sz="2000" i="1" dirty="0"/>
              <a:t>reporting</a:t>
            </a:r>
            <a:r>
              <a:rPr lang="fr-FR" sz="2000" dirty="0"/>
              <a:t> et diffusion publique d’informations) et dans le niveau </a:t>
            </a:r>
            <a:r>
              <a:rPr lang="fr-FR" sz="2000" dirty="0" smtClean="0"/>
              <a:t>2</a:t>
            </a:r>
          </a:p>
          <a:p>
            <a:pPr lvl="1" algn="just"/>
            <a:endParaRPr lang="fr-FR" sz="500" dirty="0" smtClean="0"/>
          </a:p>
          <a:p>
            <a:pPr marL="357188" indent="-357188" algn="just"/>
            <a:r>
              <a:rPr lang="fr-FR" sz="2100" dirty="0" smtClean="0"/>
              <a:t>Système de gestion des risques (art. L. 354-2)</a:t>
            </a:r>
          </a:p>
          <a:p>
            <a:pPr marL="357188" indent="-357188" algn="just"/>
            <a:endParaRPr lang="fr-FR" sz="800" dirty="0" smtClean="0"/>
          </a:p>
          <a:p>
            <a:pPr marL="357188" indent="-357188" algn="just"/>
            <a:r>
              <a:rPr lang="fr-FR" sz="2100" dirty="0" smtClean="0"/>
              <a:t>ORSA (art. L. 354-3)</a:t>
            </a:r>
            <a:endParaRPr lang="fr-FR" sz="2100" b="1" dirty="0" smtClean="0"/>
          </a:p>
          <a:p>
            <a:pPr marL="357188" indent="-357188" algn="just"/>
            <a:endParaRPr lang="fr-FR" sz="800" dirty="0" smtClean="0"/>
          </a:p>
          <a:p>
            <a:pPr marL="357188" indent="-357188" algn="just"/>
            <a:r>
              <a:rPr lang="fr-FR" sz="2100" dirty="0" smtClean="0"/>
              <a:t>Système de contrôle interne (art. L. 354-4)</a:t>
            </a:r>
          </a:p>
          <a:p>
            <a:pPr marL="357188" indent="-357188" algn="just"/>
            <a:endParaRPr lang="fr-FR" sz="800" dirty="0" smtClean="0"/>
          </a:p>
          <a:p>
            <a:pPr marL="357188" indent="-357188" algn="just"/>
            <a:r>
              <a:rPr lang="fr-FR" sz="2100" dirty="0" smtClean="0"/>
              <a:t>Externalisation (L. 354-5)</a:t>
            </a:r>
          </a:p>
          <a:p>
            <a:pPr marL="809625" lvl="1" indent="-274638" algn="just"/>
            <a:r>
              <a:rPr lang="fr-FR" sz="2000" dirty="0" smtClean="0"/>
              <a:t>Information </a:t>
            </a:r>
            <a:r>
              <a:rPr lang="fr-FR" sz="2000" dirty="0"/>
              <a:t>de l’ACPR sur les fonctions importantes ou critiques </a:t>
            </a:r>
            <a:r>
              <a:rPr lang="fr-FR" sz="2000" dirty="0" smtClean="0"/>
              <a:t>externalisées (y compris fonctions clés)</a:t>
            </a:r>
          </a:p>
          <a:p>
            <a:pPr marL="809625" lvl="1" indent="-274638" algn="just"/>
            <a:r>
              <a:rPr lang="fr-FR" sz="2000" dirty="0" smtClean="0"/>
              <a:t>Pas de possibilité d’externaliser la responsabilité de la fonction clé, mais désignation possible au sein du groupe</a:t>
            </a:r>
          </a:p>
          <a:p>
            <a:pPr lvl="1" algn="just"/>
            <a:endParaRPr lang="fr-FR" sz="2000" b="1" dirty="0" smtClean="0"/>
          </a:p>
        </p:txBody>
      </p:sp>
      <p:sp>
        <p:nvSpPr>
          <p:cNvPr id="3" name="Espace réservé de la date 2"/>
          <p:cNvSpPr>
            <a:spLocks noGrp="1"/>
          </p:cNvSpPr>
          <p:nvPr>
            <p:ph type="dt" sz="half" idx="2"/>
          </p:nvPr>
        </p:nvSpPr>
        <p:spPr/>
        <p:txBody>
          <a:bodyPr/>
          <a:lstStyle/>
          <a:p>
            <a:pPr fontAlgn="base">
              <a:spcBef>
                <a:spcPct val="0"/>
              </a:spcBef>
              <a:spcAft>
                <a:spcPct val="0"/>
              </a:spcAft>
              <a:defRPr/>
            </a:pPr>
            <a:r>
              <a:rPr lang="fr-FR" smtClean="0">
                <a:latin typeface="Arial" charset="0"/>
              </a:rPr>
              <a:t>18/12/2014</a:t>
            </a:r>
            <a:endParaRPr lang="fr-FR" dirty="0">
              <a:latin typeface="Arial" charset="0"/>
            </a:endParaRPr>
          </a:p>
        </p:txBody>
      </p:sp>
    </p:spTree>
    <p:extLst>
      <p:ext uri="{BB962C8B-B14F-4D97-AF65-F5344CB8AC3E}">
        <p14:creationId xmlns:p14="http://schemas.microsoft.com/office/powerpoint/2010/main" val="2963172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just"/>
            <a:r>
              <a:rPr lang="fr-FR" sz="2800" i="1" dirty="0" smtClean="0"/>
              <a:t>Reporting</a:t>
            </a:r>
            <a:r>
              <a:rPr lang="fr-FR" sz="2800" dirty="0" smtClean="0"/>
              <a:t> – pilier 3</a:t>
            </a:r>
            <a:endParaRPr lang="fr-FR" sz="2800" dirty="0"/>
          </a:p>
        </p:txBody>
      </p:sp>
      <p:sp>
        <p:nvSpPr>
          <p:cNvPr id="8" name="Espace réservé du contenu 7"/>
          <p:cNvSpPr>
            <a:spLocks noGrp="1"/>
          </p:cNvSpPr>
          <p:nvPr>
            <p:ph idx="1"/>
          </p:nvPr>
        </p:nvSpPr>
        <p:spPr>
          <a:xfrm>
            <a:off x="432048" y="980728"/>
            <a:ext cx="8532440" cy="4968552"/>
          </a:xfrm>
        </p:spPr>
        <p:txBody>
          <a:bodyPr>
            <a:normAutofit/>
          </a:bodyPr>
          <a:lstStyle/>
          <a:p>
            <a:pPr marL="357188" indent="-357188" algn="just"/>
            <a:r>
              <a:rPr lang="fr-FR" sz="2100" dirty="0" smtClean="0"/>
              <a:t>Remises à l’ACPR &amp; modalités d’approbation (L. 355-1) :</a:t>
            </a:r>
          </a:p>
          <a:p>
            <a:pPr lvl="1" algn="just"/>
            <a:r>
              <a:rPr lang="fr-FR" sz="1900" dirty="0"/>
              <a:t>Rapport </a:t>
            </a:r>
            <a:r>
              <a:rPr lang="fr-FR" sz="1900" dirty="0" smtClean="0"/>
              <a:t>sur </a:t>
            </a:r>
            <a:r>
              <a:rPr lang="fr-FR" sz="1900" dirty="0"/>
              <a:t>la solvabilité et la situation financière (</a:t>
            </a:r>
            <a:r>
              <a:rPr lang="fr-FR" sz="1900" i="1" dirty="0"/>
              <a:t>SFCR</a:t>
            </a:r>
            <a:r>
              <a:rPr lang="fr-FR" sz="1900" dirty="0"/>
              <a:t>) </a:t>
            </a:r>
            <a:r>
              <a:rPr lang="fr-FR" sz="1900" i="1" dirty="0"/>
              <a:t>=&gt;</a:t>
            </a:r>
            <a:r>
              <a:rPr lang="fr-FR" sz="1900" dirty="0"/>
              <a:t> CA / CS</a:t>
            </a:r>
          </a:p>
          <a:p>
            <a:pPr lvl="1" algn="just"/>
            <a:r>
              <a:rPr lang="fr-FR" sz="1900" dirty="0"/>
              <a:t>Rapport régulier au contrôleur </a:t>
            </a:r>
            <a:r>
              <a:rPr lang="fr-FR" sz="1900" i="1" dirty="0"/>
              <a:t>(RSR</a:t>
            </a:r>
            <a:r>
              <a:rPr lang="fr-FR" sz="1900" dirty="0"/>
              <a:t>) </a:t>
            </a:r>
            <a:r>
              <a:rPr lang="fr-FR" sz="1900" i="1" dirty="0"/>
              <a:t>=&gt;</a:t>
            </a:r>
            <a:r>
              <a:rPr lang="fr-FR" sz="1900" dirty="0"/>
              <a:t> CA / CS</a:t>
            </a:r>
          </a:p>
          <a:p>
            <a:pPr lvl="1" algn="just"/>
            <a:r>
              <a:rPr lang="fr-FR" sz="1900" dirty="0"/>
              <a:t>Rapport ORSA =&gt; CA / CS</a:t>
            </a:r>
          </a:p>
          <a:p>
            <a:pPr lvl="1" algn="just"/>
            <a:r>
              <a:rPr lang="fr-FR" sz="1900" dirty="0" smtClean="0"/>
              <a:t>États </a:t>
            </a:r>
            <a:r>
              <a:rPr lang="fr-FR" sz="1900" dirty="0"/>
              <a:t>quantitatifs (annuels et trimestriels) =&gt; DG / d</a:t>
            </a:r>
            <a:r>
              <a:rPr lang="fr-FR" sz="1900" dirty="0" smtClean="0"/>
              <a:t>irectoire</a:t>
            </a:r>
            <a:endParaRPr lang="fr-FR" sz="1900" dirty="0"/>
          </a:p>
          <a:p>
            <a:pPr lvl="1" algn="just"/>
            <a:r>
              <a:rPr lang="fr-FR" sz="1900" dirty="0" smtClean="0"/>
              <a:t>Possibilité </a:t>
            </a:r>
            <a:r>
              <a:rPr lang="fr-FR" sz="1900" dirty="0"/>
              <a:t>d’exemption par l’ACPR du </a:t>
            </a:r>
            <a:r>
              <a:rPr lang="fr-FR" sz="1900" i="1" dirty="0"/>
              <a:t>reporting</a:t>
            </a:r>
            <a:r>
              <a:rPr lang="fr-FR" sz="1900" dirty="0"/>
              <a:t> trimestriel</a:t>
            </a:r>
          </a:p>
          <a:p>
            <a:pPr algn="just"/>
            <a:endParaRPr lang="fr-FR" sz="1900" dirty="0" smtClean="0"/>
          </a:p>
          <a:p>
            <a:pPr marL="357188" indent="-357188" algn="just"/>
            <a:r>
              <a:rPr lang="fr-FR" sz="2100" dirty="0" smtClean="0"/>
              <a:t>Diffusion au public du SFCR (L. 355-5)</a:t>
            </a:r>
          </a:p>
          <a:p>
            <a:pPr algn="just"/>
            <a:endParaRPr lang="fr-FR" sz="1000" dirty="0" smtClean="0"/>
          </a:p>
          <a:p>
            <a:pPr marL="357188" indent="-357188" algn="just"/>
            <a:r>
              <a:rPr lang="fr-FR" sz="2100" dirty="0" smtClean="0"/>
              <a:t>Information du superviseur en cas de réalisation de certains événements prédéfinis (L. 355-3) &amp; information du public en cas d</a:t>
            </a:r>
            <a:r>
              <a:rPr lang="fr-FR" sz="2100" dirty="0"/>
              <a:t>’ événement </a:t>
            </a:r>
            <a:r>
              <a:rPr lang="fr-FR" sz="2100" dirty="0" smtClean="0"/>
              <a:t>majeur (L. 355-6)</a:t>
            </a:r>
          </a:p>
          <a:p>
            <a:pPr algn="just"/>
            <a:endParaRPr lang="fr-FR" sz="1000" dirty="0" smtClean="0"/>
          </a:p>
          <a:p>
            <a:pPr marL="354013" indent="-354013" algn="just"/>
            <a:r>
              <a:rPr lang="fr-FR" sz="2100" dirty="0" smtClean="0"/>
              <a:t>Systèmes et politiques écrites (L. 355-4 &amp; 7)</a:t>
            </a:r>
          </a:p>
        </p:txBody>
      </p:sp>
      <p:sp>
        <p:nvSpPr>
          <p:cNvPr id="3" name="Espace réservé de la date 2"/>
          <p:cNvSpPr>
            <a:spLocks noGrp="1"/>
          </p:cNvSpPr>
          <p:nvPr>
            <p:ph type="dt" sz="half" idx="2"/>
          </p:nvPr>
        </p:nvSpPr>
        <p:spPr/>
        <p:txBody>
          <a:bodyPr/>
          <a:lstStyle/>
          <a:p>
            <a:pPr fontAlgn="base">
              <a:spcBef>
                <a:spcPct val="0"/>
              </a:spcBef>
              <a:spcAft>
                <a:spcPct val="0"/>
              </a:spcAft>
              <a:defRPr/>
            </a:pPr>
            <a:r>
              <a:rPr lang="fr-FR" smtClean="0">
                <a:latin typeface="Arial" charset="0"/>
              </a:rPr>
              <a:t>18/12/2014</a:t>
            </a:r>
            <a:endParaRPr lang="fr-FR" dirty="0">
              <a:latin typeface="Arial" charset="0"/>
            </a:endParaRPr>
          </a:p>
        </p:txBody>
      </p:sp>
    </p:spTree>
    <p:extLst>
      <p:ext uri="{BB962C8B-B14F-4D97-AF65-F5344CB8AC3E}">
        <p14:creationId xmlns:p14="http://schemas.microsoft.com/office/powerpoint/2010/main" val="251440238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just"/>
            <a:r>
              <a:rPr lang="fr-FR" sz="2800" dirty="0" smtClean="0"/>
              <a:t>Définition des groupes sous SII</a:t>
            </a:r>
            <a:endParaRPr lang="fr-FR" sz="2800" dirty="0"/>
          </a:p>
        </p:txBody>
      </p:sp>
      <p:sp>
        <p:nvSpPr>
          <p:cNvPr id="8" name="Espace réservé du contenu 7"/>
          <p:cNvSpPr>
            <a:spLocks noGrp="1"/>
          </p:cNvSpPr>
          <p:nvPr>
            <p:ph idx="1"/>
          </p:nvPr>
        </p:nvSpPr>
        <p:spPr>
          <a:xfrm>
            <a:off x="179512" y="1124744"/>
            <a:ext cx="8928992" cy="3888432"/>
          </a:xfrm>
        </p:spPr>
        <p:txBody>
          <a:bodyPr>
            <a:noAutofit/>
          </a:bodyPr>
          <a:lstStyle/>
          <a:p>
            <a:pPr algn="just"/>
            <a:endParaRPr lang="fr-FR" sz="2000" dirty="0" smtClean="0">
              <a:solidFill>
                <a:srgbClr val="FF0000"/>
              </a:solidFill>
            </a:endParaRPr>
          </a:p>
          <a:p>
            <a:pPr marL="357188" indent="-357188" algn="just"/>
            <a:r>
              <a:rPr lang="fr-FR" sz="2200" dirty="0" smtClean="0"/>
              <a:t>Solvabilité II renforce la supervision des groupes prudentiels</a:t>
            </a:r>
          </a:p>
          <a:p>
            <a:pPr algn="just"/>
            <a:endParaRPr lang="fr-FR" sz="2000" dirty="0"/>
          </a:p>
          <a:p>
            <a:pPr marL="357188" indent="-357188" algn="just"/>
            <a:r>
              <a:rPr lang="fr-FR" sz="2200" dirty="0" smtClean="0"/>
              <a:t>Trois </a:t>
            </a:r>
            <a:r>
              <a:rPr lang="fr-FR" sz="2200" dirty="0"/>
              <a:t>définitions pour un groupe </a:t>
            </a:r>
            <a:r>
              <a:rPr lang="fr-FR" sz="2200" dirty="0" smtClean="0"/>
              <a:t>prudentiel (L. 356-1)</a:t>
            </a:r>
          </a:p>
          <a:p>
            <a:pPr marL="357188" indent="-357188" algn="just"/>
            <a:endParaRPr lang="fr-FR" sz="800" dirty="0" smtClean="0"/>
          </a:p>
          <a:p>
            <a:pPr marL="809625" lvl="1" indent="-274638" algn="just"/>
            <a:r>
              <a:rPr lang="fr-FR" sz="2000" dirty="0" smtClean="0"/>
              <a:t>par </a:t>
            </a:r>
            <a:r>
              <a:rPr lang="fr-FR" sz="2000" dirty="0"/>
              <a:t>des liens capitalistiques ou des dirigeants </a:t>
            </a:r>
            <a:r>
              <a:rPr lang="fr-FR" sz="2000" dirty="0" smtClean="0"/>
              <a:t>communs</a:t>
            </a:r>
          </a:p>
          <a:p>
            <a:pPr marL="809625" lvl="1" indent="-274638" algn="just"/>
            <a:endParaRPr lang="fr-FR" sz="1000" dirty="0" smtClean="0"/>
          </a:p>
          <a:p>
            <a:pPr marL="809625" lvl="1" indent="-274638" algn="just"/>
            <a:r>
              <a:rPr lang="fr-FR" sz="2000" dirty="0" smtClean="0"/>
              <a:t>par </a:t>
            </a:r>
            <a:r>
              <a:rPr lang="fr-FR" sz="2000" dirty="0"/>
              <a:t>des liens de solidarité financière couplés à une coordination centralisée, des pouvoirs de décision financière et un contrôle </a:t>
            </a:r>
            <a:r>
              <a:rPr lang="fr-FR" sz="2000" i="1" dirty="0"/>
              <a:t>ad hoc </a:t>
            </a:r>
            <a:r>
              <a:rPr lang="fr-FR" sz="2000" dirty="0"/>
              <a:t>de </a:t>
            </a:r>
            <a:r>
              <a:rPr lang="fr-FR" sz="2000" dirty="0" smtClean="0"/>
              <a:t>l’ACPR</a:t>
            </a:r>
          </a:p>
          <a:p>
            <a:pPr marL="809625" lvl="1" indent="-274638" algn="just"/>
            <a:endParaRPr lang="fr-FR" sz="1000" dirty="0" smtClean="0"/>
          </a:p>
          <a:p>
            <a:pPr marL="809625" lvl="1" indent="-274638" algn="just"/>
            <a:r>
              <a:rPr lang="fr-FR" sz="2000" dirty="0" smtClean="0"/>
              <a:t>par </a:t>
            </a:r>
            <a:r>
              <a:rPr lang="fr-FR" sz="2000" dirty="0"/>
              <a:t>la caractérisation de l’influence dominante, </a:t>
            </a:r>
            <a:r>
              <a:rPr lang="fr-FR" sz="2000" dirty="0" smtClean="0"/>
              <a:t>sur </a:t>
            </a:r>
            <a:r>
              <a:rPr lang="fr-FR" sz="2000" dirty="0"/>
              <a:t>décision </a:t>
            </a:r>
            <a:r>
              <a:rPr lang="fr-FR" sz="2000" dirty="0" smtClean="0"/>
              <a:t>de l’ACPR</a:t>
            </a:r>
          </a:p>
        </p:txBody>
      </p:sp>
      <p:sp>
        <p:nvSpPr>
          <p:cNvPr id="3" name="Espace réservé de la date 2"/>
          <p:cNvSpPr>
            <a:spLocks noGrp="1"/>
          </p:cNvSpPr>
          <p:nvPr>
            <p:ph type="dt" sz="half" idx="2"/>
          </p:nvPr>
        </p:nvSpPr>
        <p:spPr/>
        <p:txBody>
          <a:bodyPr/>
          <a:lstStyle/>
          <a:p>
            <a:pPr fontAlgn="base">
              <a:spcBef>
                <a:spcPct val="0"/>
              </a:spcBef>
              <a:spcAft>
                <a:spcPct val="0"/>
              </a:spcAft>
              <a:defRPr/>
            </a:pPr>
            <a:r>
              <a:rPr lang="fr-FR" smtClean="0">
                <a:latin typeface="Arial" charset="0"/>
              </a:rPr>
              <a:t>18/12/2014</a:t>
            </a:r>
            <a:endParaRPr lang="fr-FR" dirty="0">
              <a:latin typeface="Arial" charset="0"/>
            </a:endParaRPr>
          </a:p>
        </p:txBody>
      </p:sp>
    </p:spTree>
    <p:extLst>
      <p:ext uri="{BB962C8B-B14F-4D97-AF65-F5344CB8AC3E}">
        <p14:creationId xmlns:p14="http://schemas.microsoft.com/office/powerpoint/2010/main" val="299047122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just"/>
            <a:r>
              <a:rPr lang="fr-FR" sz="2800" dirty="0" smtClean="0"/>
              <a:t>Groupes mutualistes et paritaires</a:t>
            </a:r>
            <a:endParaRPr lang="fr-FR" sz="2800" dirty="0"/>
          </a:p>
        </p:txBody>
      </p:sp>
      <p:sp>
        <p:nvSpPr>
          <p:cNvPr id="8" name="Espace réservé du contenu 7"/>
          <p:cNvSpPr>
            <a:spLocks noGrp="1"/>
          </p:cNvSpPr>
          <p:nvPr>
            <p:ph idx="1"/>
          </p:nvPr>
        </p:nvSpPr>
        <p:spPr>
          <a:xfrm>
            <a:off x="251520" y="836712"/>
            <a:ext cx="8784976" cy="5112568"/>
          </a:xfrm>
        </p:spPr>
        <p:txBody>
          <a:bodyPr>
            <a:normAutofit/>
          </a:bodyPr>
          <a:lstStyle/>
          <a:p>
            <a:pPr algn="just"/>
            <a:endParaRPr lang="fr-FR" sz="2000" dirty="0" smtClean="0"/>
          </a:p>
          <a:p>
            <a:pPr marL="354013" indent="-354013" algn="just"/>
            <a:r>
              <a:rPr lang="fr-FR" sz="2100" dirty="0" smtClean="0"/>
              <a:t>Évolution des têtes de groupe mutualistes et paritaires SGAM / UMG : L</a:t>
            </a:r>
            <a:r>
              <a:rPr lang="fr-FR" sz="2100" dirty="0"/>
              <a:t>. 322-1-3 </a:t>
            </a:r>
            <a:r>
              <a:rPr lang="fr-FR" sz="2100" dirty="0" err="1"/>
              <a:t>CdA</a:t>
            </a:r>
            <a:r>
              <a:rPr lang="fr-FR" sz="2100" dirty="0"/>
              <a:t> / L. 111-4-2 </a:t>
            </a:r>
            <a:r>
              <a:rPr lang="fr-FR" sz="2100" dirty="0" err="1" smtClean="0"/>
              <a:t>CdM</a:t>
            </a:r>
            <a:endParaRPr lang="fr-FR" sz="2100" dirty="0" smtClean="0"/>
          </a:p>
          <a:p>
            <a:pPr algn="just"/>
            <a:endParaRPr lang="fr-FR" sz="2000" dirty="0" smtClean="0"/>
          </a:p>
          <a:p>
            <a:pPr marL="357188" indent="-357188" algn="just"/>
            <a:r>
              <a:rPr lang="fr-FR" sz="2100" dirty="0" smtClean="0"/>
              <a:t>Création d’un équivalent aux SGAM/UMG dans le code de la sécurité sociale : </a:t>
            </a:r>
            <a:r>
              <a:rPr lang="fr-FR" sz="2100" dirty="0"/>
              <a:t>L. 931-2-2 CSS</a:t>
            </a:r>
          </a:p>
          <a:p>
            <a:pPr marL="357188" indent="-357188" algn="just"/>
            <a:endParaRPr lang="fr-FR" sz="2000" dirty="0" smtClean="0"/>
          </a:p>
          <a:p>
            <a:pPr marL="357188" indent="-357188" algn="just"/>
            <a:r>
              <a:rPr lang="fr-FR" sz="2100" dirty="0" smtClean="0"/>
              <a:t>Mise en place de structures de regroupement progressif, sans intégration suffisante pour être groupe Solvabilité II</a:t>
            </a:r>
          </a:p>
          <a:p>
            <a:pPr marL="1079500" lvl="2" indent="-269875" algn="just">
              <a:buFont typeface="Wingdings" panose="05000000000000000000" pitchFamily="2" charset="2"/>
              <a:buChar char="§"/>
            </a:pPr>
            <a:r>
              <a:rPr lang="fr-FR" sz="2000" dirty="0" smtClean="0"/>
              <a:t>Groupement d’assurances </a:t>
            </a:r>
            <a:r>
              <a:rPr lang="fr-FR" sz="2000" dirty="0"/>
              <a:t>m</a:t>
            </a:r>
            <a:r>
              <a:rPr lang="fr-FR" sz="2000" dirty="0" smtClean="0"/>
              <a:t>utuelles (GAM) dans le </a:t>
            </a:r>
            <a:r>
              <a:rPr lang="fr-FR" sz="2000" dirty="0" err="1" smtClean="0"/>
              <a:t>CdA</a:t>
            </a:r>
            <a:r>
              <a:rPr lang="fr-FR" sz="2000" dirty="0" smtClean="0"/>
              <a:t>        (L. 322-1-5)</a:t>
            </a:r>
          </a:p>
          <a:p>
            <a:pPr marL="1079500" lvl="2" indent="-269875" algn="just">
              <a:buFont typeface="Wingdings" panose="05000000000000000000" pitchFamily="2" charset="2"/>
              <a:buChar char="§"/>
            </a:pPr>
            <a:r>
              <a:rPr lang="fr-FR" sz="2000" dirty="0" smtClean="0"/>
              <a:t>Maintien des UGM dans le </a:t>
            </a:r>
            <a:r>
              <a:rPr lang="fr-FR" sz="2000" dirty="0" err="1" smtClean="0"/>
              <a:t>CdM</a:t>
            </a:r>
            <a:r>
              <a:rPr lang="fr-FR" sz="2000" dirty="0" smtClean="0"/>
              <a:t> (L. 111-4-1)</a:t>
            </a:r>
          </a:p>
          <a:p>
            <a:pPr marL="1079500" lvl="2" indent="-269875" algn="just">
              <a:buFont typeface="Wingdings" panose="05000000000000000000" pitchFamily="2" charset="2"/>
              <a:buChar char="§"/>
            </a:pPr>
            <a:r>
              <a:rPr lang="fr-FR" sz="2000" dirty="0" smtClean="0"/>
              <a:t>Suppression des GPP et création d’un équivalent aux GAM/UGM dans le code de la sécurité sociale (L. 931-2-1 CSS)</a:t>
            </a:r>
          </a:p>
        </p:txBody>
      </p:sp>
      <p:sp>
        <p:nvSpPr>
          <p:cNvPr id="3" name="Espace réservé de la date 2"/>
          <p:cNvSpPr>
            <a:spLocks noGrp="1"/>
          </p:cNvSpPr>
          <p:nvPr>
            <p:ph type="dt" sz="half" idx="2"/>
          </p:nvPr>
        </p:nvSpPr>
        <p:spPr/>
        <p:txBody>
          <a:bodyPr/>
          <a:lstStyle/>
          <a:p>
            <a:pPr fontAlgn="base">
              <a:spcBef>
                <a:spcPct val="0"/>
              </a:spcBef>
              <a:spcAft>
                <a:spcPct val="0"/>
              </a:spcAft>
              <a:defRPr/>
            </a:pPr>
            <a:r>
              <a:rPr lang="fr-FR" smtClean="0">
                <a:latin typeface="Arial" charset="0"/>
              </a:rPr>
              <a:t>18/12/2014</a:t>
            </a:r>
            <a:endParaRPr lang="fr-FR" dirty="0">
              <a:latin typeface="Arial" charset="0"/>
            </a:endParaRPr>
          </a:p>
        </p:txBody>
      </p:sp>
    </p:spTree>
    <p:extLst>
      <p:ext uri="{BB962C8B-B14F-4D97-AF65-F5344CB8AC3E}">
        <p14:creationId xmlns:p14="http://schemas.microsoft.com/office/powerpoint/2010/main" val="271159682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just"/>
            <a:r>
              <a:rPr lang="fr-FR" sz="2800" dirty="0" smtClean="0"/>
              <a:t>Supervision des groupes</a:t>
            </a:r>
            <a:endParaRPr lang="fr-FR" sz="2800" dirty="0"/>
          </a:p>
        </p:txBody>
      </p:sp>
      <p:sp>
        <p:nvSpPr>
          <p:cNvPr id="8" name="Espace réservé du contenu 7"/>
          <p:cNvSpPr>
            <a:spLocks noGrp="1"/>
          </p:cNvSpPr>
          <p:nvPr>
            <p:ph idx="1"/>
          </p:nvPr>
        </p:nvSpPr>
        <p:spPr>
          <a:xfrm>
            <a:off x="395536" y="1052736"/>
            <a:ext cx="8640960" cy="4896544"/>
          </a:xfrm>
        </p:spPr>
        <p:txBody>
          <a:bodyPr>
            <a:noAutofit/>
          </a:bodyPr>
          <a:lstStyle/>
          <a:p>
            <a:pPr marL="357188" indent="-357188" algn="just"/>
            <a:r>
              <a:rPr lang="fr-FR" sz="2100" dirty="0" smtClean="0"/>
              <a:t>Modalités du contrôle de groupe (L. 356-2 à 10)</a:t>
            </a:r>
          </a:p>
          <a:p>
            <a:pPr marL="809625" lvl="1" indent="-274638" algn="just" defTabSz="809625"/>
            <a:r>
              <a:rPr lang="fr-FR" sz="2100" dirty="0" smtClean="0"/>
              <a:t>Exercice de l’option permettant le contrôle des sous-groupes nationaux</a:t>
            </a:r>
          </a:p>
          <a:p>
            <a:pPr marL="809625" lvl="1" indent="-274638" algn="just" defTabSz="809625"/>
            <a:r>
              <a:rPr lang="fr-FR" sz="2100" dirty="0" smtClean="0"/>
              <a:t>Désignation du contrôleur de groupe &amp; coordination au sein des collèges de contrôleurs</a:t>
            </a:r>
          </a:p>
          <a:p>
            <a:pPr lvl="1" algn="just"/>
            <a:endParaRPr lang="fr-FR" sz="800" dirty="0"/>
          </a:p>
          <a:p>
            <a:pPr marL="357188" indent="-357188" algn="just"/>
            <a:r>
              <a:rPr lang="fr-FR" sz="2100" dirty="0" smtClean="0"/>
              <a:t>Équivalence du contrôle groupe des pays tiers (L. 356-11 à 14)</a:t>
            </a:r>
          </a:p>
          <a:p>
            <a:pPr algn="just"/>
            <a:endParaRPr lang="fr-FR" sz="800" dirty="0" smtClean="0"/>
          </a:p>
          <a:p>
            <a:pPr marL="357188" indent="-357188" algn="just"/>
            <a:r>
              <a:rPr lang="fr-FR" sz="2100" dirty="0" smtClean="0"/>
              <a:t>Exigences quantitatives (L. 356-15 à 17)</a:t>
            </a:r>
          </a:p>
          <a:p>
            <a:pPr marL="0" indent="0" algn="just">
              <a:buNone/>
            </a:pPr>
            <a:endParaRPr lang="fr-FR" sz="800" dirty="0" smtClean="0"/>
          </a:p>
          <a:p>
            <a:pPr marL="357188" indent="-357188" algn="just"/>
            <a:r>
              <a:rPr lang="fr-FR" sz="2100" dirty="0" smtClean="0"/>
              <a:t>Gouvernance des groupes (L. 356-18 à 24)</a:t>
            </a:r>
          </a:p>
          <a:p>
            <a:pPr marL="809625" lvl="1" indent="-274638" algn="just"/>
            <a:r>
              <a:rPr lang="fr-FR" sz="2100" dirty="0"/>
              <a:t>Application </a:t>
            </a:r>
            <a:r>
              <a:rPr lang="fr-FR" sz="2100" i="1" dirty="0"/>
              <a:t>mutatis mutandis </a:t>
            </a:r>
            <a:r>
              <a:rPr lang="fr-FR" sz="2100" dirty="0"/>
              <a:t>des dispositions solo</a:t>
            </a:r>
          </a:p>
          <a:p>
            <a:pPr marL="809625" lvl="1" indent="-274638" algn="just"/>
            <a:r>
              <a:rPr lang="fr-FR" sz="2100" dirty="0"/>
              <a:t>Exigences appliquées au niveau de la tête de groupe</a:t>
            </a:r>
          </a:p>
          <a:p>
            <a:pPr marL="0" indent="0" algn="just">
              <a:buNone/>
            </a:pPr>
            <a:endParaRPr lang="fr-FR" sz="800" dirty="0" smtClean="0"/>
          </a:p>
          <a:p>
            <a:pPr marL="357188" indent="-357188" algn="just"/>
            <a:r>
              <a:rPr lang="fr-FR" sz="2100" i="1" dirty="0" smtClean="0"/>
              <a:t>Reporting</a:t>
            </a:r>
            <a:r>
              <a:rPr lang="fr-FR" sz="2100" dirty="0" smtClean="0"/>
              <a:t> &amp; diffusion d’information au public (L. 356-25 à 28)</a:t>
            </a:r>
          </a:p>
        </p:txBody>
      </p:sp>
      <p:sp>
        <p:nvSpPr>
          <p:cNvPr id="3" name="Espace réservé de la date 2"/>
          <p:cNvSpPr>
            <a:spLocks noGrp="1"/>
          </p:cNvSpPr>
          <p:nvPr>
            <p:ph type="dt" sz="half" idx="2"/>
          </p:nvPr>
        </p:nvSpPr>
        <p:spPr/>
        <p:txBody>
          <a:bodyPr/>
          <a:lstStyle/>
          <a:p>
            <a:pPr fontAlgn="base">
              <a:spcBef>
                <a:spcPct val="0"/>
              </a:spcBef>
              <a:spcAft>
                <a:spcPct val="0"/>
              </a:spcAft>
              <a:defRPr/>
            </a:pPr>
            <a:r>
              <a:rPr lang="fr-FR" smtClean="0">
                <a:latin typeface="Arial" charset="0"/>
              </a:rPr>
              <a:t>18/12/2014</a:t>
            </a:r>
            <a:endParaRPr lang="fr-FR" dirty="0">
              <a:latin typeface="Arial" charset="0"/>
            </a:endParaRPr>
          </a:p>
        </p:txBody>
      </p:sp>
    </p:spTree>
    <p:extLst>
      <p:ext uri="{BB962C8B-B14F-4D97-AF65-F5344CB8AC3E}">
        <p14:creationId xmlns:p14="http://schemas.microsoft.com/office/powerpoint/2010/main" val="2207974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187624" y="44624"/>
            <a:ext cx="2416046" cy="646331"/>
          </a:xfrm>
          <a:prstGeom prst="rect">
            <a:avLst/>
          </a:prstGeom>
        </p:spPr>
        <p:txBody>
          <a:bodyPr wrap="none">
            <a:spAutoFit/>
          </a:bodyPr>
          <a:lstStyle/>
          <a:p>
            <a:pPr fontAlgn="base">
              <a:spcBef>
                <a:spcPct val="0"/>
              </a:spcBef>
              <a:spcAft>
                <a:spcPct val="0"/>
              </a:spcAft>
            </a:pPr>
            <a:r>
              <a:rPr lang="fr-FR" sz="3600" b="1" dirty="0">
                <a:solidFill>
                  <a:srgbClr val="002060"/>
                </a:solidFill>
                <a:latin typeface="Arial" pitchFamily="34" charset="0"/>
                <a:cs typeface="Arial" pitchFamily="34" charset="0"/>
              </a:rPr>
              <a:t>Sommaire</a:t>
            </a:r>
          </a:p>
        </p:txBody>
      </p:sp>
      <p:sp>
        <p:nvSpPr>
          <p:cNvPr id="3" name="Espace réservé du numéro de diapositive 2"/>
          <p:cNvSpPr>
            <a:spLocks noGrp="1"/>
          </p:cNvSpPr>
          <p:nvPr>
            <p:ph type="sldNum" sz="quarter" idx="4"/>
          </p:nvPr>
        </p:nvSpPr>
        <p:spPr/>
        <p:txBody>
          <a:bodyPr/>
          <a:lstStyle/>
          <a:p>
            <a:pPr>
              <a:defRPr/>
            </a:pPr>
            <a:fld id="{AC59C542-C6E0-4E39-86B7-1D85B8646B56}" type="slidenum">
              <a:rPr lang="fr-FR" smtClean="0"/>
              <a:pPr>
                <a:defRPr/>
              </a:pPr>
              <a:t>3</a:t>
            </a:fld>
            <a:endParaRPr lang="fr-FR" dirty="0"/>
          </a:p>
        </p:txBody>
      </p:sp>
      <p:sp>
        <p:nvSpPr>
          <p:cNvPr id="4" name="Espace réservé de la date 3"/>
          <p:cNvSpPr>
            <a:spLocks noGrp="1"/>
          </p:cNvSpPr>
          <p:nvPr>
            <p:ph type="dt" sz="half" idx="2"/>
          </p:nvPr>
        </p:nvSpPr>
        <p:spPr/>
        <p:txBody>
          <a:bodyPr/>
          <a:lstStyle/>
          <a:p>
            <a:pPr>
              <a:defRPr/>
            </a:pPr>
            <a:r>
              <a:rPr lang="fr-FR" dirty="0" smtClean="0">
                <a:latin typeface="Arial" panose="020B0604020202020204" pitchFamily="34" charset="0"/>
                <a:cs typeface="Arial" panose="020B0604020202020204" pitchFamily="34" charset="0"/>
              </a:rPr>
              <a:t>18/12/2014</a:t>
            </a:r>
            <a:endParaRPr lang="fr-FR" dirty="0">
              <a:latin typeface="Arial" panose="020B0604020202020204" pitchFamily="34" charset="0"/>
              <a:cs typeface="Arial" panose="020B0604020202020204" pitchFamily="34" charset="0"/>
            </a:endParaRPr>
          </a:p>
        </p:txBody>
      </p:sp>
      <p:sp>
        <p:nvSpPr>
          <p:cNvPr id="8" name="Rectangle 7"/>
          <p:cNvSpPr/>
          <p:nvPr/>
        </p:nvSpPr>
        <p:spPr>
          <a:xfrm>
            <a:off x="683568" y="836712"/>
            <a:ext cx="8064896" cy="1061829"/>
          </a:xfrm>
          <a:prstGeom prst="rect">
            <a:avLst/>
          </a:prstGeom>
        </p:spPr>
        <p:txBody>
          <a:bodyPr wrap="square">
            <a:spAutoFit/>
          </a:bodyPr>
          <a:lstStyle/>
          <a:p>
            <a:pPr algn="just" fontAlgn="base">
              <a:spcBef>
                <a:spcPct val="0"/>
              </a:spcBef>
              <a:spcAft>
                <a:spcPct val="0"/>
              </a:spcAft>
            </a:pPr>
            <a:r>
              <a:rPr lang="fr-FR" sz="2100" b="1" dirty="0" smtClean="0">
                <a:solidFill>
                  <a:srgbClr val="002060"/>
                </a:solidFill>
                <a:latin typeface="Arial" charset="0"/>
              </a:rPr>
              <a:t>Conférence animée par </a:t>
            </a:r>
            <a:r>
              <a:rPr lang="fr-FR" sz="2100" b="1" dirty="0" smtClean="0">
                <a:solidFill>
                  <a:srgbClr val="0E4090"/>
                </a:solidFill>
                <a:latin typeface="Arial" charset="0"/>
              </a:rPr>
              <a:t>Romain Paserot, </a:t>
            </a:r>
            <a:r>
              <a:rPr lang="fr-FR" sz="2100" b="1" dirty="0">
                <a:solidFill>
                  <a:srgbClr val="002060"/>
                </a:solidFill>
                <a:latin typeface="Arial" charset="0"/>
              </a:rPr>
              <a:t>directeur du C</a:t>
            </a:r>
            <a:r>
              <a:rPr lang="fr-FR" sz="2100" b="1" dirty="0" smtClean="0">
                <a:solidFill>
                  <a:srgbClr val="002060"/>
                </a:solidFill>
                <a:latin typeface="Arial" charset="0"/>
              </a:rPr>
              <a:t>ontrôle </a:t>
            </a:r>
            <a:r>
              <a:rPr lang="fr-FR" sz="2100" b="1" dirty="0">
                <a:solidFill>
                  <a:srgbClr val="002060"/>
                </a:solidFill>
                <a:latin typeface="Arial" charset="0"/>
              </a:rPr>
              <a:t>des </a:t>
            </a:r>
            <a:r>
              <a:rPr lang="fr-FR" sz="2100" b="1" dirty="0" smtClean="0">
                <a:solidFill>
                  <a:srgbClr val="002060"/>
                </a:solidFill>
                <a:latin typeface="Arial" charset="0"/>
              </a:rPr>
              <a:t>assurances et directeur de projet Solvabilité II à l’ACPR</a:t>
            </a:r>
          </a:p>
        </p:txBody>
      </p:sp>
      <p:sp>
        <p:nvSpPr>
          <p:cNvPr id="9" name="Espace réservé du contenu 1"/>
          <p:cNvSpPr>
            <a:spLocks noGrp="1"/>
          </p:cNvSpPr>
          <p:nvPr>
            <p:ph idx="1"/>
          </p:nvPr>
        </p:nvSpPr>
        <p:spPr>
          <a:xfrm>
            <a:off x="755576" y="2016716"/>
            <a:ext cx="8280920" cy="4220596"/>
          </a:xfrm>
        </p:spPr>
        <p:txBody>
          <a:bodyPr>
            <a:noAutofit/>
          </a:bodyPr>
          <a:lstStyle/>
          <a:p>
            <a:pPr marL="0" indent="0" algn="just">
              <a:buClr>
                <a:srgbClr val="FFCE66"/>
              </a:buClr>
              <a:buNone/>
              <a:tabLst>
                <a:tab pos="179388" algn="l"/>
              </a:tabLst>
            </a:pPr>
            <a:r>
              <a:rPr lang="fr-FR" sz="2000" dirty="0" smtClean="0">
                <a:solidFill>
                  <a:srgbClr val="FFCE66"/>
                </a:solidFill>
              </a:rPr>
              <a:t>1.  </a:t>
            </a:r>
            <a:r>
              <a:rPr lang="fr-FR" sz="2000" dirty="0" smtClean="0"/>
              <a:t>L’actualité réglementaire de Solvabilité II</a:t>
            </a:r>
          </a:p>
          <a:p>
            <a:pPr marL="893763" lvl="1" indent="-436563" algn="just">
              <a:buClr>
                <a:srgbClr val="FFCE66"/>
              </a:buClr>
              <a:buFont typeface="Wingdings" panose="05000000000000000000" pitchFamily="2" charset="2"/>
              <a:buChar char="q"/>
              <a:tabLst>
                <a:tab pos="715963" algn="l"/>
              </a:tabLst>
            </a:pPr>
            <a:r>
              <a:rPr lang="fr-FR" sz="1800" dirty="0" smtClean="0"/>
              <a:t>Actualité européenne </a:t>
            </a:r>
            <a:endParaRPr lang="fr-FR" sz="1800" dirty="0"/>
          </a:p>
          <a:p>
            <a:pPr marL="893763" lvl="1" indent="-436563" algn="just">
              <a:buClr>
                <a:srgbClr val="FFCE66"/>
              </a:buClr>
              <a:buFont typeface="Wingdings" panose="05000000000000000000" pitchFamily="2" charset="2"/>
              <a:buChar char="q"/>
            </a:pPr>
            <a:r>
              <a:rPr lang="fr-FR" sz="1800" dirty="0" smtClean="0"/>
              <a:t>Transposition en droit français</a:t>
            </a:r>
          </a:p>
          <a:p>
            <a:pPr marL="819150" lvl="1" indent="-361950" algn="just">
              <a:buClr>
                <a:srgbClr val="FFCE66"/>
              </a:buClr>
              <a:buFont typeface="Wingdings" panose="05000000000000000000" pitchFamily="2" charset="2"/>
              <a:buChar char="q"/>
            </a:pPr>
            <a:endParaRPr lang="fr-FR" sz="1000" dirty="0" smtClean="0"/>
          </a:p>
          <a:p>
            <a:pPr marL="0" indent="0" algn="just">
              <a:buClr>
                <a:srgbClr val="FFCE66"/>
              </a:buClr>
              <a:buNone/>
              <a:tabLst>
                <a:tab pos="357188" algn="l"/>
              </a:tabLst>
            </a:pPr>
            <a:r>
              <a:rPr lang="fr-FR" sz="2000" dirty="0" smtClean="0">
                <a:solidFill>
                  <a:srgbClr val="FFCE66"/>
                </a:solidFill>
              </a:rPr>
              <a:t>2.  </a:t>
            </a:r>
            <a:r>
              <a:rPr lang="fr-FR" sz="2000" dirty="0" smtClean="0"/>
              <a:t>Bilan de l’exercice de préparation 2014</a:t>
            </a:r>
          </a:p>
          <a:p>
            <a:pPr marL="914400" lvl="1" algn="just">
              <a:buClr>
                <a:srgbClr val="FFCE66"/>
              </a:buClr>
              <a:buFont typeface="Wingdings" panose="05000000000000000000" pitchFamily="2" charset="2"/>
              <a:buChar char="q"/>
              <a:tabLst>
                <a:tab pos="357188" algn="l"/>
              </a:tabLst>
            </a:pPr>
            <a:r>
              <a:rPr lang="fr-FR" sz="1800" dirty="0" smtClean="0"/>
              <a:t>La préparation vue par les organismes</a:t>
            </a:r>
          </a:p>
          <a:p>
            <a:pPr marL="914400" lvl="1" algn="just">
              <a:buClr>
                <a:srgbClr val="FFCE66"/>
              </a:buClr>
              <a:buFont typeface="Wingdings" panose="05000000000000000000" pitchFamily="2" charset="2"/>
              <a:buChar char="q"/>
              <a:tabLst>
                <a:tab pos="357188" algn="l"/>
              </a:tabLst>
            </a:pPr>
            <a:r>
              <a:rPr lang="fr-FR" sz="1800" dirty="0" smtClean="0"/>
              <a:t>Bilan de la remise d’états quantitatifs</a:t>
            </a:r>
          </a:p>
          <a:p>
            <a:pPr marL="914400" lvl="1" algn="just">
              <a:buClr>
                <a:srgbClr val="FFCE66"/>
              </a:buClr>
              <a:buFont typeface="Wingdings" panose="05000000000000000000" pitchFamily="2" charset="2"/>
              <a:buChar char="q"/>
              <a:tabLst>
                <a:tab pos="357188" algn="l"/>
              </a:tabLst>
            </a:pPr>
            <a:r>
              <a:rPr lang="fr-FR" sz="1800" dirty="0" smtClean="0"/>
              <a:t>Bilan de l’exercice ORSA </a:t>
            </a:r>
          </a:p>
          <a:p>
            <a:pPr marL="914400" lvl="1" algn="just">
              <a:buClr>
                <a:srgbClr val="FFCE66"/>
              </a:buClr>
              <a:buFont typeface="Wingdings" panose="05000000000000000000" pitchFamily="2" charset="2"/>
              <a:buChar char="q"/>
              <a:tabLst>
                <a:tab pos="357188" algn="l"/>
              </a:tabLst>
            </a:pPr>
            <a:endParaRPr lang="fr-FR" sz="1000" dirty="0"/>
          </a:p>
          <a:p>
            <a:pPr marL="0" indent="0" algn="just">
              <a:buNone/>
              <a:tabLst>
                <a:tab pos="357188" algn="l"/>
              </a:tabLst>
            </a:pPr>
            <a:r>
              <a:rPr lang="fr-FR" sz="2000" dirty="0" smtClean="0">
                <a:solidFill>
                  <a:srgbClr val="FFCE66"/>
                </a:solidFill>
              </a:rPr>
              <a:t>3.  </a:t>
            </a:r>
            <a:r>
              <a:rPr lang="fr-FR" sz="2000" dirty="0" smtClean="0"/>
              <a:t>Les prochaines étapes </a:t>
            </a:r>
          </a:p>
          <a:p>
            <a:pPr marL="914400" lvl="1" algn="just">
              <a:buFont typeface="Wingdings" panose="05000000000000000000" pitchFamily="2" charset="2"/>
              <a:buChar char="q"/>
              <a:tabLst>
                <a:tab pos="357188" algn="l"/>
              </a:tabLst>
            </a:pPr>
            <a:r>
              <a:rPr lang="fr-FR" sz="1800" dirty="0" smtClean="0"/>
              <a:t>Les processus d’autorisations en 2015 </a:t>
            </a:r>
          </a:p>
          <a:p>
            <a:pPr marL="914400" lvl="1" algn="just">
              <a:buFont typeface="Wingdings" panose="05000000000000000000" pitchFamily="2" charset="2"/>
              <a:buChar char="q"/>
              <a:tabLst>
                <a:tab pos="357188" algn="l"/>
              </a:tabLst>
            </a:pPr>
            <a:r>
              <a:rPr lang="fr-FR" sz="1800" dirty="0" smtClean="0"/>
              <a:t>Les prochaines étapes du </a:t>
            </a:r>
            <a:r>
              <a:rPr lang="fr-FR" sz="1800" i="1" dirty="0" smtClean="0"/>
              <a:t>reporting</a:t>
            </a:r>
            <a:r>
              <a:rPr lang="fr-FR" sz="1800" dirty="0" smtClean="0"/>
              <a:t> : exercice européen 2015, 2016 et après</a:t>
            </a:r>
            <a:endParaRPr lang="fr-FR" sz="1800" dirty="0"/>
          </a:p>
        </p:txBody>
      </p:sp>
    </p:spTree>
    <p:extLst>
      <p:ext uri="{BB962C8B-B14F-4D97-AF65-F5344CB8AC3E}">
        <p14:creationId xmlns:p14="http://schemas.microsoft.com/office/powerpoint/2010/main" val="175976978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1538" y="27296"/>
            <a:ext cx="7460902" cy="731138"/>
          </a:xfrm>
        </p:spPr>
        <p:txBody>
          <a:bodyPr/>
          <a:lstStyle/>
          <a:p>
            <a:pPr algn="just"/>
            <a:r>
              <a:rPr lang="fr-FR" sz="2800" dirty="0" smtClean="0"/>
              <a:t>Entités non soumises à Solvabilité II</a:t>
            </a:r>
            <a:endParaRPr lang="fr-FR" sz="2800" dirty="0"/>
          </a:p>
        </p:txBody>
      </p:sp>
      <p:sp>
        <p:nvSpPr>
          <p:cNvPr id="8" name="Espace réservé du contenu 7"/>
          <p:cNvSpPr>
            <a:spLocks noGrp="1"/>
          </p:cNvSpPr>
          <p:nvPr>
            <p:ph idx="1"/>
          </p:nvPr>
        </p:nvSpPr>
        <p:spPr>
          <a:xfrm>
            <a:off x="35496" y="836712"/>
            <a:ext cx="9036496" cy="5616624"/>
          </a:xfrm>
        </p:spPr>
        <p:txBody>
          <a:bodyPr>
            <a:normAutofit/>
          </a:bodyPr>
          <a:lstStyle/>
          <a:p>
            <a:pPr marL="357188" indent="-357188" algn="just"/>
            <a:r>
              <a:rPr lang="fr-FR" sz="2000" dirty="0" smtClean="0"/>
              <a:t>Champ d’application de Solvabilité </a:t>
            </a:r>
            <a:r>
              <a:rPr lang="fr-FR" sz="2000" dirty="0"/>
              <a:t>II </a:t>
            </a:r>
            <a:r>
              <a:rPr lang="fr-FR" sz="2000" dirty="0" smtClean="0"/>
              <a:t>(art</a:t>
            </a:r>
            <a:r>
              <a:rPr lang="fr-FR" sz="2000" dirty="0"/>
              <a:t>. L. 310-3 </a:t>
            </a:r>
            <a:r>
              <a:rPr lang="fr-FR" sz="2000" dirty="0" err="1"/>
              <a:t>CdA</a:t>
            </a:r>
            <a:r>
              <a:rPr lang="fr-FR" sz="2000" dirty="0"/>
              <a:t> / </a:t>
            </a:r>
            <a:r>
              <a:rPr lang="fr-FR" sz="2000" dirty="0" smtClean="0"/>
              <a:t>L. 211-1 </a:t>
            </a:r>
            <a:r>
              <a:rPr lang="fr-FR" sz="2000" dirty="0" err="1"/>
              <a:t>CdM</a:t>
            </a:r>
            <a:r>
              <a:rPr lang="fr-FR" sz="2000" dirty="0"/>
              <a:t> / L. 931-6 </a:t>
            </a:r>
            <a:r>
              <a:rPr lang="fr-FR" sz="2000" dirty="0" smtClean="0"/>
              <a:t>CSS) , notamment :</a:t>
            </a:r>
          </a:p>
          <a:p>
            <a:pPr marL="357188" indent="-357188" algn="just"/>
            <a:endParaRPr lang="fr-FR" sz="500" dirty="0" smtClean="0"/>
          </a:p>
          <a:p>
            <a:pPr lvl="1" indent="-274638" algn="just"/>
            <a:r>
              <a:rPr lang="fr-FR" sz="2000" dirty="0" smtClean="0"/>
              <a:t>Dépassement des seuils de 5 M€ de primes ou 25 M€ de provisions techniques pendant 3 exercices (à partir de 2012)</a:t>
            </a:r>
          </a:p>
          <a:p>
            <a:pPr lvl="1" indent="-274638" algn="just"/>
            <a:r>
              <a:rPr lang="fr-FR" sz="2000" dirty="0" smtClean="0"/>
              <a:t>Agrément en RC / caution / crédit</a:t>
            </a:r>
          </a:p>
          <a:p>
            <a:pPr lvl="1" indent="-274638" algn="just"/>
            <a:r>
              <a:rPr lang="fr-FR" sz="2000" dirty="0" smtClean="0"/>
              <a:t>Réassureurs</a:t>
            </a:r>
          </a:p>
          <a:p>
            <a:pPr lvl="1" indent="-274638" algn="just"/>
            <a:r>
              <a:rPr lang="fr-FR" sz="2000" dirty="0" smtClean="0"/>
              <a:t>Appartenance à un groupe</a:t>
            </a:r>
          </a:p>
          <a:p>
            <a:pPr lvl="1" indent="-274638" algn="just"/>
            <a:r>
              <a:rPr lang="fr-FR" sz="2000" dirty="0" smtClean="0"/>
              <a:t>Exercice en LPS / LE à l’étranger</a:t>
            </a:r>
          </a:p>
          <a:p>
            <a:pPr lvl="1" indent="-274638" algn="just"/>
            <a:r>
              <a:rPr lang="fr-FR" sz="2000" dirty="0" smtClean="0"/>
              <a:t>Exemption des mutuelles substituées en </a:t>
            </a:r>
            <a:r>
              <a:rPr lang="fr-FR" sz="2000" dirty="0"/>
              <a:t>n</a:t>
            </a:r>
            <a:r>
              <a:rPr lang="fr-FR" sz="2000" dirty="0" smtClean="0"/>
              <a:t>on </a:t>
            </a:r>
            <a:r>
              <a:rPr lang="fr-FR" sz="2000" dirty="0"/>
              <a:t>v</a:t>
            </a:r>
            <a:r>
              <a:rPr lang="fr-FR" sz="2000" dirty="0" smtClean="0"/>
              <a:t>ie</a:t>
            </a:r>
          </a:p>
          <a:p>
            <a:pPr lvl="1" algn="just"/>
            <a:endParaRPr lang="fr-FR" sz="1500" dirty="0" smtClean="0"/>
          </a:p>
          <a:p>
            <a:pPr marL="357188" indent="-357188" algn="just"/>
            <a:r>
              <a:rPr lang="fr-FR" sz="2000" dirty="0" smtClean="0"/>
              <a:t>Pour les entités non soumises à Solvabilité II</a:t>
            </a:r>
          </a:p>
          <a:p>
            <a:pPr marL="357188" indent="-357188" algn="just"/>
            <a:endParaRPr lang="fr-FR" sz="500" dirty="0" smtClean="0"/>
          </a:p>
          <a:p>
            <a:pPr lvl="1" indent="-274638" algn="just"/>
            <a:r>
              <a:rPr lang="fr-FR" sz="2000" dirty="0" smtClean="0"/>
              <a:t>Maintien des dispositions prudentielles actuelles (titre III du livre III </a:t>
            </a:r>
            <a:r>
              <a:rPr lang="fr-FR" sz="2000" dirty="0" err="1" smtClean="0"/>
              <a:t>CdA</a:t>
            </a:r>
            <a:r>
              <a:rPr lang="fr-FR" sz="2000" dirty="0" smtClean="0"/>
              <a:t>)</a:t>
            </a:r>
          </a:p>
          <a:p>
            <a:pPr lvl="1" indent="-274638" algn="just"/>
            <a:r>
              <a:rPr lang="fr-FR" sz="2000" dirty="0" smtClean="0"/>
              <a:t>Renvois depuis le </a:t>
            </a:r>
            <a:r>
              <a:rPr lang="fr-FR" sz="2000" dirty="0" err="1" smtClean="0"/>
              <a:t>CdM</a:t>
            </a:r>
            <a:r>
              <a:rPr lang="fr-FR" sz="2000" dirty="0" smtClean="0"/>
              <a:t> &amp; CSS vers le </a:t>
            </a:r>
            <a:r>
              <a:rPr lang="fr-FR" sz="2000" dirty="0" err="1" smtClean="0"/>
              <a:t>CdA</a:t>
            </a:r>
            <a:endParaRPr lang="fr-FR" sz="2000" dirty="0" smtClean="0"/>
          </a:p>
          <a:p>
            <a:pPr lvl="1" algn="just"/>
            <a:endParaRPr lang="fr-FR" sz="2000" dirty="0" smtClean="0"/>
          </a:p>
        </p:txBody>
      </p:sp>
      <p:sp>
        <p:nvSpPr>
          <p:cNvPr id="3" name="Espace réservé de la date 2"/>
          <p:cNvSpPr>
            <a:spLocks noGrp="1"/>
          </p:cNvSpPr>
          <p:nvPr>
            <p:ph type="dt" sz="half" idx="2"/>
          </p:nvPr>
        </p:nvSpPr>
        <p:spPr/>
        <p:txBody>
          <a:bodyPr/>
          <a:lstStyle/>
          <a:p>
            <a:pPr fontAlgn="base">
              <a:spcBef>
                <a:spcPct val="0"/>
              </a:spcBef>
              <a:spcAft>
                <a:spcPct val="0"/>
              </a:spcAft>
              <a:defRPr/>
            </a:pPr>
            <a:r>
              <a:rPr lang="fr-FR" smtClean="0">
                <a:latin typeface="Arial" charset="0"/>
              </a:rPr>
              <a:t>18/12/2014</a:t>
            </a:r>
            <a:endParaRPr lang="fr-FR" dirty="0">
              <a:latin typeface="Arial" charset="0"/>
            </a:endParaRPr>
          </a:p>
        </p:txBody>
      </p:sp>
    </p:spTree>
    <p:extLst>
      <p:ext uri="{BB962C8B-B14F-4D97-AF65-F5344CB8AC3E}">
        <p14:creationId xmlns:p14="http://schemas.microsoft.com/office/powerpoint/2010/main" val="232816872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187624" y="44624"/>
            <a:ext cx="2416046" cy="646331"/>
          </a:xfrm>
          <a:prstGeom prst="rect">
            <a:avLst/>
          </a:prstGeom>
        </p:spPr>
        <p:txBody>
          <a:bodyPr wrap="none">
            <a:spAutoFit/>
          </a:bodyPr>
          <a:lstStyle/>
          <a:p>
            <a:pPr fontAlgn="base">
              <a:spcBef>
                <a:spcPct val="0"/>
              </a:spcBef>
              <a:spcAft>
                <a:spcPct val="0"/>
              </a:spcAft>
            </a:pPr>
            <a:r>
              <a:rPr lang="fr-FR" sz="3600" b="1" dirty="0">
                <a:solidFill>
                  <a:srgbClr val="002060"/>
                </a:solidFill>
                <a:latin typeface="Arial" pitchFamily="34" charset="0"/>
                <a:cs typeface="Arial" pitchFamily="34" charset="0"/>
              </a:rPr>
              <a:t>Sommaire</a:t>
            </a:r>
          </a:p>
        </p:txBody>
      </p:sp>
      <p:sp>
        <p:nvSpPr>
          <p:cNvPr id="3" name="Espace réservé du numéro de diapositive 2"/>
          <p:cNvSpPr>
            <a:spLocks noGrp="1"/>
          </p:cNvSpPr>
          <p:nvPr>
            <p:ph type="sldNum" sz="quarter" idx="4"/>
          </p:nvPr>
        </p:nvSpPr>
        <p:spPr/>
        <p:txBody>
          <a:bodyPr/>
          <a:lstStyle/>
          <a:p>
            <a:pPr>
              <a:defRPr/>
            </a:pPr>
            <a:fld id="{AC59C542-C6E0-4E39-86B7-1D85B8646B56}" type="slidenum">
              <a:rPr lang="fr-FR" smtClean="0"/>
              <a:pPr>
                <a:defRPr/>
              </a:pPr>
              <a:t>31</a:t>
            </a:fld>
            <a:endParaRPr lang="fr-FR" dirty="0"/>
          </a:p>
        </p:txBody>
      </p:sp>
      <p:sp>
        <p:nvSpPr>
          <p:cNvPr id="4" name="Espace réservé de la date 3"/>
          <p:cNvSpPr>
            <a:spLocks noGrp="1"/>
          </p:cNvSpPr>
          <p:nvPr>
            <p:ph type="dt" sz="half" idx="2"/>
          </p:nvPr>
        </p:nvSpPr>
        <p:spPr/>
        <p:txBody>
          <a:bodyPr/>
          <a:lstStyle/>
          <a:p>
            <a:pPr>
              <a:defRPr/>
            </a:pPr>
            <a:r>
              <a:rPr lang="fr-FR" dirty="0" smtClean="0">
                <a:latin typeface="Arial" panose="020B0604020202020204" pitchFamily="34" charset="0"/>
                <a:cs typeface="Arial" panose="020B0604020202020204" pitchFamily="34" charset="0"/>
              </a:rPr>
              <a:t>18/12/2014</a:t>
            </a:r>
            <a:endParaRPr lang="fr-FR" dirty="0">
              <a:latin typeface="Arial" panose="020B0604020202020204" pitchFamily="34" charset="0"/>
              <a:cs typeface="Arial" panose="020B0604020202020204" pitchFamily="34" charset="0"/>
            </a:endParaRPr>
          </a:p>
        </p:txBody>
      </p:sp>
      <p:sp>
        <p:nvSpPr>
          <p:cNvPr id="9" name="Espace réservé du contenu 1"/>
          <p:cNvSpPr>
            <a:spLocks noGrp="1"/>
          </p:cNvSpPr>
          <p:nvPr>
            <p:ph idx="1"/>
          </p:nvPr>
        </p:nvSpPr>
        <p:spPr>
          <a:xfrm>
            <a:off x="179512" y="836712"/>
            <a:ext cx="8856984" cy="4968552"/>
          </a:xfrm>
        </p:spPr>
        <p:txBody>
          <a:bodyPr>
            <a:noAutofit/>
          </a:bodyPr>
          <a:lstStyle/>
          <a:p>
            <a:pPr marL="0" indent="0" algn="just">
              <a:buClr>
                <a:srgbClr val="FFCE66"/>
              </a:buClr>
              <a:buNone/>
              <a:tabLst>
                <a:tab pos="179388" algn="l"/>
              </a:tabLst>
            </a:pPr>
            <a:r>
              <a:rPr lang="fr-FR" sz="2200" dirty="0" smtClean="0">
                <a:solidFill>
                  <a:srgbClr val="FFCE66"/>
                </a:solidFill>
              </a:rPr>
              <a:t>1.  </a:t>
            </a:r>
            <a:r>
              <a:rPr lang="fr-FR" sz="2200" dirty="0" smtClean="0">
                <a:solidFill>
                  <a:schemeClr val="bg1">
                    <a:lumMod val="85000"/>
                  </a:schemeClr>
                </a:solidFill>
              </a:rPr>
              <a:t>L’actualité réglementaire de Solvabilité II</a:t>
            </a:r>
          </a:p>
          <a:p>
            <a:pPr marL="893763" lvl="1" indent="-436563" algn="just">
              <a:buClr>
                <a:srgbClr val="FFCE66"/>
              </a:buClr>
              <a:buFont typeface="Wingdings" panose="05000000000000000000" pitchFamily="2" charset="2"/>
              <a:buChar char="q"/>
            </a:pPr>
            <a:r>
              <a:rPr lang="fr-FR" dirty="0" smtClean="0">
                <a:solidFill>
                  <a:schemeClr val="bg1">
                    <a:lumMod val="85000"/>
                  </a:schemeClr>
                </a:solidFill>
              </a:rPr>
              <a:t>Actualité européenne </a:t>
            </a:r>
            <a:endParaRPr lang="fr-FR" sz="500" dirty="0" smtClean="0">
              <a:solidFill>
                <a:schemeClr val="bg1">
                  <a:lumMod val="85000"/>
                </a:schemeClr>
              </a:solidFill>
            </a:endParaRPr>
          </a:p>
          <a:p>
            <a:pPr marL="893763" lvl="1" indent="-436563" algn="just">
              <a:buClr>
                <a:srgbClr val="FFCE66"/>
              </a:buClr>
              <a:buFont typeface="Wingdings" panose="05000000000000000000" pitchFamily="2" charset="2"/>
              <a:buChar char="q"/>
            </a:pPr>
            <a:r>
              <a:rPr lang="fr-FR" dirty="0" smtClean="0">
                <a:solidFill>
                  <a:schemeClr val="bg1">
                    <a:lumMod val="85000"/>
                  </a:schemeClr>
                </a:solidFill>
              </a:rPr>
              <a:t>Transposition en droit français</a:t>
            </a:r>
          </a:p>
          <a:p>
            <a:pPr marL="819150" lvl="1" indent="-361950" algn="just">
              <a:buClr>
                <a:srgbClr val="FFCE66"/>
              </a:buClr>
              <a:buFont typeface="Wingdings" panose="05000000000000000000" pitchFamily="2" charset="2"/>
              <a:buChar char="q"/>
            </a:pPr>
            <a:endParaRPr lang="fr-FR" sz="1000" dirty="0" smtClean="0">
              <a:solidFill>
                <a:schemeClr val="bg1">
                  <a:lumMod val="85000"/>
                </a:schemeClr>
              </a:solidFill>
            </a:endParaRPr>
          </a:p>
          <a:p>
            <a:pPr marL="0" indent="0" algn="just">
              <a:buClr>
                <a:srgbClr val="FFCE66"/>
              </a:buClr>
              <a:buNone/>
              <a:tabLst>
                <a:tab pos="357188" algn="l"/>
              </a:tabLst>
            </a:pPr>
            <a:r>
              <a:rPr lang="fr-FR" sz="2200" dirty="0" smtClean="0">
                <a:solidFill>
                  <a:srgbClr val="FFCE66"/>
                </a:solidFill>
              </a:rPr>
              <a:t>2.  </a:t>
            </a:r>
            <a:r>
              <a:rPr lang="fr-FR" sz="2200" dirty="0" smtClean="0"/>
              <a:t>Bilan de l’exercice de préparation 2014</a:t>
            </a:r>
          </a:p>
          <a:p>
            <a:pPr marL="914400" lvl="1" algn="just">
              <a:buClr>
                <a:srgbClr val="FFCE66"/>
              </a:buClr>
              <a:buFont typeface="Wingdings" panose="05000000000000000000" pitchFamily="2" charset="2"/>
              <a:buChar char="q"/>
              <a:tabLst>
                <a:tab pos="357188" algn="l"/>
              </a:tabLst>
            </a:pPr>
            <a:r>
              <a:rPr lang="fr-FR" dirty="0" smtClean="0"/>
              <a:t>La préparation vue par les organismes</a:t>
            </a:r>
          </a:p>
          <a:p>
            <a:pPr marL="914400" lvl="1" algn="just">
              <a:buClr>
                <a:srgbClr val="FFCE66"/>
              </a:buClr>
              <a:buFont typeface="Wingdings" panose="05000000000000000000" pitchFamily="2" charset="2"/>
              <a:buChar char="q"/>
              <a:tabLst>
                <a:tab pos="357188" algn="l"/>
              </a:tabLst>
            </a:pPr>
            <a:endParaRPr lang="fr-FR" sz="1000" dirty="0" smtClean="0"/>
          </a:p>
          <a:p>
            <a:pPr marL="1073150" lvl="1" indent="268288" algn="just">
              <a:buClr>
                <a:srgbClr val="FFCE66"/>
              </a:buClr>
              <a:buFont typeface="Wingdings" panose="05000000000000000000" pitchFamily="2" charset="2"/>
              <a:buChar char="§"/>
              <a:tabLst>
                <a:tab pos="357188" algn="l"/>
                <a:tab pos="1341438" algn="l"/>
              </a:tabLst>
            </a:pPr>
            <a:r>
              <a:rPr lang="fr-FR" dirty="0" smtClean="0">
                <a:solidFill>
                  <a:srgbClr val="0E4090"/>
                </a:solidFill>
              </a:rPr>
              <a:t>Romain Paserot</a:t>
            </a:r>
            <a:r>
              <a:rPr lang="fr-FR" dirty="0" smtClean="0"/>
              <a:t>, </a:t>
            </a:r>
            <a:r>
              <a:rPr lang="fr-FR" dirty="0" smtClean="0">
                <a:latin typeface="Arial" charset="0"/>
              </a:rPr>
              <a:t>directeur du Contrôle </a:t>
            </a:r>
            <a:r>
              <a:rPr lang="fr-FR" dirty="0">
                <a:latin typeface="Arial" charset="0"/>
              </a:rPr>
              <a:t>des assurances </a:t>
            </a:r>
            <a:r>
              <a:rPr lang="fr-FR" dirty="0" smtClean="0">
                <a:latin typeface="Arial" charset="0"/>
              </a:rPr>
              <a:t>et 	directeur de </a:t>
            </a:r>
            <a:r>
              <a:rPr lang="fr-FR" dirty="0">
                <a:latin typeface="Arial" charset="0"/>
              </a:rPr>
              <a:t>projet Solvabilité II </a:t>
            </a:r>
            <a:r>
              <a:rPr lang="fr-FR" dirty="0" smtClean="0">
                <a:latin typeface="Arial" charset="0"/>
              </a:rPr>
              <a:t>à </a:t>
            </a:r>
            <a:r>
              <a:rPr lang="fr-FR" dirty="0">
                <a:latin typeface="Arial" charset="0"/>
              </a:rPr>
              <a:t>l’ACPR</a:t>
            </a:r>
            <a:endParaRPr lang="fr-FR" dirty="0"/>
          </a:p>
          <a:p>
            <a:pPr marL="914400" lvl="1" algn="just">
              <a:buClr>
                <a:srgbClr val="FFCE66"/>
              </a:buClr>
              <a:buFont typeface="Wingdings" panose="05000000000000000000" pitchFamily="2" charset="2"/>
              <a:buChar char="q"/>
              <a:tabLst>
                <a:tab pos="357188" algn="l"/>
              </a:tabLst>
            </a:pPr>
            <a:endParaRPr lang="fr-FR" sz="1000" dirty="0" smtClean="0">
              <a:solidFill>
                <a:schemeClr val="bg1">
                  <a:lumMod val="85000"/>
                </a:schemeClr>
              </a:solidFill>
            </a:endParaRPr>
          </a:p>
          <a:p>
            <a:pPr marL="914400" lvl="1" algn="just">
              <a:buClr>
                <a:srgbClr val="FFCE66"/>
              </a:buClr>
              <a:buFont typeface="Wingdings" panose="05000000000000000000" pitchFamily="2" charset="2"/>
              <a:buChar char="q"/>
              <a:tabLst>
                <a:tab pos="357188" algn="l"/>
              </a:tabLst>
            </a:pPr>
            <a:r>
              <a:rPr lang="fr-FR" dirty="0" smtClean="0">
                <a:solidFill>
                  <a:schemeClr val="bg1">
                    <a:lumMod val="85000"/>
                  </a:schemeClr>
                </a:solidFill>
              </a:rPr>
              <a:t>Bilan de la remise d’états quantitatifs</a:t>
            </a:r>
          </a:p>
          <a:p>
            <a:pPr marL="914400" lvl="1" algn="just">
              <a:buClr>
                <a:srgbClr val="FFCE66"/>
              </a:buClr>
              <a:buFont typeface="Wingdings" panose="05000000000000000000" pitchFamily="2" charset="2"/>
              <a:buChar char="q"/>
              <a:tabLst>
                <a:tab pos="357188" algn="l"/>
              </a:tabLst>
            </a:pPr>
            <a:r>
              <a:rPr lang="fr-FR" dirty="0" smtClean="0">
                <a:solidFill>
                  <a:schemeClr val="bg1">
                    <a:lumMod val="85000"/>
                  </a:schemeClr>
                </a:solidFill>
              </a:rPr>
              <a:t>Bilan de l’exercice ORSA </a:t>
            </a:r>
          </a:p>
          <a:p>
            <a:pPr marL="914400" lvl="1" algn="just">
              <a:buClr>
                <a:srgbClr val="FFCE66"/>
              </a:buClr>
              <a:buFont typeface="Wingdings" panose="05000000000000000000" pitchFamily="2" charset="2"/>
              <a:buChar char="q"/>
              <a:tabLst>
                <a:tab pos="357188" algn="l"/>
              </a:tabLst>
            </a:pPr>
            <a:endParaRPr lang="fr-FR" sz="500" dirty="0">
              <a:solidFill>
                <a:schemeClr val="bg1">
                  <a:lumMod val="85000"/>
                </a:schemeClr>
              </a:solidFill>
            </a:endParaRPr>
          </a:p>
          <a:p>
            <a:pPr marL="0" indent="0" algn="just">
              <a:buNone/>
              <a:tabLst>
                <a:tab pos="357188" algn="l"/>
              </a:tabLst>
            </a:pPr>
            <a:r>
              <a:rPr lang="fr-FR" sz="2200" dirty="0" smtClean="0">
                <a:solidFill>
                  <a:srgbClr val="FFCE66"/>
                </a:solidFill>
              </a:rPr>
              <a:t>3.  </a:t>
            </a:r>
            <a:r>
              <a:rPr lang="fr-FR" sz="2200" dirty="0" smtClean="0">
                <a:solidFill>
                  <a:schemeClr val="bg1">
                    <a:lumMod val="85000"/>
                  </a:schemeClr>
                </a:solidFill>
              </a:rPr>
              <a:t>Les prochaines étapes </a:t>
            </a:r>
          </a:p>
          <a:p>
            <a:pPr marL="914400" lvl="1" algn="just">
              <a:buFont typeface="Wingdings" panose="05000000000000000000" pitchFamily="2" charset="2"/>
              <a:buChar char="q"/>
              <a:tabLst>
                <a:tab pos="357188" algn="l"/>
              </a:tabLst>
            </a:pPr>
            <a:r>
              <a:rPr lang="fr-FR" dirty="0" smtClean="0">
                <a:solidFill>
                  <a:schemeClr val="bg1">
                    <a:lumMod val="85000"/>
                  </a:schemeClr>
                </a:solidFill>
              </a:rPr>
              <a:t>Les processus d’autorisations en 2015 </a:t>
            </a:r>
          </a:p>
          <a:p>
            <a:pPr marL="914400" lvl="1" algn="just">
              <a:spcBef>
                <a:spcPts val="0"/>
              </a:spcBef>
              <a:buFont typeface="Wingdings" panose="05000000000000000000" pitchFamily="2" charset="2"/>
              <a:buChar char="q"/>
              <a:tabLst>
                <a:tab pos="357188" algn="l"/>
              </a:tabLst>
            </a:pPr>
            <a:r>
              <a:rPr lang="fr-FR" dirty="0">
                <a:solidFill>
                  <a:schemeClr val="bg1">
                    <a:lumMod val="85000"/>
                  </a:schemeClr>
                </a:solidFill>
              </a:rPr>
              <a:t>Les prochaines étapes du </a:t>
            </a:r>
            <a:r>
              <a:rPr lang="fr-FR" i="1" dirty="0">
                <a:solidFill>
                  <a:schemeClr val="bg1">
                    <a:lumMod val="85000"/>
                  </a:schemeClr>
                </a:solidFill>
              </a:rPr>
              <a:t>reporting</a:t>
            </a:r>
            <a:r>
              <a:rPr lang="fr-FR" dirty="0">
                <a:solidFill>
                  <a:schemeClr val="bg1">
                    <a:lumMod val="85000"/>
                  </a:schemeClr>
                </a:solidFill>
              </a:rPr>
              <a:t> : exercice européen 2015, 2016 et après</a:t>
            </a:r>
          </a:p>
        </p:txBody>
      </p:sp>
    </p:spTree>
    <p:extLst>
      <p:ext uri="{BB962C8B-B14F-4D97-AF65-F5344CB8AC3E}">
        <p14:creationId xmlns:p14="http://schemas.microsoft.com/office/powerpoint/2010/main" val="287705851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1538" y="50894"/>
            <a:ext cx="7964958" cy="785818"/>
          </a:xfrm>
        </p:spPr>
        <p:txBody>
          <a:bodyPr/>
          <a:lstStyle/>
          <a:p>
            <a:pPr algn="just"/>
            <a:r>
              <a:rPr lang="fr-FR" sz="2800" dirty="0" smtClean="0"/>
              <a:t>Bilan de l’exercice de préparation 2014 </a:t>
            </a:r>
            <a:endParaRPr lang="fr-FR" sz="2800" dirty="0"/>
          </a:p>
        </p:txBody>
      </p:sp>
      <p:sp>
        <p:nvSpPr>
          <p:cNvPr id="3" name="Espace réservé du contenu 2"/>
          <p:cNvSpPr>
            <a:spLocks noGrp="1"/>
          </p:cNvSpPr>
          <p:nvPr>
            <p:ph idx="1"/>
          </p:nvPr>
        </p:nvSpPr>
        <p:spPr>
          <a:xfrm>
            <a:off x="251520" y="1196752"/>
            <a:ext cx="8784976" cy="5040560"/>
          </a:xfrm>
        </p:spPr>
        <p:txBody>
          <a:bodyPr>
            <a:normAutofit/>
          </a:bodyPr>
          <a:lstStyle/>
          <a:p>
            <a:pPr marL="354013" indent="-354013" algn="just"/>
            <a:r>
              <a:rPr lang="fr-FR" sz="2400" dirty="0" smtClean="0"/>
              <a:t>Un exercice couvrant les trois piliers de Solvabilité II</a:t>
            </a:r>
          </a:p>
          <a:p>
            <a:pPr marL="354013" indent="-354013" algn="just"/>
            <a:endParaRPr lang="fr-FR" sz="500" dirty="0" smtClean="0"/>
          </a:p>
          <a:p>
            <a:pPr marL="354013" indent="-354013" algn="just"/>
            <a:endParaRPr lang="fr-FR" sz="500" dirty="0" smtClean="0"/>
          </a:p>
          <a:p>
            <a:pPr lvl="1" algn="just"/>
            <a:r>
              <a:rPr lang="fr-FR" sz="2300" dirty="0" smtClean="0"/>
              <a:t>Un questionnaire général de préparation</a:t>
            </a:r>
          </a:p>
          <a:p>
            <a:pPr lvl="1" algn="just"/>
            <a:endParaRPr lang="fr-FR" sz="500" dirty="0" smtClean="0"/>
          </a:p>
          <a:p>
            <a:pPr lvl="1" algn="just"/>
            <a:r>
              <a:rPr lang="fr-FR" sz="2300" dirty="0" smtClean="0"/>
              <a:t>Un exercice quantitatif avec la remise d’états prudentiels au 31/12/2013, une note méthodologique et une annexe technique</a:t>
            </a:r>
          </a:p>
          <a:p>
            <a:pPr lvl="1" algn="just"/>
            <a:endParaRPr lang="fr-FR" sz="500" dirty="0" smtClean="0"/>
          </a:p>
          <a:p>
            <a:pPr lvl="1" algn="just"/>
            <a:r>
              <a:rPr lang="fr-FR" sz="2300" dirty="0" smtClean="0"/>
              <a:t>Un rapport ORSA (solo et groupe)</a:t>
            </a:r>
          </a:p>
          <a:p>
            <a:pPr lvl="1" algn="just"/>
            <a:endParaRPr lang="fr-FR" sz="500" dirty="0" smtClean="0"/>
          </a:p>
          <a:p>
            <a:pPr lvl="1" algn="just"/>
            <a:r>
              <a:rPr lang="fr-FR" sz="2300" dirty="0" smtClean="0"/>
              <a:t>La possibilité de remettre ses états au format XBRL</a:t>
            </a:r>
          </a:p>
          <a:p>
            <a:pPr lvl="1" algn="just"/>
            <a:endParaRPr lang="fr-FR" sz="2000" dirty="0"/>
          </a:p>
          <a:p>
            <a:pPr algn="just"/>
            <a:endParaRPr lang="fr-FR" sz="2000" dirty="0" smtClean="0"/>
          </a:p>
        </p:txBody>
      </p:sp>
      <p:sp>
        <p:nvSpPr>
          <p:cNvPr id="4" name="Espace réservé de la date 3"/>
          <p:cNvSpPr>
            <a:spLocks noGrp="1"/>
          </p:cNvSpPr>
          <p:nvPr>
            <p:ph type="dt" sz="half" idx="2"/>
          </p:nvPr>
        </p:nvSpPr>
        <p:spPr/>
        <p:txBody>
          <a:bodyPr/>
          <a:lstStyle/>
          <a:p>
            <a:pPr fontAlgn="base">
              <a:spcBef>
                <a:spcPct val="0"/>
              </a:spcBef>
              <a:spcAft>
                <a:spcPct val="0"/>
              </a:spcAft>
              <a:defRPr/>
            </a:pPr>
            <a:r>
              <a:rPr lang="fr-FR" smtClean="0">
                <a:latin typeface="Arial" charset="0"/>
              </a:rPr>
              <a:t>18/12/2014</a:t>
            </a:r>
            <a:endParaRPr lang="fr-FR" dirty="0">
              <a:latin typeface="Arial" charset="0"/>
            </a:endParaRPr>
          </a:p>
        </p:txBody>
      </p:sp>
    </p:spTree>
    <p:extLst>
      <p:ext uri="{BB962C8B-B14F-4D97-AF65-F5344CB8AC3E}">
        <p14:creationId xmlns:p14="http://schemas.microsoft.com/office/powerpoint/2010/main" val="124069302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3546" y="50894"/>
            <a:ext cx="7028854" cy="785818"/>
          </a:xfrm>
        </p:spPr>
        <p:txBody>
          <a:bodyPr/>
          <a:lstStyle/>
          <a:p>
            <a:pPr algn="just"/>
            <a:r>
              <a:rPr lang="fr-FR" sz="2800" dirty="0" smtClean="0"/>
              <a:t>La préparation vue par le marché au 24 septembre 2014</a:t>
            </a:r>
            <a:endParaRPr lang="fr-FR" sz="2800" dirty="0"/>
          </a:p>
        </p:txBody>
      </p:sp>
      <p:sp>
        <p:nvSpPr>
          <p:cNvPr id="3" name="Espace réservé du contenu 2"/>
          <p:cNvSpPr>
            <a:spLocks noGrp="1"/>
          </p:cNvSpPr>
          <p:nvPr>
            <p:ph idx="1"/>
          </p:nvPr>
        </p:nvSpPr>
        <p:spPr>
          <a:xfrm>
            <a:off x="611560" y="1196752"/>
            <a:ext cx="8136904" cy="5040560"/>
          </a:xfrm>
        </p:spPr>
        <p:txBody>
          <a:bodyPr>
            <a:normAutofit/>
          </a:bodyPr>
          <a:lstStyle/>
          <a:p>
            <a:pPr marL="357188" indent="-357188" algn="just"/>
            <a:r>
              <a:rPr lang="fr-FR" sz="2200" dirty="0" smtClean="0"/>
              <a:t>Une auto-évaluation demandée au marché depuis 2011</a:t>
            </a:r>
          </a:p>
          <a:p>
            <a:pPr marL="357188" indent="-357188" algn="just"/>
            <a:endParaRPr lang="fr-FR" sz="500" dirty="0" smtClean="0"/>
          </a:p>
          <a:p>
            <a:pPr lvl="1" algn="just"/>
            <a:r>
              <a:rPr lang="fr-FR" sz="2200" dirty="0" smtClean="0"/>
              <a:t>250 questions couvrant les trois piliers</a:t>
            </a:r>
          </a:p>
          <a:p>
            <a:pPr algn="just"/>
            <a:endParaRPr lang="fr-FR" sz="2000" dirty="0"/>
          </a:p>
          <a:p>
            <a:pPr marL="357188" indent="-357188" algn="just"/>
            <a:r>
              <a:rPr lang="fr-FR" sz="2200" dirty="0" smtClean="0"/>
              <a:t>388 questionnaires remis en 2014</a:t>
            </a:r>
          </a:p>
          <a:p>
            <a:pPr marL="357188" indent="-357188" algn="just"/>
            <a:endParaRPr lang="fr-FR" sz="500" dirty="0" smtClean="0"/>
          </a:p>
          <a:p>
            <a:pPr lvl="1" algn="just"/>
            <a:r>
              <a:rPr lang="fr-FR" sz="2200" dirty="0" smtClean="0"/>
              <a:t>Dans certains cas, un rapport unique pour plusieurs entités d’un groupe</a:t>
            </a:r>
          </a:p>
          <a:p>
            <a:pPr lvl="1" algn="just"/>
            <a:r>
              <a:rPr lang="fr-FR" sz="2200" dirty="0" smtClean="0"/>
              <a:t>Tous les participants n’ont pas remis de questionnaire</a:t>
            </a:r>
          </a:p>
          <a:p>
            <a:pPr marL="0" indent="0" algn="just">
              <a:buNone/>
            </a:pPr>
            <a:endParaRPr lang="fr-FR" sz="2000" dirty="0" smtClean="0"/>
          </a:p>
          <a:p>
            <a:pPr marL="0" indent="0" algn="just">
              <a:buNone/>
            </a:pPr>
            <a:endParaRPr lang="fr-FR" sz="2000" dirty="0" smtClean="0"/>
          </a:p>
          <a:p>
            <a:pPr marL="0" indent="0" algn="just">
              <a:buNone/>
            </a:pPr>
            <a:endParaRPr lang="fr-FR" sz="2000" dirty="0" smtClean="0"/>
          </a:p>
          <a:p>
            <a:pPr marL="0" indent="0" algn="just">
              <a:buNone/>
            </a:pPr>
            <a:r>
              <a:rPr lang="fr-FR" sz="2200" b="0" dirty="0" smtClean="0"/>
              <a:t>Les pourcentages indiqués </a:t>
            </a:r>
            <a:r>
              <a:rPr lang="fr-FR" sz="2200" b="0" dirty="0"/>
              <a:t>ci-après sont calculés par rapport au nombre de réponses sans </a:t>
            </a:r>
            <a:r>
              <a:rPr lang="fr-FR" sz="2200" b="0" dirty="0" smtClean="0"/>
              <a:t>pondération</a:t>
            </a:r>
            <a:endParaRPr lang="fr-FR" sz="2000" dirty="0" smtClean="0"/>
          </a:p>
        </p:txBody>
      </p:sp>
      <p:sp>
        <p:nvSpPr>
          <p:cNvPr id="4" name="Espace réservé de la date 3"/>
          <p:cNvSpPr>
            <a:spLocks noGrp="1"/>
          </p:cNvSpPr>
          <p:nvPr>
            <p:ph type="dt" sz="half" idx="2"/>
          </p:nvPr>
        </p:nvSpPr>
        <p:spPr/>
        <p:txBody>
          <a:bodyPr/>
          <a:lstStyle/>
          <a:p>
            <a:pPr fontAlgn="base">
              <a:spcBef>
                <a:spcPct val="0"/>
              </a:spcBef>
              <a:spcAft>
                <a:spcPct val="0"/>
              </a:spcAft>
              <a:defRPr/>
            </a:pPr>
            <a:r>
              <a:rPr lang="fr-FR" smtClean="0">
                <a:latin typeface="Arial" charset="0"/>
              </a:rPr>
              <a:t>18/12/2014</a:t>
            </a:r>
            <a:endParaRPr lang="fr-FR" dirty="0">
              <a:latin typeface="Arial" charset="0"/>
            </a:endParaRPr>
          </a:p>
        </p:txBody>
      </p:sp>
    </p:spTree>
    <p:extLst>
      <p:ext uri="{BB962C8B-B14F-4D97-AF65-F5344CB8AC3E}">
        <p14:creationId xmlns:p14="http://schemas.microsoft.com/office/powerpoint/2010/main" val="358602986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1538" y="50894"/>
            <a:ext cx="7676926" cy="785818"/>
          </a:xfrm>
        </p:spPr>
        <p:txBody>
          <a:bodyPr/>
          <a:lstStyle/>
          <a:p>
            <a:pPr algn="just"/>
            <a:r>
              <a:rPr lang="fr-FR" sz="2800" dirty="0" smtClean="0"/>
              <a:t>Évolutions attendues par le marché</a:t>
            </a:r>
            <a:endParaRPr lang="fr-FR" sz="2800" dirty="0"/>
          </a:p>
        </p:txBody>
      </p:sp>
      <p:sp>
        <p:nvSpPr>
          <p:cNvPr id="3" name="Espace réservé du contenu 2"/>
          <p:cNvSpPr>
            <a:spLocks noGrp="1"/>
          </p:cNvSpPr>
          <p:nvPr>
            <p:ph idx="1"/>
          </p:nvPr>
        </p:nvSpPr>
        <p:spPr>
          <a:xfrm>
            <a:off x="827584" y="836712"/>
            <a:ext cx="7560840" cy="5112568"/>
          </a:xfrm>
        </p:spPr>
        <p:txBody>
          <a:bodyPr>
            <a:normAutofit/>
          </a:bodyPr>
          <a:lstStyle/>
          <a:p>
            <a:pPr marL="357188" indent="-357188" algn="just"/>
            <a:r>
              <a:rPr lang="fr-FR" sz="1800" dirty="0" smtClean="0"/>
              <a:t>Comme les années précédentes, les participants anticipent principalement des changements dans la structure de leurs placements et dans leur organisation interne</a:t>
            </a:r>
          </a:p>
          <a:p>
            <a:pPr marL="357188" indent="-357188" algn="just"/>
            <a:endParaRPr lang="fr-FR" sz="500" dirty="0" smtClean="0"/>
          </a:p>
          <a:p>
            <a:pPr marL="357188" indent="-357188" algn="just"/>
            <a:r>
              <a:rPr lang="fr-FR" sz="1800" dirty="0" smtClean="0"/>
              <a:t>La majorité des participants indique ne pas envisager de recourir davantage aux couvertures de réassurance non proportionnelle</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7117" y="2554312"/>
            <a:ext cx="7484119" cy="3755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Espace réservé de la date 3"/>
          <p:cNvSpPr>
            <a:spLocks noGrp="1"/>
          </p:cNvSpPr>
          <p:nvPr>
            <p:ph type="dt" sz="half" idx="2"/>
          </p:nvPr>
        </p:nvSpPr>
        <p:spPr/>
        <p:txBody>
          <a:bodyPr/>
          <a:lstStyle/>
          <a:p>
            <a:pPr fontAlgn="base">
              <a:spcBef>
                <a:spcPct val="0"/>
              </a:spcBef>
              <a:spcAft>
                <a:spcPct val="0"/>
              </a:spcAft>
              <a:defRPr/>
            </a:pPr>
            <a:r>
              <a:rPr lang="fr-FR" smtClean="0">
                <a:latin typeface="Arial" charset="0"/>
              </a:rPr>
              <a:t>18/12/2014</a:t>
            </a:r>
            <a:endParaRPr lang="fr-FR" dirty="0">
              <a:latin typeface="Arial" charset="0"/>
            </a:endParaRPr>
          </a:p>
        </p:txBody>
      </p:sp>
    </p:spTree>
    <p:extLst>
      <p:ext uri="{BB962C8B-B14F-4D97-AF65-F5344CB8AC3E}">
        <p14:creationId xmlns:p14="http://schemas.microsoft.com/office/powerpoint/2010/main" val="291417725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1538" y="50894"/>
            <a:ext cx="7748934" cy="785818"/>
          </a:xfrm>
        </p:spPr>
        <p:txBody>
          <a:bodyPr/>
          <a:lstStyle/>
          <a:p>
            <a:pPr algn="just"/>
            <a:r>
              <a:rPr lang="fr-FR" sz="2800" dirty="0" smtClean="0"/>
              <a:t>Préparation aux piliers 1 et 2</a:t>
            </a:r>
            <a:endParaRPr lang="fr-FR" sz="2800" dirty="0"/>
          </a:p>
        </p:txBody>
      </p:sp>
      <p:sp>
        <p:nvSpPr>
          <p:cNvPr id="3" name="Espace réservé du contenu 2"/>
          <p:cNvSpPr>
            <a:spLocks noGrp="1"/>
          </p:cNvSpPr>
          <p:nvPr>
            <p:ph idx="1"/>
          </p:nvPr>
        </p:nvSpPr>
        <p:spPr>
          <a:xfrm>
            <a:off x="827584" y="908720"/>
            <a:ext cx="7560840" cy="5040560"/>
          </a:xfrm>
        </p:spPr>
        <p:txBody>
          <a:bodyPr>
            <a:normAutofit/>
          </a:bodyPr>
          <a:lstStyle/>
          <a:p>
            <a:pPr marL="357188" indent="-357188" algn="just"/>
            <a:r>
              <a:rPr lang="fr-FR" sz="1800" dirty="0" smtClean="0"/>
              <a:t>Les organismes indiquent être particulièrement avancés dans la mise en œuvre du pilier 1, par lequel ils ont souvent commencé leurs travaux</a:t>
            </a:r>
          </a:p>
          <a:p>
            <a:pPr marL="357188" indent="-357188" algn="just"/>
            <a:r>
              <a:rPr lang="fr-FR" sz="1800" dirty="0" smtClean="0"/>
              <a:t>Le niveau de préparation déclaré est en revanche moins avancé sur les exigences du pilier 2</a:t>
            </a:r>
          </a:p>
        </p:txBody>
      </p:sp>
      <p:cxnSp>
        <p:nvCxnSpPr>
          <p:cNvPr id="9" name="Connecteur droit 8"/>
          <p:cNvCxnSpPr/>
          <p:nvPr/>
        </p:nvCxnSpPr>
        <p:spPr>
          <a:xfrm>
            <a:off x="4572000" y="2924944"/>
            <a:ext cx="0" cy="2952328"/>
          </a:xfrm>
          <a:prstGeom prst="line">
            <a:avLst/>
          </a:prstGeom>
        </p:spPr>
        <p:style>
          <a:lnRef idx="1">
            <a:schemeClr val="accent1"/>
          </a:lnRef>
          <a:fillRef idx="0">
            <a:schemeClr val="accent1"/>
          </a:fillRef>
          <a:effectRef idx="0">
            <a:schemeClr val="accent1"/>
          </a:effectRef>
          <a:fontRef idx="minor">
            <a:schemeClr val="tx1"/>
          </a:fontRef>
        </p:style>
      </p:cxn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953519"/>
            <a:ext cx="457200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2924944"/>
            <a:ext cx="457200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Espace réservé de la date 3"/>
          <p:cNvSpPr>
            <a:spLocks noGrp="1"/>
          </p:cNvSpPr>
          <p:nvPr>
            <p:ph type="dt" sz="half" idx="2"/>
          </p:nvPr>
        </p:nvSpPr>
        <p:spPr/>
        <p:txBody>
          <a:bodyPr/>
          <a:lstStyle/>
          <a:p>
            <a:pPr fontAlgn="base">
              <a:spcBef>
                <a:spcPct val="0"/>
              </a:spcBef>
              <a:spcAft>
                <a:spcPct val="0"/>
              </a:spcAft>
              <a:defRPr/>
            </a:pPr>
            <a:r>
              <a:rPr lang="fr-FR" smtClean="0">
                <a:latin typeface="Arial" charset="0"/>
              </a:rPr>
              <a:t>18/12/2014</a:t>
            </a:r>
            <a:endParaRPr lang="fr-FR" dirty="0">
              <a:latin typeface="Arial" charset="0"/>
            </a:endParaRPr>
          </a:p>
        </p:txBody>
      </p:sp>
    </p:spTree>
    <p:extLst>
      <p:ext uri="{BB962C8B-B14F-4D97-AF65-F5344CB8AC3E}">
        <p14:creationId xmlns:p14="http://schemas.microsoft.com/office/powerpoint/2010/main" val="110481567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1538" y="50894"/>
            <a:ext cx="7941146" cy="785818"/>
          </a:xfrm>
        </p:spPr>
        <p:txBody>
          <a:bodyPr/>
          <a:lstStyle/>
          <a:p>
            <a:pPr algn="just"/>
            <a:r>
              <a:rPr lang="fr-FR" sz="2800" dirty="0" smtClean="0"/>
              <a:t>Préparation au pilier 2</a:t>
            </a:r>
            <a:endParaRPr lang="fr-FR" sz="2800" dirty="0"/>
          </a:p>
        </p:txBody>
      </p:sp>
      <p:sp>
        <p:nvSpPr>
          <p:cNvPr id="3" name="Espace réservé du contenu 2"/>
          <p:cNvSpPr>
            <a:spLocks noGrp="1"/>
          </p:cNvSpPr>
          <p:nvPr>
            <p:ph idx="1"/>
          </p:nvPr>
        </p:nvSpPr>
        <p:spPr>
          <a:xfrm>
            <a:off x="827584" y="836712"/>
            <a:ext cx="7560840" cy="5112568"/>
          </a:xfrm>
        </p:spPr>
        <p:txBody>
          <a:bodyPr>
            <a:normAutofit/>
          </a:bodyPr>
          <a:lstStyle/>
          <a:p>
            <a:pPr marL="357188" indent="-357188" algn="just"/>
            <a:r>
              <a:rPr lang="fr-FR" sz="1700" dirty="0" smtClean="0"/>
              <a:t>Dans </a:t>
            </a:r>
            <a:r>
              <a:rPr lang="fr-FR" sz="1700" dirty="0"/>
              <a:t>le détail, les résultats sont </a:t>
            </a:r>
            <a:r>
              <a:rPr lang="fr-FR" sz="1700" dirty="0" smtClean="0"/>
              <a:t>contrastés : </a:t>
            </a:r>
            <a:r>
              <a:rPr lang="fr-FR" sz="1700" dirty="0"/>
              <a:t>si l’identification des responsables de fonction clé est largement </a:t>
            </a:r>
            <a:r>
              <a:rPr lang="fr-FR" sz="1700" dirty="0" smtClean="0"/>
              <a:t>avancée, </a:t>
            </a:r>
            <a:r>
              <a:rPr lang="fr-FR" sz="1700" dirty="0"/>
              <a:t>beaucoup reste à faire en matière de formalisation des politiques écrites ou de contrôle des activités </a:t>
            </a:r>
            <a:r>
              <a:rPr lang="fr-FR" sz="1700" dirty="0" smtClean="0"/>
              <a:t>sous-traitées</a:t>
            </a:r>
            <a:endParaRPr lang="fr-FR" sz="1700" dirty="0"/>
          </a:p>
        </p:txBody>
      </p:sp>
      <p:cxnSp>
        <p:nvCxnSpPr>
          <p:cNvPr id="9" name="Connecteur droit 8"/>
          <p:cNvCxnSpPr/>
          <p:nvPr/>
        </p:nvCxnSpPr>
        <p:spPr>
          <a:xfrm>
            <a:off x="4422064" y="1988840"/>
            <a:ext cx="0" cy="3744416"/>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Connecteur droit 10"/>
          <p:cNvCxnSpPr/>
          <p:nvPr/>
        </p:nvCxnSpPr>
        <p:spPr>
          <a:xfrm>
            <a:off x="4422064" y="4221088"/>
            <a:ext cx="4320480" cy="0"/>
          </a:xfrm>
          <a:prstGeom prst="line">
            <a:avLst/>
          </a:prstGeom>
        </p:spPr>
        <p:style>
          <a:lnRef idx="1">
            <a:schemeClr val="accent1"/>
          </a:lnRef>
          <a:fillRef idx="0">
            <a:schemeClr val="accent1"/>
          </a:fillRef>
          <a:effectRef idx="0">
            <a:schemeClr val="accent1"/>
          </a:effectRef>
          <a:fontRef idx="minor">
            <a:schemeClr val="tx1"/>
          </a:fontRef>
        </p:style>
      </p:cxn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4221088"/>
            <a:ext cx="4584700" cy="2109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42445" y="2008113"/>
            <a:ext cx="4481513" cy="221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127" y="2277963"/>
            <a:ext cx="4352925"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Espace réservé de la date 3"/>
          <p:cNvSpPr>
            <a:spLocks noGrp="1"/>
          </p:cNvSpPr>
          <p:nvPr>
            <p:ph type="dt" sz="half" idx="2"/>
          </p:nvPr>
        </p:nvSpPr>
        <p:spPr/>
        <p:txBody>
          <a:bodyPr/>
          <a:lstStyle/>
          <a:p>
            <a:pPr fontAlgn="base">
              <a:spcBef>
                <a:spcPct val="0"/>
              </a:spcBef>
              <a:spcAft>
                <a:spcPct val="0"/>
              </a:spcAft>
              <a:defRPr/>
            </a:pPr>
            <a:r>
              <a:rPr lang="fr-FR" smtClean="0">
                <a:latin typeface="Arial" charset="0"/>
              </a:rPr>
              <a:t>18/12/2014</a:t>
            </a:r>
            <a:endParaRPr lang="fr-FR" dirty="0">
              <a:latin typeface="Arial" charset="0"/>
            </a:endParaRPr>
          </a:p>
        </p:txBody>
      </p:sp>
    </p:spTree>
    <p:extLst>
      <p:ext uri="{BB962C8B-B14F-4D97-AF65-F5344CB8AC3E}">
        <p14:creationId xmlns:p14="http://schemas.microsoft.com/office/powerpoint/2010/main" val="421469082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1537" y="50894"/>
            <a:ext cx="7929435" cy="785818"/>
          </a:xfrm>
        </p:spPr>
        <p:txBody>
          <a:bodyPr/>
          <a:lstStyle/>
          <a:p>
            <a:pPr algn="just"/>
            <a:r>
              <a:rPr lang="fr-FR" sz="2800" dirty="0" smtClean="0"/>
              <a:t>Préparation au pilier 3</a:t>
            </a:r>
            <a:endParaRPr lang="fr-FR" sz="2800" dirty="0"/>
          </a:p>
        </p:txBody>
      </p:sp>
      <p:sp>
        <p:nvSpPr>
          <p:cNvPr id="3" name="Espace réservé du contenu 2"/>
          <p:cNvSpPr>
            <a:spLocks noGrp="1"/>
          </p:cNvSpPr>
          <p:nvPr>
            <p:ph idx="1"/>
          </p:nvPr>
        </p:nvSpPr>
        <p:spPr>
          <a:xfrm>
            <a:off x="827584" y="836712"/>
            <a:ext cx="7920880" cy="5112568"/>
          </a:xfrm>
        </p:spPr>
        <p:txBody>
          <a:bodyPr>
            <a:normAutofit/>
          </a:bodyPr>
          <a:lstStyle/>
          <a:p>
            <a:pPr marL="357188" indent="-357188" algn="just"/>
            <a:r>
              <a:rPr lang="fr-FR" sz="1600" dirty="0"/>
              <a:t>Malgré la conduite de deux exercices de préparation, </a:t>
            </a:r>
            <a:r>
              <a:rPr lang="fr-FR" sz="1600" dirty="0" smtClean="0"/>
              <a:t>les travaux sur le </a:t>
            </a:r>
            <a:r>
              <a:rPr lang="fr-FR" sz="1600" dirty="0"/>
              <a:t>pilier 3 (information du superviseur et du marché) </a:t>
            </a:r>
            <a:r>
              <a:rPr lang="fr-FR" sz="1600" dirty="0" smtClean="0"/>
              <a:t>sont les moins avancés</a:t>
            </a:r>
          </a:p>
          <a:p>
            <a:pPr marL="357188" indent="-357188" algn="just"/>
            <a:endParaRPr lang="fr-FR" sz="500" dirty="0"/>
          </a:p>
          <a:p>
            <a:pPr marL="357188" indent="-357188" algn="just"/>
            <a:r>
              <a:rPr lang="fr-FR" sz="1600" dirty="0"/>
              <a:t>Beaucoup reste à faire en ce qui concerne la préparation des rapports narratifs et la qualité des données</a:t>
            </a:r>
          </a:p>
        </p:txBody>
      </p:sp>
      <p:cxnSp>
        <p:nvCxnSpPr>
          <p:cNvPr id="8" name="Connecteur droit 7"/>
          <p:cNvCxnSpPr/>
          <p:nvPr/>
        </p:nvCxnSpPr>
        <p:spPr>
          <a:xfrm>
            <a:off x="4427984" y="2132856"/>
            <a:ext cx="0" cy="396044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Connecteur droit 12"/>
          <p:cNvCxnSpPr/>
          <p:nvPr/>
        </p:nvCxnSpPr>
        <p:spPr>
          <a:xfrm flipH="1">
            <a:off x="4427984" y="4149080"/>
            <a:ext cx="4302038" cy="0"/>
          </a:xfrm>
          <a:prstGeom prst="line">
            <a:avLst/>
          </a:prstGeom>
        </p:spPr>
        <p:style>
          <a:lnRef idx="1">
            <a:schemeClr val="accent1"/>
          </a:lnRef>
          <a:fillRef idx="0">
            <a:schemeClr val="accent1"/>
          </a:fillRef>
          <a:effectRef idx="0">
            <a:schemeClr val="accent1"/>
          </a:effectRef>
          <a:fontRef idx="minor">
            <a:schemeClr val="tx1"/>
          </a:fontRef>
        </p:style>
      </p:cxn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1916832"/>
            <a:ext cx="4464496" cy="2322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9259" y="4132957"/>
            <a:ext cx="4602038" cy="22483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309" y="2563019"/>
            <a:ext cx="4425950" cy="3170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Espace réservé de la date 3"/>
          <p:cNvSpPr>
            <a:spLocks noGrp="1"/>
          </p:cNvSpPr>
          <p:nvPr>
            <p:ph type="dt" sz="half" idx="2"/>
          </p:nvPr>
        </p:nvSpPr>
        <p:spPr/>
        <p:txBody>
          <a:bodyPr/>
          <a:lstStyle/>
          <a:p>
            <a:pPr fontAlgn="base">
              <a:spcBef>
                <a:spcPct val="0"/>
              </a:spcBef>
              <a:spcAft>
                <a:spcPct val="0"/>
              </a:spcAft>
              <a:defRPr/>
            </a:pPr>
            <a:r>
              <a:rPr lang="fr-FR" smtClean="0">
                <a:latin typeface="Arial" charset="0"/>
              </a:rPr>
              <a:t>18/12/2014</a:t>
            </a:r>
            <a:endParaRPr lang="fr-FR" dirty="0">
              <a:latin typeface="Arial" charset="0"/>
            </a:endParaRPr>
          </a:p>
        </p:txBody>
      </p:sp>
    </p:spTree>
    <p:extLst>
      <p:ext uri="{BB962C8B-B14F-4D97-AF65-F5344CB8AC3E}">
        <p14:creationId xmlns:p14="http://schemas.microsoft.com/office/powerpoint/2010/main" val="235588932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187624" y="44624"/>
            <a:ext cx="2416046" cy="646331"/>
          </a:xfrm>
          <a:prstGeom prst="rect">
            <a:avLst/>
          </a:prstGeom>
        </p:spPr>
        <p:txBody>
          <a:bodyPr wrap="none">
            <a:spAutoFit/>
          </a:bodyPr>
          <a:lstStyle/>
          <a:p>
            <a:pPr fontAlgn="base">
              <a:spcBef>
                <a:spcPct val="0"/>
              </a:spcBef>
              <a:spcAft>
                <a:spcPct val="0"/>
              </a:spcAft>
            </a:pPr>
            <a:r>
              <a:rPr lang="fr-FR" sz="3600" b="1" dirty="0">
                <a:solidFill>
                  <a:srgbClr val="002060"/>
                </a:solidFill>
                <a:latin typeface="Arial" pitchFamily="34" charset="0"/>
                <a:cs typeface="Arial" pitchFamily="34" charset="0"/>
              </a:rPr>
              <a:t>Sommaire</a:t>
            </a:r>
          </a:p>
        </p:txBody>
      </p:sp>
      <p:sp>
        <p:nvSpPr>
          <p:cNvPr id="3" name="Espace réservé du numéro de diapositive 2"/>
          <p:cNvSpPr>
            <a:spLocks noGrp="1"/>
          </p:cNvSpPr>
          <p:nvPr>
            <p:ph type="sldNum" sz="quarter" idx="4"/>
          </p:nvPr>
        </p:nvSpPr>
        <p:spPr/>
        <p:txBody>
          <a:bodyPr/>
          <a:lstStyle/>
          <a:p>
            <a:pPr>
              <a:defRPr/>
            </a:pPr>
            <a:fld id="{AC59C542-C6E0-4E39-86B7-1D85B8646B56}" type="slidenum">
              <a:rPr lang="fr-FR" smtClean="0"/>
              <a:pPr>
                <a:defRPr/>
              </a:pPr>
              <a:t>38</a:t>
            </a:fld>
            <a:endParaRPr lang="fr-FR" dirty="0"/>
          </a:p>
        </p:txBody>
      </p:sp>
      <p:sp>
        <p:nvSpPr>
          <p:cNvPr id="4" name="Espace réservé de la date 3"/>
          <p:cNvSpPr>
            <a:spLocks noGrp="1"/>
          </p:cNvSpPr>
          <p:nvPr>
            <p:ph type="dt" sz="half" idx="2"/>
          </p:nvPr>
        </p:nvSpPr>
        <p:spPr/>
        <p:txBody>
          <a:bodyPr/>
          <a:lstStyle/>
          <a:p>
            <a:pPr>
              <a:defRPr/>
            </a:pPr>
            <a:r>
              <a:rPr lang="fr-FR" dirty="0" smtClean="0">
                <a:latin typeface="Arial" panose="020B0604020202020204" pitchFamily="34" charset="0"/>
                <a:cs typeface="Arial" panose="020B0604020202020204" pitchFamily="34" charset="0"/>
              </a:rPr>
              <a:t>18/12/2014</a:t>
            </a:r>
            <a:endParaRPr lang="fr-FR" dirty="0">
              <a:latin typeface="Arial" panose="020B0604020202020204" pitchFamily="34" charset="0"/>
              <a:cs typeface="Arial" panose="020B0604020202020204" pitchFamily="34" charset="0"/>
            </a:endParaRPr>
          </a:p>
        </p:txBody>
      </p:sp>
      <p:sp>
        <p:nvSpPr>
          <p:cNvPr id="9" name="Espace réservé du contenu 1"/>
          <p:cNvSpPr>
            <a:spLocks noGrp="1"/>
          </p:cNvSpPr>
          <p:nvPr>
            <p:ph idx="1"/>
          </p:nvPr>
        </p:nvSpPr>
        <p:spPr>
          <a:xfrm>
            <a:off x="179512" y="764704"/>
            <a:ext cx="8784976" cy="4968552"/>
          </a:xfrm>
        </p:spPr>
        <p:txBody>
          <a:bodyPr>
            <a:noAutofit/>
          </a:bodyPr>
          <a:lstStyle/>
          <a:p>
            <a:pPr marL="0" indent="0" algn="just">
              <a:spcBef>
                <a:spcPts val="0"/>
              </a:spcBef>
              <a:buClr>
                <a:srgbClr val="FFCE66"/>
              </a:buClr>
              <a:buNone/>
              <a:tabLst>
                <a:tab pos="179388" algn="l"/>
              </a:tabLst>
            </a:pPr>
            <a:r>
              <a:rPr lang="fr-FR" sz="2100" dirty="0" smtClean="0">
                <a:solidFill>
                  <a:srgbClr val="FFCE66"/>
                </a:solidFill>
              </a:rPr>
              <a:t>1.  </a:t>
            </a:r>
            <a:r>
              <a:rPr lang="fr-FR" sz="2100" dirty="0" smtClean="0">
                <a:solidFill>
                  <a:schemeClr val="bg1">
                    <a:lumMod val="85000"/>
                  </a:schemeClr>
                </a:solidFill>
              </a:rPr>
              <a:t>L’actualité réglementaire de Solvabilité II</a:t>
            </a:r>
          </a:p>
          <a:p>
            <a:pPr marL="893763" lvl="1" indent="-436563" algn="just" defTabSz="893763">
              <a:spcBef>
                <a:spcPts val="0"/>
              </a:spcBef>
              <a:buClr>
                <a:srgbClr val="FFCE66"/>
              </a:buClr>
              <a:buFont typeface="Wingdings" panose="05000000000000000000" pitchFamily="2" charset="2"/>
              <a:buChar char="q"/>
            </a:pPr>
            <a:r>
              <a:rPr lang="fr-FR" dirty="0" smtClean="0">
                <a:solidFill>
                  <a:schemeClr val="bg1">
                    <a:lumMod val="85000"/>
                  </a:schemeClr>
                </a:solidFill>
              </a:rPr>
              <a:t>Actualité européenne </a:t>
            </a:r>
          </a:p>
          <a:p>
            <a:pPr marL="893763" lvl="1" indent="-436563" algn="just">
              <a:spcBef>
                <a:spcPts val="0"/>
              </a:spcBef>
              <a:buClr>
                <a:srgbClr val="FFCE66"/>
              </a:buClr>
              <a:buFont typeface="Wingdings" panose="05000000000000000000" pitchFamily="2" charset="2"/>
              <a:buChar char="q"/>
            </a:pPr>
            <a:r>
              <a:rPr lang="fr-FR" dirty="0" smtClean="0">
                <a:solidFill>
                  <a:schemeClr val="bg1">
                    <a:lumMod val="85000"/>
                  </a:schemeClr>
                </a:solidFill>
              </a:rPr>
              <a:t>Transposition en droit français</a:t>
            </a:r>
          </a:p>
          <a:p>
            <a:pPr marL="819150" lvl="1" indent="-361950" algn="just">
              <a:buClr>
                <a:srgbClr val="FFCE66"/>
              </a:buClr>
              <a:buFont typeface="Wingdings" panose="05000000000000000000" pitchFamily="2" charset="2"/>
              <a:buChar char="q"/>
            </a:pPr>
            <a:endParaRPr lang="fr-FR" sz="500" dirty="0" smtClean="0">
              <a:solidFill>
                <a:schemeClr val="bg1">
                  <a:lumMod val="85000"/>
                </a:schemeClr>
              </a:solidFill>
            </a:endParaRPr>
          </a:p>
          <a:p>
            <a:pPr marL="0" indent="0" algn="just">
              <a:buClr>
                <a:srgbClr val="FFCE66"/>
              </a:buClr>
              <a:buNone/>
              <a:tabLst>
                <a:tab pos="357188" algn="l"/>
              </a:tabLst>
            </a:pPr>
            <a:r>
              <a:rPr lang="fr-FR" sz="2100" dirty="0" smtClean="0">
                <a:solidFill>
                  <a:srgbClr val="FFCE66"/>
                </a:solidFill>
              </a:rPr>
              <a:t>2.  </a:t>
            </a:r>
            <a:r>
              <a:rPr lang="fr-FR" sz="2100" dirty="0" smtClean="0"/>
              <a:t>Bilan de l’exercice de préparation 2014</a:t>
            </a:r>
          </a:p>
          <a:p>
            <a:pPr marL="893763" lvl="1" indent="-436563" algn="just">
              <a:buClr>
                <a:srgbClr val="FFCE66"/>
              </a:buClr>
              <a:buFont typeface="Wingdings" panose="05000000000000000000" pitchFamily="2" charset="2"/>
              <a:buChar char="q"/>
              <a:tabLst>
                <a:tab pos="357188" algn="l"/>
              </a:tabLst>
            </a:pPr>
            <a:r>
              <a:rPr lang="fr-FR" dirty="0" smtClean="0">
                <a:solidFill>
                  <a:schemeClr val="bg1">
                    <a:lumMod val="85000"/>
                  </a:schemeClr>
                </a:solidFill>
              </a:rPr>
              <a:t>La préparation vue par les organismes</a:t>
            </a:r>
            <a:endParaRPr lang="fr-FR" sz="500" dirty="0" smtClean="0">
              <a:solidFill>
                <a:schemeClr val="bg1">
                  <a:lumMod val="85000"/>
                </a:schemeClr>
              </a:solidFill>
            </a:endParaRPr>
          </a:p>
          <a:p>
            <a:pPr marL="914400" lvl="1" algn="just">
              <a:buClr>
                <a:srgbClr val="FFCE66"/>
              </a:buClr>
              <a:buFont typeface="Wingdings" panose="05000000000000000000" pitchFamily="2" charset="2"/>
              <a:buChar char="q"/>
              <a:tabLst>
                <a:tab pos="357188" algn="l"/>
              </a:tabLst>
            </a:pPr>
            <a:r>
              <a:rPr lang="fr-FR" dirty="0" smtClean="0"/>
              <a:t>Bilan de la remise d’états quantitatifs</a:t>
            </a:r>
          </a:p>
          <a:p>
            <a:pPr marL="914400" lvl="1" algn="just">
              <a:buClr>
                <a:srgbClr val="FFCE66"/>
              </a:buClr>
              <a:buFont typeface="Wingdings" panose="05000000000000000000" pitchFamily="2" charset="2"/>
              <a:buChar char="q"/>
              <a:tabLst>
                <a:tab pos="357188" algn="l"/>
              </a:tabLst>
            </a:pPr>
            <a:endParaRPr lang="fr-FR" sz="700" dirty="0" smtClean="0">
              <a:solidFill>
                <a:schemeClr val="bg1">
                  <a:lumMod val="85000"/>
                </a:schemeClr>
              </a:solidFill>
            </a:endParaRPr>
          </a:p>
          <a:p>
            <a:pPr marL="1073150" lvl="1" indent="268288" algn="just">
              <a:buClr>
                <a:srgbClr val="FFCE66"/>
              </a:buClr>
              <a:buFont typeface="Wingdings" panose="05000000000000000000" pitchFamily="2" charset="2"/>
              <a:buChar char="§"/>
              <a:tabLst>
                <a:tab pos="357188" algn="l"/>
                <a:tab pos="1341438" algn="l"/>
              </a:tabLst>
            </a:pPr>
            <a:r>
              <a:rPr lang="fr-FR" dirty="0" smtClean="0">
                <a:solidFill>
                  <a:srgbClr val="0E4090"/>
                </a:solidFill>
              </a:rPr>
              <a:t>Romain Paserot, </a:t>
            </a:r>
            <a:r>
              <a:rPr lang="fr-FR" dirty="0">
                <a:latin typeface="Arial" charset="0"/>
              </a:rPr>
              <a:t>directeur du </a:t>
            </a:r>
            <a:r>
              <a:rPr lang="fr-FR" dirty="0" smtClean="0">
                <a:latin typeface="Arial" charset="0"/>
              </a:rPr>
              <a:t>Contrôle </a:t>
            </a:r>
            <a:r>
              <a:rPr lang="fr-FR" dirty="0">
                <a:latin typeface="Arial" charset="0"/>
              </a:rPr>
              <a:t>des assurances </a:t>
            </a:r>
            <a:r>
              <a:rPr lang="fr-FR" dirty="0" smtClean="0">
                <a:latin typeface="Arial" charset="0"/>
              </a:rPr>
              <a:t>et 	directeur de </a:t>
            </a:r>
            <a:r>
              <a:rPr lang="fr-FR" dirty="0">
                <a:latin typeface="Arial" charset="0"/>
              </a:rPr>
              <a:t>projet Solvabilité II </a:t>
            </a:r>
            <a:r>
              <a:rPr lang="fr-FR" dirty="0" smtClean="0">
                <a:latin typeface="Arial" charset="0"/>
              </a:rPr>
              <a:t>à </a:t>
            </a:r>
            <a:r>
              <a:rPr lang="fr-FR" dirty="0">
                <a:latin typeface="Arial" charset="0"/>
              </a:rPr>
              <a:t>l’ACPR </a:t>
            </a:r>
            <a:endParaRPr lang="fr-FR" dirty="0" smtClean="0">
              <a:solidFill>
                <a:srgbClr val="0E4090"/>
              </a:solidFill>
            </a:endParaRPr>
          </a:p>
          <a:p>
            <a:pPr marL="1073150" lvl="1" indent="268288" algn="just">
              <a:buClr>
                <a:srgbClr val="FFCE66"/>
              </a:buClr>
              <a:buFont typeface="Wingdings" panose="05000000000000000000" pitchFamily="2" charset="2"/>
              <a:buChar char="§"/>
              <a:tabLst>
                <a:tab pos="357188" algn="l"/>
                <a:tab pos="1341438" algn="l"/>
              </a:tabLst>
            </a:pPr>
            <a:r>
              <a:rPr lang="fr-FR" dirty="0" smtClean="0">
                <a:solidFill>
                  <a:srgbClr val="0E4090"/>
                </a:solidFill>
              </a:rPr>
              <a:t>Bruno </a:t>
            </a:r>
            <a:r>
              <a:rPr lang="fr-FR" dirty="0" err="1" smtClean="0">
                <a:solidFill>
                  <a:srgbClr val="0E4090"/>
                </a:solidFill>
              </a:rPr>
              <a:t>Longet</a:t>
            </a:r>
            <a:r>
              <a:rPr lang="fr-FR" dirty="0" smtClean="0">
                <a:solidFill>
                  <a:srgbClr val="0E4090"/>
                </a:solidFill>
              </a:rPr>
              <a:t>, </a:t>
            </a:r>
            <a:r>
              <a:rPr lang="fr-FR" dirty="0" smtClean="0"/>
              <a:t>directeur des Contrôles spécialisés et 	transversaux </a:t>
            </a:r>
            <a:r>
              <a:rPr lang="fr-FR" dirty="0" smtClean="0">
                <a:latin typeface="Arial" charset="0"/>
              </a:rPr>
              <a:t>à </a:t>
            </a:r>
            <a:r>
              <a:rPr lang="fr-FR" dirty="0">
                <a:latin typeface="Arial" charset="0"/>
              </a:rPr>
              <a:t>l’ACPR </a:t>
            </a:r>
            <a:endParaRPr lang="fr-FR" dirty="0"/>
          </a:p>
          <a:p>
            <a:pPr marL="914400" lvl="1" algn="just">
              <a:buClr>
                <a:srgbClr val="FFCE66"/>
              </a:buClr>
              <a:buFont typeface="Wingdings" panose="05000000000000000000" pitchFamily="2" charset="2"/>
              <a:buChar char="q"/>
              <a:tabLst>
                <a:tab pos="357188" algn="l"/>
              </a:tabLst>
            </a:pPr>
            <a:endParaRPr lang="fr-FR" sz="1000" dirty="0" smtClean="0">
              <a:solidFill>
                <a:schemeClr val="bg1">
                  <a:lumMod val="85000"/>
                </a:schemeClr>
              </a:solidFill>
            </a:endParaRPr>
          </a:p>
          <a:p>
            <a:pPr marL="914400" lvl="1" algn="just">
              <a:buClr>
                <a:srgbClr val="FFCE66"/>
              </a:buClr>
              <a:buFont typeface="Wingdings" panose="05000000000000000000" pitchFamily="2" charset="2"/>
              <a:buChar char="q"/>
              <a:tabLst>
                <a:tab pos="357188" algn="l"/>
              </a:tabLst>
            </a:pPr>
            <a:r>
              <a:rPr lang="fr-FR" dirty="0" smtClean="0">
                <a:solidFill>
                  <a:schemeClr val="bg1">
                    <a:lumMod val="85000"/>
                  </a:schemeClr>
                </a:solidFill>
              </a:rPr>
              <a:t>Bilan de l’exercice ORSA </a:t>
            </a:r>
          </a:p>
          <a:p>
            <a:pPr marL="914400" lvl="1" algn="just">
              <a:buClr>
                <a:srgbClr val="FFCE66"/>
              </a:buClr>
              <a:buFont typeface="Wingdings" panose="05000000000000000000" pitchFamily="2" charset="2"/>
              <a:buChar char="q"/>
              <a:tabLst>
                <a:tab pos="357188" algn="l"/>
              </a:tabLst>
            </a:pPr>
            <a:endParaRPr lang="fr-FR" sz="500" dirty="0">
              <a:solidFill>
                <a:schemeClr val="bg1">
                  <a:lumMod val="85000"/>
                </a:schemeClr>
              </a:solidFill>
            </a:endParaRPr>
          </a:p>
          <a:p>
            <a:pPr marL="0" indent="0" algn="just">
              <a:spcBef>
                <a:spcPts val="0"/>
              </a:spcBef>
              <a:buNone/>
              <a:tabLst>
                <a:tab pos="357188" algn="l"/>
              </a:tabLst>
            </a:pPr>
            <a:r>
              <a:rPr lang="fr-FR" sz="2100" dirty="0" smtClean="0">
                <a:solidFill>
                  <a:srgbClr val="FFCE66"/>
                </a:solidFill>
              </a:rPr>
              <a:t>3.  </a:t>
            </a:r>
            <a:r>
              <a:rPr lang="fr-FR" sz="2100" dirty="0" smtClean="0">
                <a:solidFill>
                  <a:schemeClr val="bg1">
                    <a:lumMod val="85000"/>
                  </a:schemeClr>
                </a:solidFill>
              </a:rPr>
              <a:t>Les prochaines étapes </a:t>
            </a:r>
          </a:p>
          <a:p>
            <a:pPr marL="914400" lvl="1" algn="just">
              <a:spcBef>
                <a:spcPts val="0"/>
              </a:spcBef>
              <a:buFont typeface="Wingdings" panose="05000000000000000000" pitchFamily="2" charset="2"/>
              <a:buChar char="q"/>
              <a:tabLst>
                <a:tab pos="357188" algn="l"/>
              </a:tabLst>
            </a:pPr>
            <a:r>
              <a:rPr lang="fr-FR" dirty="0" smtClean="0">
                <a:solidFill>
                  <a:schemeClr val="bg1">
                    <a:lumMod val="85000"/>
                  </a:schemeClr>
                </a:solidFill>
              </a:rPr>
              <a:t>Les processus d’autorisations en 2015 </a:t>
            </a:r>
          </a:p>
          <a:p>
            <a:pPr marL="914400" lvl="1" algn="just">
              <a:spcBef>
                <a:spcPts val="0"/>
              </a:spcBef>
              <a:buFont typeface="Wingdings" panose="05000000000000000000" pitchFamily="2" charset="2"/>
              <a:buChar char="q"/>
              <a:tabLst>
                <a:tab pos="357188" algn="l"/>
              </a:tabLst>
            </a:pPr>
            <a:r>
              <a:rPr lang="fr-FR" dirty="0">
                <a:solidFill>
                  <a:schemeClr val="bg1">
                    <a:lumMod val="85000"/>
                  </a:schemeClr>
                </a:solidFill>
              </a:rPr>
              <a:t>Les prochaines étapes du </a:t>
            </a:r>
            <a:r>
              <a:rPr lang="fr-FR" i="1" dirty="0">
                <a:solidFill>
                  <a:schemeClr val="bg1">
                    <a:lumMod val="85000"/>
                  </a:schemeClr>
                </a:solidFill>
              </a:rPr>
              <a:t>reporting</a:t>
            </a:r>
            <a:r>
              <a:rPr lang="fr-FR" dirty="0">
                <a:solidFill>
                  <a:schemeClr val="bg1">
                    <a:lumMod val="85000"/>
                  </a:schemeClr>
                </a:solidFill>
              </a:rPr>
              <a:t> : exercice européen 2015, 2016 et après</a:t>
            </a:r>
          </a:p>
        </p:txBody>
      </p:sp>
    </p:spTree>
    <p:extLst>
      <p:ext uri="{BB962C8B-B14F-4D97-AF65-F5344CB8AC3E}">
        <p14:creationId xmlns:p14="http://schemas.microsoft.com/office/powerpoint/2010/main" val="98279233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3546" y="50894"/>
            <a:ext cx="6812830" cy="785818"/>
          </a:xfrm>
        </p:spPr>
        <p:txBody>
          <a:bodyPr/>
          <a:lstStyle/>
          <a:p>
            <a:pPr algn="just"/>
            <a:r>
              <a:rPr lang="fr-FR" sz="2800" dirty="0" smtClean="0"/>
              <a:t>Bilan de l’exercice de remise d’états quantitatifs</a:t>
            </a:r>
            <a:endParaRPr lang="fr-FR" sz="2800" dirty="0"/>
          </a:p>
        </p:txBody>
      </p:sp>
      <p:sp>
        <p:nvSpPr>
          <p:cNvPr id="3" name="Espace réservé du contenu 2"/>
          <p:cNvSpPr>
            <a:spLocks noGrp="1"/>
          </p:cNvSpPr>
          <p:nvPr>
            <p:ph idx="1"/>
          </p:nvPr>
        </p:nvSpPr>
        <p:spPr>
          <a:xfrm>
            <a:off x="539552" y="1196752"/>
            <a:ext cx="8352928" cy="5040560"/>
          </a:xfrm>
        </p:spPr>
        <p:txBody>
          <a:bodyPr>
            <a:noAutofit/>
          </a:bodyPr>
          <a:lstStyle/>
          <a:p>
            <a:pPr marL="357188" indent="-357188" algn="just"/>
            <a:r>
              <a:rPr lang="fr-FR" sz="2100" dirty="0" smtClean="0"/>
              <a:t>460 jeux d’états remis</a:t>
            </a:r>
          </a:p>
          <a:p>
            <a:pPr lvl="1" indent="-274638" algn="just"/>
            <a:r>
              <a:rPr lang="fr-FR" sz="2000" dirty="0"/>
              <a:t>C</a:t>
            </a:r>
            <a:r>
              <a:rPr lang="fr-FR" sz="2000" dirty="0" smtClean="0"/>
              <a:t>ouvrant 99 % de part de marché vie et 89 % </a:t>
            </a:r>
            <a:r>
              <a:rPr lang="fr-FR" sz="2000" dirty="0"/>
              <a:t>de part de marché </a:t>
            </a:r>
            <a:r>
              <a:rPr lang="fr-FR" sz="2000" dirty="0" smtClean="0"/>
              <a:t>non </a:t>
            </a:r>
            <a:r>
              <a:rPr lang="fr-FR" sz="2000" dirty="0"/>
              <a:t>v</a:t>
            </a:r>
            <a:r>
              <a:rPr lang="fr-FR" sz="2000" dirty="0" smtClean="0"/>
              <a:t>ie</a:t>
            </a:r>
          </a:p>
          <a:p>
            <a:pPr lvl="1" indent="-274638" algn="just"/>
            <a:r>
              <a:rPr lang="fr-FR" sz="2000" dirty="0"/>
              <a:t>D</a:t>
            </a:r>
            <a:r>
              <a:rPr lang="fr-FR" sz="2000" dirty="0" smtClean="0"/>
              <a:t>ont 198 remises au format XBRL</a:t>
            </a:r>
          </a:p>
          <a:p>
            <a:pPr lvl="1" indent="-274638" algn="just"/>
            <a:r>
              <a:rPr lang="fr-FR" sz="2000" dirty="0" smtClean="0"/>
              <a:t>15 états attendus (bilan, fonds propres, provisions techniques, SCR, MCR, état sur les actifs)</a:t>
            </a:r>
          </a:p>
          <a:p>
            <a:pPr lvl="1" indent="-274638" algn="just"/>
            <a:r>
              <a:rPr lang="fr-FR" sz="2000" dirty="0" smtClean="0"/>
              <a:t>Remise d’une note méthodologique et d’une annexe technique</a:t>
            </a:r>
          </a:p>
          <a:p>
            <a:pPr lvl="1" algn="just"/>
            <a:endParaRPr lang="fr-FR" sz="1500" dirty="0" smtClean="0"/>
          </a:p>
          <a:p>
            <a:pPr marL="357188" indent="-357188" algn="just"/>
            <a:r>
              <a:rPr lang="fr-FR" sz="2100" dirty="0"/>
              <a:t>Une qualité des états remis encore largement perfectible</a:t>
            </a:r>
          </a:p>
          <a:p>
            <a:pPr lvl="1" indent="-274638" algn="just"/>
            <a:r>
              <a:rPr lang="fr-FR" sz="2000" dirty="0"/>
              <a:t>Une part significative de remises comportant des anomalies détectées par les contrôles d’erreurs</a:t>
            </a:r>
          </a:p>
          <a:p>
            <a:pPr lvl="1" indent="-274638" algn="just"/>
            <a:r>
              <a:rPr lang="fr-FR" sz="2000" dirty="0"/>
              <a:t>Des incohérences entre états (hors contrôles d’erreurs) détectées dans beaucoup de remises</a:t>
            </a:r>
          </a:p>
          <a:p>
            <a:pPr lvl="1" indent="-274638" algn="just"/>
            <a:r>
              <a:rPr lang="fr-FR" sz="2000" dirty="0"/>
              <a:t>Remises XBRL généralement de </a:t>
            </a:r>
            <a:r>
              <a:rPr lang="fr-FR" sz="2000" dirty="0" smtClean="0"/>
              <a:t>meilleure qualité </a:t>
            </a:r>
            <a:endParaRPr lang="fr-FR" sz="2000" dirty="0"/>
          </a:p>
          <a:p>
            <a:pPr algn="just"/>
            <a:endParaRPr lang="fr-FR" sz="2000" dirty="0" smtClean="0"/>
          </a:p>
        </p:txBody>
      </p:sp>
      <p:sp>
        <p:nvSpPr>
          <p:cNvPr id="4" name="Espace réservé de la date 3"/>
          <p:cNvSpPr>
            <a:spLocks noGrp="1"/>
          </p:cNvSpPr>
          <p:nvPr>
            <p:ph type="dt" sz="half" idx="2"/>
          </p:nvPr>
        </p:nvSpPr>
        <p:spPr/>
        <p:txBody>
          <a:bodyPr/>
          <a:lstStyle/>
          <a:p>
            <a:pPr fontAlgn="base">
              <a:spcBef>
                <a:spcPct val="0"/>
              </a:spcBef>
              <a:spcAft>
                <a:spcPct val="0"/>
              </a:spcAft>
              <a:defRPr/>
            </a:pPr>
            <a:r>
              <a:rPr lang="fr-FR" smtClean="0">
                <a:latin typeface="Arial" charset="0"/>
              </a:rPr>
              <a:t>18/12/2014</a:t>
            </a:r>
            <a:endParaRPr lang="fr-FR" dirty="0">
              <a:latin typeface="Arial" charset="0"/>
            </a:endParaRPr>
          </a:p>
        </p:txBody>
      </p:sp>
    </p:spTree>
    <p:extLst>
      <p:ext uri="{BB962C8B-B14F-4D97-AF65-F5344CB8AC3E}">
        <p14:creationId xmlns:p14="http://schemas.microsoft.com/office/powerpoint/2010/main" val="13577677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187624" y="44624"/>
            <a:ext cx="2416046" cy="646331"/>
          </a:xfrm>
          <a:prstGeom prst="rect">
            <a:avLst/>
          </a:prstGeom>
        </p:spPr>
        <p:txBody>
          <a:bodyPr wrap="none">
            <a:spAutoFit/>
          </a:bodyPr>
          <a:lstStyle/>
          <a:p>
            <a:pPr fontAlgn="base">
              <a:spcBef>
                <a:spcPct val="0"/>
              </a:spcBef>
              <a:spcAft>
                <a:spcPct val="0"/>
              </a:spcAft>
            </a:pPr>
            <a:r>
              <a:rPr lang="fr-FR" sz="3600" b="1" dirty="0">
                <a:solidFill>
                  <a:srgbClr val="002060"/>
                </a:solidFill>
                <a:latin typeface="Arial" pitchFamily="34" charset="0"/>
                <a:cs typeface="Arial" pitchFamily="34" charset="0"/>
              </a:rPr>
              <a:t>Sommaire</a:t>
            </a:r>
          </a:p>
        </p:txBody>
      </p:sp>
      <p:sp>
        <p:nvSpPr>
          <p:cNvPr id="3" name="Espace réservé du numéro de diapositive 2"/>
          <p:cNvSpPr>
            <a:spLocks noGrp="1"/>
          </p:cNvSpPr>
          <p:nvPr>
            <p:ph type="sldNum" sz="quarter" idx="4"/>
          </p:nvPr>
        </p:nvSpPr>
        <p:spPr/>
        <p:txBody>
          <a:bodyPr/>
          <a:lstStyle/>
          <a:p>
            <a:pPr>
              <a:defRPr/>
            </a:pPr>
            <a:fld id="{AC59C542-C6E0-4E39-86B7-1D85B8646B56}" type="slidenum">
              <a:rPr lang="fr-FR" smtClean="0"/>
              <a:pPr>
                <a:defRPr/>
              </a:pPr>
              <a:t>4</a:t>
            </a:fld>
            <a:endParaRPr lang="fr-FR" dirty="0"/>
          </a:p>
        </p:txBody>
      </p:sp>
      <p:sp>
        <p:nvSpPr>
          <p:cNvPr id="4" name="Espace réservé de la date 3"/>
          <p:cNvSpPr>
            <a:spLocks noGrp="1"/>
          </p:cNvSpPr>
          <p:nvPr>
            <p:ph type="dt" sz="half" idx="2"/>
          </p:nvPr>
        </p:nvSpPr>
        <p:spPr/>
        <p:txBody>
          <a:bodyPr/>
          <a:lstStyle/>
          <a:p>
            <a:pPr>
              <a:defRPr/>
            </a:pPr>
            <a:r>
              <a:rPr lang="fr-FR" dirty="0" smtClean="0">
                <a:latin typeface="Arial" panose="020B0604020202020204" pitchFamily="34" charset="0"/>
                <a:cs typeface="Arial" panose="020B0604020202020204" pitchFamily="34" charset="0"/>
              </a:rPr>
              <a:t>18/12/2014</a:t>
            </a:r>
            <a:endParaRPr lang="fr-FR" dirty="0">
              <a:latin typeface="Arial" panose="020B0604020202020204" pitchFamily="34" charset="0"/>
              <a:cs typeface="Arial" panose="020B0604020202020204" pitchFamily="34" charset="0"/>
            </a:endParaRPr>
          </a:p>
        </p:txBody>
      </p:sp>
      <p:sp>
        <p:nvSpPr>
          <p:cNvPr id="9" name="Espace réservé du contenu 1"/>
          <p:cNvSpPr>
            <a:spLocks noGrp="1"/>
          </p:cNvSpPr>
          <p:nvPr>
            <p:ph idx="1"/>
          </p:nvPr>
        </p:nvSpPr>
        <p:spPr>
          <a:xfrm>
            <a:off x="216024" y="836712"/>
            <a:ext cx="8820472" cy="4968552"/>
          </a:xfrm>
        </p:spPr>
        <p:txBody>
          <a:bodyPr>
            <a:noAutofit/>
          </a:bodyPr>
          <a:lstStyle/>
          <a:p>
            <a:pPr marL="0" indent="0" algn="just">
              <a:buClr>
                <a:srgbClr val="FFCE66"/>
              </a:buClr>
              <a:buNone/>
              <a:tabLst>
                <a:tab pos="179388" algn="l"/>
              </a:tabLst>
            </a:pPr>
            <a:r>
              <a:rPr lang="fr-FR" sz="2100" dirty="0" smtClean="0">
                <a:solidFill>
                  <a:srgbClr val="FFCE66"/>
                </a:solidFill>
              </a:rPr>
              <a:t>1.  </a:t>
            </a:r>
            <a:r>
              <a:rPr lang="fr-FR" sz="2100" dirty="0" smtClean="0"/>
              <a:t>L’actualité réglementaire de Solvabilité II</a:t>
            </a:r>
          </a:p>
          <a:p>
            <a:pPr marL="893763" lvl="1" indent="-436563" algn="just">
              <a:buClr>
                <a:srgbClr val="FFCE66"/>
              </a:buClr>
              <a:buFont typeface="Wingdings" panose="05000000000000000000" pitchFamily="2" charset="2"/>
              <a:buChar char="q"/>
            </a:pPr>
            <a:r>
              <a:rPr lang="fr-FR" dirty="0" smtClean="0"/>
              <a:t>Actualité européenne </a:t>
            </a:r>
          </a:p>
          <a:p>
            <a:pPr marL="819150" lvl="1" indent="-361950" algn="just">
              <a:buClr>
                <a:srgbClr val="FFCE66"/>
              </a:buClr>
              <a:buFont typeface="Wingdings" panose="05000000000000000000" pitchFamily="2" charset="2"/>
              <a:buChar char="q"/>
            </a:pPr>
            <a:endParaRPr lang="fr-FR" sz="1000" dirty="0" smtClean="0"/>
          </a:p>
          <a:p>
            <a:pPr marL="1431925" lvl="3" indent="-358775" algn="just">
              <a:buClr>
                <a:srgbClr val="FFCE66"/>
              </a:buClr>
              <a:buFont typeface="Wingdings" panose="05000000000000000000" pitchFamily="2" charset="2"/>
              <a:buChar char="§"/>
            </a:pPr>
            <a:r>
              <a:rPr lang="fr-FR" b="1" dirty="0">
                <a:solidFill>
                  <a:srgbClr val="0E4090"/>
                </a:solidFill>
                <a:latin typeface="Arial" pitchFamily="34" charset="0"/>
                <a:cs typeface="Arial" pitchFamily="34" charset="0"/>
              </a:rPr>
              <a:t>Nathalie </a:t>
            </a:r>
            <a:r>
              <a:rPr lang="fr-FR" b="1" dirty="0" smtClean="0">
                <a:solidFill>
                  <a:srgbClr val="0E4090"/>
                </a:solidFill>
                <a:latin typeface="Arial" pitchFamily="34" charset="0"/>
                <a:cs typeface="Arial" pitchFamily="34" charset="0"/>
              </a:rPr>
              <a:t>Quintart</a:t>
            </a:r>
            <a:r>
              <a:rPr lang="fr-FR" b="1" dirty="0" smtClean="0">
                <a:latin typeface="Arial" panose="020B0604020202020204" pitchFamily="34" charset="0"/>
                <a:cs typeface="Arial" panose="020B0604020202020204" pitchFamily="34" charset="0"/>
              </a:rPr>
              <a:t>, chef du service des Affaires internationales assurance à l’ACPR</a:t>
            </a:r>
            <a:endParaRPr lang="fr-FR" b="1" dirty="0">
              <a:latin typeface="Arial" panose="020B0604020202020204" pitchFamily="34" charset="0"/>
              <a:cs typeface="Arial" panose="020B0604020202020204" pitchFamily="34" charset="0"/>
            </a:endParaRPr>
          </a:p>
          <a:p>
            <a:pPr marL="457200" lvl="1" indent="0" algn="just">
              <a:buClr>
                <a:srgbClr val="FFCE66"/>
              </a:buClr>
              <a:buNone/>
            </a:pPr>
            <a:endParaRPr lang="fr-FR" sz="1000" dirty="0" smtClean="0"/>
          </a:p>
          <a:p>
            <a:pPr marL="898525" lvl="1" indent="-450850" algn="just">
              <a:buClr>
                <a:srgbClr val="FFCE66"/>
              </a:buClr>
              <a:buFont typeface="Wingdings" panose="05000000000000000000" pitchFamily="2" charset="2"/>
              <a:buChar char="q"/>
            </a:pPr>
            <a:r>
              <a:rPr lang="fr-FR" dirty="0" smtClean="0">
                <a:solidFill>
                  <a:schemeClr val="bg1">
                    <a:lumMod val="85000"/>
                  </a:schemeClr>
                </a:solidFill>
              </a:rPr>
              <a:t>Transposition en droit français</a:t>
            </a:r>
          </a:p>
          <a:p>
            <a:pPr marL="819150" lvl="1" indent="-361950" algn="just">
              <a:buClr>
                <a:srgbClr val="FFCE66"/>
              </a:buClr>
              <a:buFont typeface="Wingdings" panose="05000000000000000000" pitchFamily="2" charset="2"/>
              <a:buChar char="q"/>
            </a:pPr>
            <a:endParaRPr lang="fr-FR" sz="1000" dirty="0" smtClean="0">
              <a:solidFill>
                <a:schemeClr val="bg1">
                  <a:lumMod val="85000"/>
                </a:schemeClr>
              </a:solidFill>
            </a:endParaRPr>
          </a:p>
          <a:p>
            <a:pPr marL="0" indent="0" algn="just">
              <a:buClr>
                <a:srgbClr val="FFCE66"/>
              </a:buClr>
              <a:buNone/>
              <a:tabLst>
                <a:tab pos="357188" algn="l"/>
              </a:tabLst>
            </a:pPr>
            <a:r>
              <a:rPr lang="fr-FR" sz="2100" dirty="0" smtClean="0">
                <a:solidFill>
                  <a:srgbClr val="FFCE66"/>
                </a:solidFill>
              </a:rPr>
              <a:t>2.  </a:t>
            </a:r>
            <a:r>
              <a:rPr lang="fr-FR" sz="2100" dirty="0" smtClean="0">
                <a:solidFill>
                  <a:schemeClr val="bg1">
                    <a:lumMod val="85000"/>
                  </a:schemeClr>
                </a:solidFill>
              </a:rPr>
              <a:t>Bilan de l’exercice de préparation 2014</a:t>
            </a:r>
          </a:p>
          <a:p>
            <a:pPr marL="914400" lvl="1" algn="just">
              <a:buClr>
                <a:srgbClr val="FFCE66"/>
              </a:buClr>
              <a:buFont typeface="Wingdings" panose="05000000000000000000" pitchFamily="2" charset="2"/>
              <a:buChar char="q"/>
              <a:tabLst>
                <a:tab pos="357188" algn="l"/>
              </a:tabLst>
            </a:pPr>
            <a:r>
              <a:rPr lang="fr-FR" dirty="0" smtClean="0">
                <a:solidFill>
                  <a:schemeClr val="bg1">
                    <a:lumMod val="85000"/>
                  </a:schemeClr>
                </a:solidFill>
              </a:rPr>
              <a:t>La préparation vue par les organismes</a:t>
            </a:r>
          </a:p>
          <a:p>
            <a:pPr marL="914400" lvl="1" algn="just">
              <a:buClr>
                <a:srgbClr val="FFCE66"/>
              </a:buClr>
              <a:buFont typeface="Wingdings" panose="05000000000000000000" pitchFamily="2" charset="2"/>
              <a:buChar char="q"/>
              <a:tabLst>
                <a:tab pos="357188" algn="l"/>
              </a:tabLst>
            </a:pPr>
            <a:r>
              <a:rPr lang="fr-FR" dirty="0" smtClean="0">
                <a:solidFill>
                  <a:schemeClr val="bg1">
                    <a:lumMod val="85000"/>
                  </a:schemeClr>
                </a:solidFill>
              </a:rPr>
              <a:t>Bilan de la remise d’états quantitatifs</a:t>
            </a:r>
          </a:p>
          <a:p>
            <a:pPr marL="914400" lvl="1" algn="just">
              <a:buClr>
                <a:srgbClr val="FFCE66"/>
              </a:buClr>
              <a:buFont typeface="Wingdings" panose="05000000000000000000" pitchFamily="2" charset="2"/>
              <a:buChar char="q"/>
              <a:tabLst>
                <a:tab pos="357188" algn="l"/>
              </a:tabLst>
            </a:pPr>
            <a:r>
              <a:rPr lang="fr-FR" dirty="0" smtClean="0">
                <a:solidFill>
                  <a:schemeClr val="bg1">
                    <a:lumMod val="85000"/>
                  </a:schemeClr>
                </a:solidFill>
              </a:rPr>
              <a:t>Bilan de l’exercice ORSA </a:t>
            </a:r>
          </a:p>
          <a:p>
            <a:pPr marL="914400" lvl="1" algn="just">
              <a:buClr>
                <a:srgbClr val="FFCE66"/>
              </a:buClr>
              <a:buFont typeface="Wingdings" panose="05000000000000000000" pitchFamily="2" charset="2"/>
              <a:buChar char="q"/>
              <a:tabLst>
                <a:tab pos="357188" algn="l"/>
              </a:tabLst>
            </a:pPr>
            <a:endParaRPr lang="fr-FR" sz="1000" dirty="0">
              <a:solidFill>
                <a:schemeClr val="bg1">
                  <a:lumMod val="85000"/>
                </a:schemeClr>
              </a:solidFill>
            </a:endParaRPr>
          </a:p>
          <a:p>
            <a:pPr marL="0" indent="0" algn="just">
              <a:buNone/>
              <a:tabLst>
                <a:tab pos="357188" algn="l"/>
              </a:tabLst>
            </a:pPr>
            <a:r>
              <a:rPr lang="fr-FR" sz="2100" dirty="0" smtClean="0">
                <a:solidFill>
                  <a:srgbClr val="FFCE66"/>
                </a:solidFill>
              </a:rPr>
              <a:t>3.  </a:t>
            </a:r>
            <a:r>
              <a:rPr lang="fr-FR" sz="2100" dirty="0" smtClean="0">
                <a:solidFill>
                  <a:schemeClr val="bg1">
                    <a:lumMod val="85000"/>
                  </a:schemeClr>
                </a:solidFill>
              </a:rPr>
              <a:t>Les prochaines étapes </a:t>
            </a:r>
          </a:p>
          <a:p>
            <a:pPr marL="914400" lvl="1" algn="just">
              <a:buFont typeface="Wingdings" panose="05000000000000000000" pitchFamily="2" charset="2"/>
              <a:buChar char="q"/>
              <a:tabLst>
                <a:tab pos="357188" algn="l"/>
              </a:tabLst>
            </a:pPr>
            <a:r>
              <a:rPr lang="fr-FR" dirty="0" smtClean="0">
                <a:solidFill>
                  <a:schemeClr val="bg1">
                    <a:lumMod val="85000"/>
                  </a:schemeClr>
                </a:solidFill>
              </a:rPr>
              <a:t>Les processus d’autorisations en 2015 </a:t>
            </a:r>
          </a:p>
          <a:p>
            <a:pPr marL="914400" lvl="1" algn="just">
              <a:buFont typeface="Wingdings" panose="05000000000000000000" pitchFamily="2" charset="2"/>
              <a:buChar char="q"/>
              <a:tabLst>
                <a:tab pos="357188" algn="l"/>
              </a:tabLst>
            </a:pPr>
            <a:r>
              <a:rPr lang="fr-FR" dirty="0">
                <a:solidFill>
                  <a:schemeClr val="bg1">
                    <a:lumMod val="85000"/>
                  </a:schemeClr>
                </a:solidFill>
              </a:rPr>
              <a:t>Les prochaines étapes du </a:t>
            </a:r>
            <a:r>
              <a:rPr lang="fr-FR" i="1" dirty="0">
                <a:solidFill>
                  <a:schemeClr val="bg1">
                    <a:lumMod val="85000"/>
                  </a:schemeClr>
                </a:solidFill>
              </a:rPr>
              <a:t>reporting</a:t>
            </a:r>
            <a:r>
              <a:rPr lang="fr-FR" dirty="0">
                <a:solidFill>
                  <a:schemeClr val="bg1">
                    <a:lumMod val="85000"/>
                  </a:schemeClr>
                </a:solidFill>
              </a:rPr>
              <a:t> : exercice européen 2015, 2016 et après</a:t>
            </a:r>
          </a:p>
          <a:p>
            <a:pPr marL="914400" lvl="1" algn="just">
              <a:buFont typeface="Wingdings" panose="05000000000000000000" pitchFamily="2" charset="2"/>
              <a:buChar char="q"/>
              <a:tabLst>
                <a:tab pos="357188" algn="l"/>
              </a:tabLst>
            </a:pPr>
            <a:endParaRPr lang="fr-FR" dirty="0" smtClean="0">
              <a:solidFill>
                <a:schemeClr val="bg1">
                  <a:lumMod val="85000"/>
                </a:schemeClr>
              </a:solidFill>
            </a:endParaRPr>
          </a:p>
        </p:txBody>
      </p:sp>
    </p:spTree>
    <p:extLst>
      <p:ext uri="{BB962C8B-B14F-4D97-AF65-F5344CB8AC3E}">
        <p14:creationId xmlns:p14="http://schemas.microsoft.com/office/powerpoint/2010/main" val="319025219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15714" y="-27384"/>
            <a:ext cx="7056686" cy="785818"/>
          </a:xfrm>
        </p:spPr>
        <p:txBody>
          <a:bodyPr/>
          <a:lstStyle/>
          <a:p>
            <a:pPr algn="just"/>
            <a:r>
              <a:rPr lang="fr-FR" sz="2800" dirty="0" smtClean="0"/>
              <a:t>Spécifications techniques utilisées</a:t>
            </a:r>
            <a:endParaRPr lang="fr-FR" sz="2800" dirty="0"/>
          </a:p>
        </p:txBody>
      </p:sp>
      <p:sp>
        <p:nvSpPr>
          <p:cNvPr id="3" name="Espace réservé du contenu 2"/>
          <p:cNvSpPr>
            <a:spLocks noGrp="1"/>
          </p:cNvSpPr>
          <p:nvPr>
            <p:ph idx="1"/>
          </p:nvPr>
        </p:nvSpPr>
        <p:spPr>
          <a:xfrm>
            <a:off x="323528" y="798166"/>
            <a:ext cx="8712968" cy="5439146"/>
          </a:xfrm>
        </p:spPr>
        <p:txBody>
          <a:bodyPr>
            <a:noAutofit/>
          </a:bodyPr>
          <a:lstStyle/>
          <a:p>
            <a:pPr marL="357188" indent="-357188" algn="just">
              <a:tabLst>
                <a:tab pos="447675" algn="l"/>
              </a:tabLst>
            </a:pPr>
            <a:r>
              <a:rPr lang="fr-FR" dirty="0" smtClean="0"/>
              <a:t>Utilisation des spécifications techniques les plus à jour pour la majorité des participants :</a:t>
            </a:r>
          </a:p>
          <a:p>
            <a:pPr algn="just">
              <a:tabLst>
                <a:tab pos="447675" algn="l"/>
              </a:tabLst>
            </a:pPr>
            <a:endParaRPr lang="fr-FR" dirty="0"/>
          </a:p>
          <a:p>
            <a:pPr algn="just">
              <a:tabLst>
                <a:tab pos="447675" algn="l"/>
              </a:tabLst>
            </a:pPr>
            <a:endParaRPr lang="fr-FR" dirty="0" smtClean="0"/>
          </a:p>
          <a:p>
            <a:pPr algn="just">
              <a:tabLst>
                <a:tab pos="447675" algn="l"/>
              </a:tabLst>
            </a:pPr>
            <a:endParaRPr lang="fr-FR" dirty="0"/>
          </a:p>
          <a:p>
            <a:pPr marL="534987" lvl="1" indent="0" algn="just">
              <a:buNone/>
              <a:tabLst>
                <a:tab pos="447675" algn="l"/>
              </a:tabLst>
            </a:pPr>
            <a:endParaRPr lang="fr-FR" dirty="0"/>
          </a:p>
          <a:p>
            <a:pPr marL="534987" lvl="1" indent="0" algn="just">
              <a:buNone/>
              <a:tabLst>
                <a:tab pos="447675" algn="l"/>
              </a:tabLst>
            </a:pPr>
            <a:endParaRPr lang="fr-FR" dirty="0" smtClean="0"/>
          </a:p>
          <a:p>
            <a:pPr marL="534987" lvl="1" indent="0" algn="just">
              <a:buNone/>
              <a:tabLst>
                <a:tab pos="447675" algn="l"/>
              </a:tabLst>
            </a:pPr>
            <a:endParaRPr lang="fr-FR" dirty="0"/>
          </a:p>
          <a:p>
            <a:pPr marL="534987" lvl="1" indent="0" algn="just">
              <a:buNone/>
              <a:tabLst>
                <a:tab pos="447675" algn="l"/>
              </a:tabLst>
            </a:pPr>
            <a:endParaRPr lang="fr-FR" sz="1900" dirty="0" smtClean="0"/>
          </a:p>
          <a:p>
            <a:pPr marL="534987" lvl="1" indent="0" algn="just">
              <a:buNone/>
              <a:tabLst>
                <a:tab pos="447675" algn="l"/>
              </a:tabLst>
            </a:pPr>
            <a:endParaRPr lang="fr-FR" sz="1900" dirty="0"/>
          </a:p>
          <a:p>
            <a:pPr marL="534987" lvl="1" indent="0" algn="just">
              <a:buNone/>
              <a:tabLst>
                <a:tab pos="447675" algn="l"/>
              </a:tabLst>
            </a:pPr>
            <a:endParaRPr lang="fr-FR" sz="1800" dirty="0" smtClean="0"/>
          </a:p>
          <a:p>
            <a:pPr marL="357188" indent="-357188" algn="just">
              <a:tabLst>
                <a:tab pos="357188" algn="l"/>
                <a:tab pos="447675" algn="l"/>
              </a:tabLst>
            </a:pPr>
            <a:r>
              <a:rPr lang="fr-FR" dirty="0" smtClean="0"/>
              <a:t>Spécifications des </a:t>
            </a:r>
            <a:r>
              <a:rPr lang="fr-FR" i="1" dirty="0" smtClean="0"/>
              <a:t>stress tests </a:t>
            </a:r>
            <a:r>
              <a:rPr lang="fr-FR" dirty="0" smtClean="0"/>
              <a:t>EIOPA 2014 : </a:t>
            </a:r>
            <a:r>
              <a:rPr lang="fr-FR" b="0" dirty="0" smtClean="0"/>
              <a:t>les plus à jour, n’intégrant pas les mesures « branches longues » ; les organismes avaient en revanche la possibilité d’utiliser une courbe des taux intégrant la correction pour volatilité (</a:t>
            </a:r>
            <a:r>
              <a:rPr lang="fr-FR" b="0" i="1" dirty="0" smtClean="0"/>
              <a:t>Volatility Adjustment</a:t>
            </a:r>
            <a:r>
              <a:rPr lang="fr-FR" b="0" dirty="0" smtClean="0"/>
              <a:t>)</a:t>
            </a:r>
          </a:p>
          <a:p>
            <a:pPr marL="357188" indent="-357188" algn="just">
              <a:tabLst>
                <a:tab pos="357188" algn="l"/>
                <a:tab pos="447675" algn="l"/>
              </a:tabLst>
            </a:pPr>
            <a:endParaRPr lang="fr-FR" sz="200" b="0" dirty="0" smtClean="0"/>
          </a:p>
          <a:p>
            <a:pPr marL="357188" indent="-357188" algn="just">
              <a:tabLst>
                <a:tab pos="357188" algn="l"/>
                <a:tab pos="447675" algn="l"/>
              </a:tabLst>
            </a:pPr>
            <a:r>
              <a:rPr lang="fr-FR" dirty="0"/>
              <a:t>Étude d’impact sur les mesures branches longues (LTGA) : </a:t>
            </a:r>
            <a:r>
              <a:rPr lang="fr-FR" b="0" dirty="0"/>
              <a:t>spécifications </a:t>
            </a:r>
            <a:r>
              <a:rPr lang="fr-FR" b="0" dirty="0" smtClean="0"/>
              <a:t>développées par </a:t>
            </a:r>
            <a:r>
              <a:rPr lang="fr-FR" b="0" dirty="0"/>
              <a:t>l’EIOPA pour les </a:t>
            </a:r>
            <a:r>
              <a:rPr lang="fr-FR" b="0" i="1" dirty="0"/>
              <a:t>stress tests </a:t>
            </a:r>
            <a:r>
              <a:rPr lang="fr-FR" b="0" dirty="0"/>
              <a:t>2013 et l’étude d’impact du paquet </a:t>
            </a:r>
            <a:r>
              <a:rPr lang="fr-FR" b="0" dirty="0" smtClean="0"/>
              <a:t>branches longues, recommandées </a:t>
            </a:r>
            <a:r>
              <a:rPr lang="fr-FR" b="0" dirty="0"/>
              <a:t>pour l’exercice 2013 et n’incluant pas les mesures finales du </a:t>
            </a:r>
            <a:r>
              <a:rPr lang="fr-FR" b="0" dirty="0" smtClean="0"/>
              <a:t>paquet</a:t>
            </a:r>
            <a:endParaRPr lang="fr-FR" b="0" dirty="0"/>
          </a:p>
          <a:p>
            <a:pPr marL="539750" indent="269875" algn="just">
              <a:spcBef>
                <a:spcPts val="0"/>
              </a:spcBef>
              <a:buFont typeface="Wingdings" panose="05000000000000000000" pitchFamily="2" charset="2"/>
              <a:buChar char="Ø"/>
              <a:tabLst>
                <a:tab pos="447675" algn="l"/>
                <a:tab pos="714375" algn="l"/>
                <a:tab pos="809625" algn="l"/>
              </a:tabLst>
            </a:pPr>
            <a:endParaRPr lang="fr-FR" sz="200" b="0" dirty="0"/>
          </a:p>
          <a:p>
            <a:pPr marL="354013" indent="-354013" algn="just">
              <a:tabLst>
                <a:tab pos="447675" algn="l"/>
              </a:tabLst>
            </a:pPr>
            <a:r>
              <a:rPr lang="fr-FR" dirty="0" smtClean="0"/>
              <a:t>Autres : </a:t>
            </a:r>
            <a:r>
              <a:rPr lang="fr-FR" b="0" dirty="0" smtClean="0"/>
              <a:t>dans la plupart des cas, des spécifications « maisons » mises à jour au fur et à mesure de la publication des textes ; pour quelques cas marginaux, des spécifications anciennes ont été utilisées (QIS 5, niveau 2 de novembre 2011)</a:t>
            </a:r>
          </a:p>
          <a:p>
            <a:pPr marL="354013" indent="-354013" algn="just">
              <a:tabLst>
                <a:tab pos="447675" algn="l"/>
              </a:tabLst>
            </a:pPr>
            <a:endParaRPr lang="fr-FR" sz="200" b="0" dirty="0" smtClean="0"/>
          </a:p>
          <a:p>
            <a:pPr algn="just">
              <a:tabLst>
                <a:tab pos="447675" algn="l"/>
              </a:tabLst>
            </a:pPr>
            <a:r>
              <a:rPr lang="fr-FR" b="0" dirty="0" smtClean="0"/>
              <a:t>Pourcentages indiqués en nombre d’organismes, non pondérés</a:t>
            </a:r>
            <a:endParaRPr lang="fr-FR" dirty="0" smtClean="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8405" y="1124744"/>
            <a:ext cx="5614987" cy="251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Espace réservé de la date 3"/>
          <p:cNvSpPr>
            <a:spLocks noGrp="1"/>
          </p:cNvSpPr>
          <p:nvPr>
            <p:ph type="dt" sz="half" idx="2"/>
          </p:nvPr>
        </p:nvSpPr>
        <p:spPr/>
        <p:txBody>
          <a:bodyPr/>
          <a:lstStyle/>
          <a:p>
            <a:pPr fontAlgn="base">
              <a:spcBef>
                <a:spcPct val="0"/>
              </a:spcBef>
              <a:spcAft>
                <a:spcPct val="0"/>
              </a:spcAft>
              <a:defRPr/>
            </a:pPr>
            <a:r>
              <a:rPr lang="fr-FR" smtClean="0">
                <a:latin typeface="Arial" charset="0"/>
              </a:rPr>
              <a:t>18/12/2014</a:t>
            </a:r>
            <a:endParaRPr lang="fr-FR" dirty="0">
              <a:latin typeface="Arial" charset="0"/>
            </a:endParaRPr>
          </a:p>
        </p:txBody>
      </p:sp>
    </p:spTree>
    <p:extLst>
      <p:ext uri="{BB962C8B-B14F-4D97-AF65-F5344CB8AC3E}">
        <p14:creationId xmlns:p14="http://schemas.microsoft.com/office/powerpoint/2010/main" val="371803429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1538" y="50894"/>
            <a:ext cx="7316886" cy="785818"/>
          </a:xfrm>
        </p:spPr>
        <p:txBody>
          <a:bodyPr/>
          <a:lstStyle/>
          <a:p>
            <a:pPr algn="just"/>
            <a:r>
              <a:rPr lang="fr-FR" sz="2800" dirty="0" smtClean="0"/>
              <a:t>Résultats quantitatifs</a:t>
            </a:r>
            <a:endParaRPr lang="fr-FR" sz="2800" dirty="0"/>
          </a:p>
        </p:txBody>
      </p:sp>
      <p:sp>
        <p:nvSpPr>
          <p:cNvPr id="3" name="Espace réservé du contenu 2"/>
          <p:cNvSpPr>
            <a:spLocks noGrp="1"/>
          </p:cNvSpPr>
          <p:nvPr>
            <p:ph idx="1"/>
          </p:nvPr>
        </p:nvSpPr>
        <p:spPr>
          <a:xfrm>
            <a:off x="179512" y="1196752"/>
            <a:ext cx="8640960" cy="5040560"/>
          </a:xfrm>
        </p:spPr>
        <p:txBody>
          <a:bodyPr>
            <a:noAutofit/>
          </a:bodyPr>
          <a:lstStyle/>
          <a:p>
            <a:pPr marL="357188" indent="-357188" algn="just"/>
            <a:r>
              <a:rPr lang="fr-FR" sz="2000" dirty="0" smtClean="0"/>
              <a:t>Les résultats présentés ci-après sont donnés à titre purement indicatif</a:t>
            </a:r>
          </a:p>
          <a:p>
            <a:pPr marL="357188" indent="-357188" algn="just"/>
            <a:endParaRPr lang="fr-FR" sz="500" dirty="0" smtClean="0"/>
          </a:p>
          <a:p>
            <a:pPr marL="809625" lvl="1" indent="-274638" algn="just"/>
            <a:r>
              <a:rPr lang="fr-FR" sz="2000" dirty="0"/>
              <a:t>Les données ont été collectées dans le cadre d’un exercice de préparation sans vocation statistique ou </a:t>
            </a:r>
            <a:r>
              <a:rPr lang="fr-FR" sz="2000" dirty="0" smtClean="0"/>
              <a:t>prudentielle</a:t>
            </a:r>
          </a:p>
          <a:p>
            <a:pPr marL="809625" lvl="1" indent="-274638" algn="just"/>
            <a:endParaRPr lang="fr-FR" sz="500" dirty="0"/>
          </a:p>
          <a:p>
            <a:pPr marL="809625" lvl="1" indent="-274638" algn="just" defTabSz="809625"/>
            <a:r>
              <a:rPr lang="fr-FR" sz="2000" dirty="0"/>
              <a:t>Les spécifications utilisées ne sont pas les dispositions définitives encore en cours de formalisation au moment de l’exercice</a:t>
            </a:r>
          </a:p>
          <a:p>
            <a:pPr marL="1341438" lvl="2" indent="-261938" algn="just"/>
            <a:r>
              <a:rPr lang="fr-FR" sz="2000" dirty="0"/>
              <a:t>Non prise en compte, dans la plupart des réponses, des mesures du paquet branches longues </a:t>
            </a:r>
            <a:r>
              <a:rPr lang="fr-FR" sz="2000" dirty="0" smtClean="0"/>
              <a:t>hors correction pour volatilité (</a:t>
            </a:r>
            <a:r>
              <a:rPr lang="fr-FR" sz="2000" i="1" dirty="0" smtClean="0"/>
              <a:t>Volatility Adjustment</a:t>
            </a:r>
            <a:r>
              <a:rPr lang="fr-FR" sz="2000" dirty="0" smtClean="0"/>
              <a:t>)</a:t>
            </a:r>
          </a:p>
          <a:p>
            <a:pPr marL="1341438" lvl="2" indent="-261938" algn="just"/>
            <a:endParaRPr lang="fr-FR" sz="500" dirty="0"/>
          </a:p>
          <a:p>
            <a:pPr marL="1341438" lvl="2" indent="-261938" algn="just"/>
            <a:r>
              <a:rPr lang="fr-FR" sz="2000" dirty="0"/>
              <a:t>Modalités d’évaluation de la courbe des taux </a:t>
            </a:r>
            <a:r>
              <a:rPr lang="fr-FR" sz="2000" dirty="0" smtClean="0"/>
              <a:t>avec correction pour volatilité non </a:t>
            </a:r>
            <a:r>
              <a:rPr lang="fr-FR" sz="2000" dirty="0"/>
              <a:t>stabilisées </a:t>
            </a:r>
            <a:endParaRPr lang="fr-FR" sz="2000" dirty="0" smtClean="0"/>
          </a:p>
          <a:p>
            <a:pPr marL="1341438" lvl="2" indent="-261938" algn="just"/>
            <a:endParaRPr lang="fr-FR" sz="500" dirty="0"/>
          </a:p>
          <a:p>
            <a:pPr marL="809625" lvl="1" indent="-274638" algn="just"/>
            <a:r>
              <a:rPr lang="fr-FR" sz="2000" dirty="0"/>
              <a:t>Données sur base individuelle, estimées à fin décembre 2013</a:t>
            </a:r>
          </a:p>
        </p:txBody>
      </p:sp>
      <p:sp>
        <p:nvSpPr>
          <p:cNvPr id="4" name="Espace réservé de la date 3"/>
          <p:cNvSpPr>
            <a:spLocks noGrp="1"/>
          </p:cNvSpPr>
          <p:nvPr>
            <p:ph type="dt" sz="half" idx="2"/>
          </p:nvPr>
        </p:nvSpPr>
        <p:spPr/>
        <p:txBody>
          <a:bodyPr/>
          <a:lstStyle/>
          <a:p>
            <a:pPr fontAlgn="base">
              <a:spcBef>
                <a:spcPct val="0"/>
              </a:spcBef>
              <a:spcAft>
                <a:spcPct val="0"/>
              </a:spcAft>
              <a:defRPr/>
            </a:pPr>
            <a:r>
              <a:rPr lang="fr-FR" smtClean="0">
                <a:latin typeface="Arial" charset="0"/>
              </a:rPr>
              <a:t>18/12/2014</a:t>
            </a:r>
            <a:endParaRPr lang="fr-FR" dirty="0">
              <a:latin typeface="Arial" charset="0"/>
            </a:endParaRPr>
          </a:p>
        </p:txBody>
      </p:sp>
    </p:spTree>
    <p:extLst>
      <p:ext uri="{BB962C8B-B14F-4D97-AF65-F5344CB8AC3E}">
        <p14:creationId xmlns:p14="http://schemas.microsoft.com/office/powerpoint/2010/main" val="190571436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1538" y="50894"/>
            <a:ext cx="7964958" cy="785818"/>
          </a:xfrm>
        </p:spPr>
        <p:txBody>
          <a:bodyPr/>
          <a:lstStyle/>
          <a:p>
            <a:pPr algn="just"/>
            <a:r>
              <a:rPr lang="fr-FR" sz="2800" dirty="0" smtClean="0"/>
              <a:t>Couverture du capital de solvabilité requis (SCR)</a:t>
            </a:r>
            <a:endParaRPr lang="fr-FR" sz="2800" dirty="0"/>
          </a:p>
        </p:txBody>
      </p:sp>
      <p:sp>
        <p:nvSpPr>
          <p:cNvPr id="3" name="Espace réservé du contenu 2"/>
          <p:cNvSpPr>
            <a:spLocks noGrp="1"/>
          </p:cNvSpPr>
          <p:nvPr>
            <p:ph idx="1"/>
          </p:nvPr>
        </p:nvSpPr>
        <p:spPr>
          <a:xfrm>
            <a:off x="323528" y="1340768"/>
            <a:ext cx="8640960" cy="4608512"/>
          </a:xfrm>
        </p:spPr>
        <p:txBody>
          <a:bodyPr>
            <a:noAutofit/>
          </a:bodyPr>
          <a:lstStyle/>
          <a:p>
            <a:pPr marL="357188" indent="-357188" algn="just"/>
            <a:r>
              <a:rPr lang="fr-FR" sz="2400" b="0" dirty="0" smtClean="0"/>
              <a:t>Taux de couverture moyen de </a:t>
            </a:r>
            <a:r>
              <a:rPr lang="fr-FR" sz="2400" dirty="0" smtClean="0"/>
              <a:t>287 %</a:t>
            </a:r>
          </a:p>
          <a:p>
            <a:pPr marL="357188" indent="-357188" algn="just"/>
            <a:endParaRPr lang="fr-FR" sz="2100" dirty="0" smtClean="0"/>
          </a:p>
          <a:p>
            <a:pPr marL="357188" indent="-357188" algn="just"/>
            <a:r>
              <a:rPr lang="fr-FR" sz="2400" b="0" dirty="0" smtClean="0"/>
              <a:t>Taux de couverture médian de </a:t>
            </a:r>
            <a:r>
              <a:rPr lang="fr-FR" sz="2400" dirty="0" smtClean="0"/>
              <a:t>255 %</a:t>
            </a:r>
          </a:p>
          <a:p>
            <a:pPr marL="357188" indent="-357188" algn="just"/>
            <a:endParaRPr lang="fr-FR" sz="2100" dirty="0" smtClean="0"/>
          </a:p>
          <a:p>
            <a:pPr marL="357188" indent="-357188" algn="just"/>
            <a:r>
              <a:rPr lang="fr-FR" sz="2400" dirty="0" smtClean="0"/>
              <a:t>6 % </a:t>
            </a:r>
            <a:r>
              <a:rPr lang="fr-FR" sz="2400" b="0" dirty="0" smtClean="0"/>
              <a:t>des participants (en nombre) ne couvrent pas leur SCR</a:t>
            </a:r>
          </a:p>
          <a:p>
            <a:pPr marL="0" indent="0" algn="just">
              <a:buNone/>
            </a:pPr>
            <a:endParaRPr lang="fr-FR" sz="2300" b="0" i="1" dirty="0" smtClean="0"/>
          </a:p>
          <a:p>
            <a:pPr marL="0" indent="0" algn="just">
              <a:buNone/>
            </a:pPr>
            <a:endParaRPr lang="fr-FR" sz="2300" b="0" i="1" dirty="0" smtClean="0"/>
          </a:p>
          <a:p>
            <a:pPr marL="0" indent="0" algn="just">
              <a:buNone/>
            </a:pPr>
            <a:endParaRPr lang="fr-FR" sz="2300" b="0" i="1" dirty="0" smtClean="0"/>
          </a:p>
          <a:p>
            <a:pPr marL="0" indent="0" algn="just">
              <a:buNone/>
            </a:pPr>
            <a:r>
              <a:rPr lang="fr-FR" sz="2100" b="0" i="1" dirty="0" smtClean="0"/>
              <a:t>NB : données indicatives à fin 2013, collectées dans le cadre d’un exercice de préparation sur des spécifications non définitives ; </a:t>
            </a:r>
            <a:r>
              <a:rPr lang="fr-FR" sz="2100" b="0" i="1" dirty="0"/>
              <a:t>r</a:t>
            </a:r>
            <a:r>
              <a:rPr lang="fr-FR" sz="2100" b="0" i="1" dirty="0" smtClean="0"/>
              <a:t>atios non pondérés</a:t>
            </a:r>
          </a:p>
        </p:txBody>
      </p:sp>
      <p:sp>
        <p:nvSpPr>
          <p:cNvPr id="4" name="Espace réservé de la date 3"/>
          <p:cNvSpPr>
            <a:spLocks noGrp="1"/>
          </p:cNvSpPr>
          <p:nvPr>
            <p:ph type="dt" sz="half" idx="2"/>
          </p:nvPr>
        </p:nvSpPr>
        <p:spPr/>
        <p:txBody>
          <a:bodyPr/>
          <a:lstStyle/>
          <a:p>
            <a:pPr fontAlgn="base">
              <a:spcBef>
                <a:spcPct val="0"/>
              </a:spcBef>
              <a:spcAft>
                <a:spcPct val="0"/>
              </a:spcAft>
              <a:defRPr/>
            </a:pPr>
            <a:r>
              <a:rPr lang="fr-FR" smtClean="0">
                <a:latin typeface="Arial" charset="0"/>
              </a:rPr>
              <a:t>18/12/2014</a:t>
            </a:r>
            <a:endParaRPr lang="fr-FR" dirty="0">
              <a:latin typeface="Arial" charset="0"/>
            </a:endParaRPr>
          </a:p>
        </p:txBody>
      </p:sp>
    </p:spTree>
    <p:extLst>
      <p:ext uri="{BB962C8B-B14F-4D97-AF65-F5344CB8AC3E}">
        <p14:creationId xmlns:p14="http://schemas.microsoft.com/office/powerpoint/2010/main" val="82920039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1538" y="50894"/>
            <a:ext cx="7964958" cy="785818"/>
          </a:xfrm>
        </p:spPr>
        <p:txBody>
          <a:bodyPr/>
          <a:lstStyle/>
          <a:p>
            <a:pPr algn="just"/>
            <a:r>
              <a:rPr lang="fr-FR" sz="2800" dirty="0" smtClean="0"/>
              <a:t>Couverture du capital de solvabilité requis (SCR)</a:t>
            </a:r>
            <a:endParaRPr lang="fr-FR" sz="2800" dirty="0"/>
          </a:p>
        </p:txBody>
      </p:sp>
      <p:sp>
        <p:nvSpPr>
          <p:cNvPr id="3" name="Espace réservé du contenu 2"/>
          <p:cNvSpPr>
            <a:spLocks noGrp="1"/>
          </p:cNvSpPr>
          <p:nvPr>
            <p:ph idx="1"/>
          </p:nvPr>
        </p:nvSpPr>
        <p:spPr>
          <a:xfrm>
            <a:off x="539552" y="1124744"/>
            <a:ext cx="8352928" cy="5223122"/>
          </a:xfrm>
        </p:spPr>
        <p:txBody>
          <a:bodyPr>
            <a:noAutofit/>
          </a:bodyPr>
          <a:lstStyle/>
          <a:p>
            <a:pPr marL="357188" indent="-357188" algn="just"/>
            <a:r>
              <a:rPr lang="fr-FR" sz="2100" dirty="0" smtClean="0"/>
              <a:t>Entités vie et mixtes</a:t>
            </a:r>
          </a:p>
          <a:p>
            <a:pPr lvl="1" indent="-274638" algn="just"/>
            <a:r>
              <a:rPr lang="fr-FR" sz="2100" dirty="0" smtClean="0"/>
              <a:t>Taux </a:t>
            </a:r>
            <a:r>
              <a:rPr lang="fr-FR" sz="2100" dirty="0"/>
              <a:t>de couverture moyen de </a:t>
            </a:r>
            <a:r>
              <a:rPr lang="fr-FR" sz="2100" b="1" dirty="0" smtClean="0"/>
              <a:t>294 %</a:t>
            </a:r>
            <a:endParaRPr lang="fr-FR" sz="2100" dirty="0"/>
          </a:p>
          <a:p>
            <a:pPr lvl="1" indent="-274638" algn="just"/>
            <a:r>
              <a:rPr lang="fr-FR" sz="2100" dirty="0"/>
              <a:t>Taux de couverture médian de </a:t>
            </a:r>
            <a:r>
              <a:rPr lang="fr-FR" sz="2100" b="1" dirty="0" smtClean="0"/>
              <a:t>258 % </a:t>
            </a:r>
          </a:p>
          <a:p>
            <a:pPr lvl="1" indent="-274638" algn="just"/>
            <a:r>
              <a:rPr lang="fr-FR" sz="2100" b="1" dirty="0" smtClean="0"/>
              <a:t>3% </a:t>
            </a:r>
            <a:r>
              <a:rPr lang="fr-FR" sz="2100" dirty="0"/>
              <a:t>des participants </a:t>
            </a:r>
            <a:r>
              <a:rPr lang="fr-FR" sz="2100" dirty="0" smtClean="0"/>
              <a:t>(en nombre)</a:t>
            </a:r>
            <a:r>
              <a:rPr lang="fr-FR" sz="2100" dirty="0"/>
              <a:t> </a:t>
            </a:r>
            <a:r>
              <a:rPr lang="fr-FR" sz="2100" dirty="0" smtClean="0"/>
              <a:t>ne </a:t>
            </a:r>
            <a:r>
              <a:rPr lang="fr-FR" sz="2100" dirty="0"/>
              <a:t>couvrent pas leur </a:t>
            </a:r>
            <a:r>
              <a:rPr lang="fr-FR" sz="2100" dirty="0" smtClean="0"/>
              <a:t>SCR</a:t>
            </a:r>
          </a:p>
          <a:p>
            <a:pPr lvl="1" algn="just"/>
            <a:endParaRPr lang="fr-FR" sz="1000" dirty="0"/>
          </a:p>
          <a:p>
            <a:pPr marL="357188" indent="-357188" algn="just"/>
            <a:r>
              <a:rPr lang="fr-FR" sz="2100" dirty="0" smtClean="0"/>
              <a:t>Entités non </a:t>
            </a:r>
            <a:r>
              <a:rPr lang="fr-FR" sz="2100" dirty="0"/>
              <a:t>v</a:t>
            </a:r>
            <a:r>
              <a:rPr lang="fr-FR" sz="2100" dirty="0" smtClean="0"/>
              <a:t>ie </a:t>
            </a:r>
          </a:p>
          <a:p>
            <a:pPr lvl="1" indent="-274638" algn="just"/>
            <a:r>
              <a:rPr lang="fr-FR" sz="2100" dirty="0" smtClean="0"/>
              <a:t>Taux </a:t>
            </a:r>
            <a:r>
              <a:rPr lang="fr-FR" sz="2100" dirty="0"/>
              <a:t>de couverture moyen de </a:t>
            </a:r>
            <a:r>
              <a:rPr lang="fr-FR" sz="2100" b="1" dirty="0" smtClean="0"/>
              <a:t>281 % </a:t>
            </a:r>
          </a:p>
          <a:p>
            <a:pPr lvl="1" indent="-274638" algn="just"/>
            <a:r>
              <a:rPr lang="fr-FR" sz="2100" dirty="0" smtClean="0"/>
              <a:t>Taux </a:t>
            </a:r>
            <a:r>
              <a:rPr lang="fr-FR" sz="2100" dirty="0"/>
              <a:t>de couverture médian de </a:t>
            </a:r>
            <a:r>
              <a:rPr lang="fr-FR" sz="2100" b="1" dirty="0" smtClean="0"/>
              <a:t>253 % </a:t>
            </a:r>
          </a:p>
          <a:p>
            <a:pPr lvl="1" indent="-274638" algn="just"/>
            <a:r>
              <a:rPr lang="fr-FR" sz="2100" b="1" dirty="0" smtClean="0"/>
              <a:t>9 % </a:t>
            </a:r>
            <a:r>
              <a:rPr lang="fr-FR" sz="2100" dirty="0"/>
              <a:t>des </a:t>
            </a:r>
            <a:r>
              <a:rPr lang="fr-FR" sz="2100" dirty="0" smtClean="0"/>
              <a:t>participants (en nombre) </a:t>
            </a:r>
            <a:r>
              <a:rPr lang="fr-FR" sz="2100" dirty="0"/>
              <a:t>ne couvrent pas leur </a:t>
            </a:r>
            <a:r>
              <a:rPr lang="fr-FR" sz="2100" dirty="0" smtClean="0"/>
              <a:t>SCR</a:t>
            </a:r>
          </a:p>
          <a:p>
            <a:pPr marL="0" indent="0" algn="just">
              <a:buNone/>
            </a:pPr>
            <a:endParaRPr lang="fr-FR" sz="2100" b="0" i="1" dirty="0" smtClean="0"/>
          </a:p>
          <a:p>
            <a:pPr marL="0" indent="0" algn="just">
              <a:buNone/>
            </a:pPr>
            <a:r>
              <a:rPr lang="fr-FR" sz="2100" b="0" i="1" dirty="0" smtClean="0"/>
              <a:t>NB : données indicatives à fin 2013, collectées dans le cadre d’un exercice de préparation sur des spécifications non définitives ; ratios non pondérés</a:t>
            </a:r>
          </a:p>
        </p:txBody>
      </p:sp>
      <p:sp>
        <p:nvSpPr>
          <p:cNvPr id="4" name="Espace réservé de la date 3"/>
          <p:cNvSpPr>
            <a:spLocks noGrp="1"/>
          </p:cNvSpPr>
          <p:nvPr>
            <p:ph type="dt" sz="half" idx="2"/>
          </p:nvPr>
        </p:nvSpPr>
        <p:spPr/>
        <p:txBody>
          <a:bodyPr/>
          <a:lstStyle/>
          <a:p>
            <a:pPr fontAlgn="base">
              <a:spcBef>
                <a:spcPct val="0"/>
              </a:spcBef>
              <a:spcAft>
                <a:spcPct val="0"/>
              </a:spcAft>
              <a:defRPr/>
            </a:pPr>
            <a:r>
              <a:rPr lang="fr-FR" smtClean="0">
                <a:latin typeface="Arial" charset="0"/>
              </a:rPr>
              <a:t>18/12/2014</a:t>
            </a:r>
            <a:endParaRPr lang="fr-FR" dirty="0">
              <a:latin typeface="Arial" charset="0"/>
            </a:endParaRPr>
          </a:p>
        </p:txBody>
      </p:sp>
    </p:spTree>
    <p:extLst>
      <p:ext uri="{BB962C8B-B14F-4D97-AF65-F5344CB8AC3E}">
        <p14:creationId xmlns:p14="http://schemas.microsoft.com/office/powerpoint/2010/main" val="117829979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1538" y="50894"/>
            <a:ext cx="7748934" cy="785818"/>
          </a:xfrm>
        </p:spPr>
        <p:txBody>
          <a:bodyPr/>
          <a:lstStyle/>
          <a:p>
            <a:pPr algn="just"/>
            <a:r>
              <a:rPr lang="fr-FR" sz="2800" dirty="0" smtClean="0"/>
              <a:t>Couverture du minimum de capital requis (MCR)</a:t>
            </a:r>
            <a:endParaRPr lang="fr-FR" sz="2800" dirty="0"/>
          </a:p>
        </p:txBody>
      </p:sp>
      <p:sp>
        <p:nvSpPr>
          <p:cNvPr id="3" name="Espace réservé du contenu 2"/>
          <p:cNvSpPr>
            <a:spLocks noGrp="1"/>
          </p:cNvSpPr>
          <p:nvPr>
            <p:ph idx="1"/>
          </p:nvPr>
        </p:nvSpPr>
        <p:spPr>
          <a:xfrm>
            <a:off x="288032" y="1268760"/>
            <a:ext cx="8748464" cy="4968552"/>
          </a:xfrm>
        </p:spPr>
        <p:txBody>
          <a:bodyPr>
            <a:noAutofit/>
          </a:bodyPr>
          <a:lstStyle/>
          <a:p>
            <a:pPr marL="365125" indent="-373063" algn="just"/>
            <a:r>
              <a:rPr lang="fr-FR" sz="2400" b="0" dirty="0" smtClean="0"/>
              <a:t>Taux de couverture moyen de </a:t>
            </a:r>
            <a:r>
              <a:rPr lang="fr-FR" sz="2400" dirty="0" smtClean="0"/>
              <a:t>676 %</a:t>
            </a:r>
          </a:p>
          <a:p>
            <a:pPr marL="0" indent="0" algn="just">
              <a:buNone/>
            </a:pPr>
            <a:endParaRPr lang="fr-FR" dirty="0" smtClean="0"/>
          </a:p>
          <a:p>
            <a:pPr marL="365125" indent="-373063" algn="just"/>
            <a:r>
              <a:rPr lang="fr-FR" sz="2400" b="0" dirty="0" smtClean="0"/>
              <a:t>Taux de couverture médian de </a:t>
            </a:r>
            <a:r>
              <a:rPr lang="fr-FR" sz="2400" dirty="0" smtClean="0"/>
              <a:t>540 %</a:t>
            </a:r>
          </a:p>
          <a:p>
            <a:pPr marL="365125" indent="-373063" algn="just"/>
            <a:endParaRPr lang="fr-FR" dirty="0" smtClean="0"/>
          </a:p>
          <a:p>
            <a:pPr marL="365125" indent="-373063" algn="just"/>
            <a:r>
              <a:rPr lang="fr-FR" sz="2400" dirty="0" smtClean="0"/>
              <a:t>2 % </a:t>
            </a:r>
            <a:r>
              <a:rPr lang="fr-FR" sz="2400" b="0" dirty="0" smtClean="0"/>
              <a:t>des participants </a:t>
            </a:r>
            <a:r>
              <a:rPr lang="fr-FR" sz="2400" b="0" dirty="0"/>
              <a:t>(en nombre) ne </a:t>
            </a:r>
            <a:r>
              <a:rPr lang="fr-FR" sz="2400" b="0" dirty="0" smtClean="0"/>
              <a:t>couvrent pas leur MCR</a:t>
            </a:r>
          </a:p>
          <a:p>
            <a:pPr marL="365125" indent="-373063" algn="just"/>
            <a:endParaRPr lang="fr-FR" b="0" dirty="0" smtClean="0"/>
          </a:p>
          <a:p>
            <a:pPr marL="365125" indent="-373063" algn="just"/>
            <a:r>
              <a:rPr lang="fr-FR" sz="2400" b="0" dirty="0" smtClean="0"/>
              <a:t>Impact du plancher absolu pour certains organismes</a:t>
            </a:r>
          </a:p>
          <a:p>
            <a:pPr marL="534987" lvl="1" indent="0" algn="just">
              <a:buNone/>
            </a:pPr>
            <a:endParaRPr lang="fr-FR" sz="2100" dirty="0"/>
          </a:p>
          <a:p>
            <a:pPr marL="0" indent="0" algn="just">
              <a:buNone/>
            </a:pPr>
            <a:endParaRPr lang="fr-FR" sz="2100" b="0" i="1" dirty="0" smtClean="0"/>
          </a:p>
          <a:p>
            <a:pPr marL="0" indent="0" algn="just">
              <a:buNone/>
            </a:pPr>
            <a:r>
              <a:rPr lang="fr-FR" sz="2100" b="0" i="1" dirty="0"/>
              <a:t>NB : données indicatives à fin 2013, collectées dans le cadre d’un exercice de préparation sur des spécifications non </a:t>
            </a:r>
            <a:r>
              <a:rPr lang="fr-FR" sz="2100" b="0" i="1" dirty="0" smtClean="0"/>
              <a:t>définitives ; ratios non pondérés</a:t>
            </a:r>
            <a:endParaRPr lang="fr-FR" sz="2100" b="0" i="1" dirty="0"/>
          </a:p>
        </p:txBody>
      </p:sp>
      <p:sp>
        <p:nvSpPr>
          <p:cNvPr id="4" name="Espace réservé de la date 3"/>
          <p:cNvSpPr>
            <a:spLocks noGrp="1"/>
          </p:cNvSpPr>
          <p:nvPr>
            <p:ph type="dt" sz="half" idx="2"/>
          </p:nvPr>
        </p:nvSpPr>
        <p:spPr/>
        <p:txBody>
          <a:bodyPr/>
          <a:lstStyle/>
          <a:p>
            <a:pPr fontAlgn="base">
              <a:spcBef>
                <a:spcPct val="0"/>
              </a:spcBef>
              <a:spcAft>
                <a:spcPct val="0"/>
              </a:spcAft>
              <a:defRPr/>
            </a:pPr>
            <a:r>
              <a:rPr lang="fr-FR" smtClean="0">
                <a:latin typeface="Arial" charset="0"/>
              </a:rPr>
              <a:t>18/12/2014</a:t>
            </a:r>
            <a:endParaRPr lang="fr-FR" dirty="0">
              <a:latin typeface="Arial" charset="0"/>
            </a:endParaRPr>
          </a:p>
        </p:txBody>
      </p:sp>
    </p:spTree>
    <p:extLst>
      <p:ext uri="{BB962C8B-B14F-4D97-AF65-F5344CB8AC3E}">
        <p14:creationId xmlns:p14="http://schemas.microsoft.com/office/powerpoint/2010/main" val="193620689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71538" y="764704"/>
            <a:ext cx="7820942" cy="5184576"/>
          </a:xfrm>
        </p:spPr>
        <p:txBody>
          <a:bodyPr>
            <a:normAutofit/>
          </a:bodyPr>
          <a:lstStyle/>
          <a:p>
            <a:pPr marL="357188" indent="-357188" algn="just"/>
            <a:r>
              <a:rPr lang="fr-FR" sz="1800" dirty="0" smtClean="0"/>
              <a:t>Les fonds propres éligibles Solvabilité II sont inférieurs de 42 % aux éléments constitutifs de la marge Solvabilité I à la même époque</a:t>
            </a:r>
          </a:p>
          <a:p>
            <a:pPr marL="357188" indent="-357188" algn="just"/>
            <a:r>
              <a:rPr lang="fr-FR" sz="1800" dirty="0" smtClean="0"/>
              <a:t>Le capital de solvabilité requis (SCR) est inférieur de 17 % à l’exigence de marge Solvabilité I </a:t>
            </a:r>
          </a:p>
          <a:p>
            <a:pPr marL="357188" indent="-357188" algn="just"/>
            <a:r>
              <a:rPr lang="fr-FR" sz="1800" dirty="0" smtClean="0"/>
              <a:t>Le </a:t>
            </a:r>
            <a:r>
              <a:rPr lang="fr-FR" sz="1800" dirty="0"/>
              <a:t>ratio de couverture </a:t>
            </a:r>
            <a:r>
              <a:rPr lang="fr-FR" sz="1800" dirty="0" smtClean="0"/>
              <a:t>moyen (pondéré par l’exigence de marge S1) est de 217 % sous Solvabilité II contre 311 % sous Solvabilité I (plus-values latentes incluses)</a:t>
            </a:r>
            <a:endParaRPr lang="fr-FR" sz="1800" dirty="0"/>
          </a:p>
        </p:txBody>
      </p:sp>
      <p:sp>
        <p:nvSpPr>
          <p:cNvPr id="7" name="Titre 1"/>
          <p:cNvSpPr>
            <a:spLocks noGrp="1"/>
          </p:cNvSpPr>
          <p:nvPr>
            <p:ph type="title"/>
          </p:nvPr>
        </p:nvSpPr>
        <p:spPr>
          <a:xfrm>
            <a:off x="1115616" y="-27384"/>
            <a:ext cx="7748934" cy="785818"/>
          </a:xfrm>
        </p:spPr>
        <p:txBody>
          <a:bodyPr/>
          <a:lstStyle/>
          <a:p>
            <a:pPr algn="just"/>
            <a:r>
              <a:rPr lang="fr-FR" sz="2700" dirty="0" smtClean="0"/>
              <a:t>Comparaison avec Solvabilité I – Entités vie</a:t>
            </a:r>
            <a:endParaRPr lang="fr-FR" sz="2700" dirty="0"/>
          </a:p>
        </p:txBody>
      </p:sp>
      <p:graphicFrame>
        <p:nvGraphicFramePr>
          <p:cNvPr id="6" name="Graphique 5"/>
          <p:cNvGraphicFramePr>
            <a:graphicFrameLocks/>
          </p:cNvGraphicFramePr>
          <p:nvPr>
            <p:extLst>
              <p:ext uri="{D42A27DB-BD31-4B8C-83A1-F6EECF244321}">
                <p14:modId xmlns:p14="http://schemas.microsoft.com/office/powerpoint/2010/main" val="2573877602"/>
              </p:ext>
            </p:extLst>
          </p:nvPr>
        </p:nvGraphicFramePr>
        <p:xfrm>
          <a:off x="1115616" y="3091037"/>
          <a:ext cx="6718300" cy="3181349"/>
        </p:xfrm>
        <a:graphic>
          <a:graphicData uri="http://schemas.openxmlformats.org/drawingml/2006/chart">
            <c:chart xmlns:c="http://schemas.openxmlformats.org/drawingml/2006/chart" xmlns:r="http://schemas.openxmlformats.org/officeDocument/2006/relationships" r:id="rId3"/>
          </a:graphicData>
        </a:graphic>
      </p:graphicFrame>
      <p:sp>
        <p:nvSpPr>
          <p:cNvPr id="2" name="Espace réservé de la date 1"/>
          <p:cNvSpPr>
            <a:spLocks noGrp="1"/>
          </p:cNvSpPr>
          <p:nvPr>
            <p:ph type="dt" sz="half" idx="2"/>
          </p:nvPr>
        </p:nvSpPr>
        <p:spPr/>
        <p:txBody>
          <a:bodyPr/>
          <a:lstStyle/>
          <a:p>
            <a:pPr fontAlgn="base">
              <a:spcBef>
                <a:spcPct val="0"/>
              </a:spcBef>
              <a:spcAft>
                <a:spcPct val="0"/>
              </a:spcAft>
              <a:defRPr/>
            </a:pPr>
            <a:r>
              <a:rPr lang="fr-FR" smtClean="0">
                <a:latin typeface="Arial" charset="0"/>
              </a:rPr>
              <a:t>18/12/2014</a:t>
            </a:r>
            <a:endParaRPr lang="fr-FR" dirty="0">
              <a:latin typeface="Arial" charset="0"/>
            </a:endParaRPr>
          </a:p>
        </p:txBody>
      </p:sp>
    </p:spTree>
    <p:extLst>
      <p:ext uri="{BB962C8B-B14F-4D97-AF65-F5344CB8AC3E}">
        <p14:creationId xmlns:p14="http://schemas.microsoft.com/office/powerpoint/2010/main" val="285740079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71538" y="764704"/>
            <a:ext cx="7748934" cy="5184576"/>
          </a:xfrm>
        </p:spPr>
        <p:txBody>
          <a:bodyPr>
            <a:normAutofit/>
          </a:bodyPr>
          <a:lstStyle/>
          <a:p>
            <a:pPr marL="357188" indent="-357188" algn="just"/>
            <a:r>
              <a:rPr lang="fr-FR" sz="1800" dirty="0"/>
              <a:t>Les fonds propres éligibles Solvabilité II sont inférieurs de </a:t>
            </a:r>
            <a:r>
              <a:rPr lang="fr-FR" sz="1800" dirty="0" smtClean="0"/>
              <a:t>24 % </a:t>
            </a:r>
            <a:r>
              <a:rPr lang="fr-FR" sz="1800" dirty="0"/>
              <a:t>aux éléments constitutifs de la marge Solvabilité I à la même époque</a:t>
            </a:r>
          </a:p>
          <a:p>
            <a:pPr marL="357188" indent="-357188" algn="just"/>
            <a:r>
              <a:rPr lang="fr-FR" sz="1800" dirty="0"/>
              <a:t>Le capital de solvabilité requis (SCR) est </a:t>
            </a:r>
            <a:r>
              <a:rPr lang="fr-FR" sz="1800" dirty="0" smtClean="0"/>
              <a:t>légèrement inférieur à </a:t>
            </a:r>
            <a:r>
              <a:rPr lang="fr-FR" sz="1800" dirty="0"/>
              <a:t>l’exigence </a:t>
            </a:r>
            <a:r>
              <a:rPr lang="fr-FR" sz="1800" dirty="0" smtClean="0"/>
              <a:t>de </a:t>
            </a:r>
            <a:r>
              <a:rPr lang="fr-FR" sz="1800" dirty="0"/>
              <a:t>marge Solvabilité I </a:t>
            </a:r>
          </a:p>
          <a:p>
            <a:pPr marL="357188" indent="-357188" algn="just"/>
            <a:r>
              <a:rPr lang="fr-FR" sz="1800" dirty="0"/>
              <a:t>Le ratio de couverture moyen (pondéré par l’exigence de marge S1) est de </a:t>
            </a:r>
            <a:r>
              <a:rPr lang="fr-FR" sz="1800" dirty="0" smtClean="0"/>
              <a:t>251 %</a:t>
            </a:r>
            <a:r>
              <a:rPr lang="fr-FR" sz="1800" dirty="0" smtClean="0">
                <a:solidFill>
                  <a:srgbClr val="FF0000"/>
                </a:solidFill>
              </a:rPr>
              <a:t> </a:t>
            </a:r>
            <a:r>
              <a:rPr lang="fr-FR" sz="1800" dirty="0" smtClean="0"/>
              <a:t>sous </a:t>
            </a:r>
            <a:r>
              <a:rPr lang="fr-FR" sz="1800" dirty="0"/>
              <a:t>Solvabilité II contre </a:t>
            </a:r>
            <a:r>
              <a:rPr lang="fr-FR" sz="1800" dirty="0" smtClean="0"/>
              <a:t>330 % </a:t>
            </a:r>
            <a:r>
              <a:rPr lang="fr-FR" sz="1800" dirty="0"/>
              <a:t>sous Solvabilité I (plus-values latentes incluses) </a:t>
            </a:r>
          </a:p>
        </p:txBody>
      </p:sp>
      <p:sp>
        <p:nvSpPr>
          <p:cNvPr id="7" name="Titre 1"/>
          <p:cNvSpPr>
            <a:spLocks noGrp="1"/>
          </p:cNvSpPr>
          <p:nvPr>
            <p:ph type="title"/>
          </p:nvPr>
        </p:nvSpPr>
        <p:spPr>
          <a:xfrm>
            <a:off x="1071538" y="-27384"/>
            <a:ext cx="8072462" cy="785818"/>
          </a:xfrm>
        </p:spPr>
        <p:txBody>
          <a:bodyPr/>
          <a:lstStyle/>
          <a:p>
            <a:pPr algn="just"/>
            <a:r>
              <a:rPr lang="fr-FR" sz="2700" dirty="0" smtClean="0"/>
              <a:t>Comparaison avec Solvabilité I – Entités mixtes</a:t>
            </a:r>
            <a:endParaRPr lang="fr-FR" sz="2700" dirty="0"/>
          </a:p>
        </p:txBody>
      </p:sp>
      <p:graphicFrame>
        <p:nvGraphicFramePr>
          <p:cNvPr id="6" name="Graphique 5"/>
          <p:cNvGraphicFramePr>
            <a:graphicFrameLocks/>
          </p:cNvGraphicFramePr>
          <p:nvPr>
            <p:extLst>
              <p:ext uri="{D42A27DB-BD31-4B8C-83A1-F6EECF244321}">
                <p14:modId xmlns:p14="http://schemas.microsoft.com/office/powerpoint/2010/main" val="631060159"/>
              </p:ext>
            </p:extLst>
          </p:nvPr>
        </p:nvGraphicFramePr>
        <p:xfrm>
          <a:off x="1187624" y="3055963"/>
          <a:ext cx="6718300" cy="3181349"/>
        </p:xfrm>
        <a:graphic>
          <a:graphicData uri="http://schemas.openxmlformats.org/drawingml/2006/chart">
            <c:chart xmlns:c="http://schemas.openxmlformats.org/drawingml/2006/chart" xmlns:r="http://schemas.openxmlformats.org/officeDocument/2006/relationships" r:id="rId3"/>
          </a:graphicData>
        </a:graphic>
      </p:graphicFrame>
      <p:sp>
        <p:nvSpPr>
          <p:cNvPr id="2" name="Espace réservé de la date 1"/>
          <p:cNvSpPr>
            <a:spLocks noGrp="1"/>
          </p:cNvSpPr>
          <p:nvPr>
            <p:ph type="dt" sz="half" idx="2"/>
          </p:nvPr>
        </p:nvSpPr>
        <p:spPr/>
        <p:txBody>
          <a:bodyPr/>
          <a:lstStyle/>
          <a:p>
            <a:pPr fontAlgn="base">
              <a:spcBef>
                <a:spcPct val="0"/>
              </a:spcBef>
              <a:spcAft>
                <a:spcPct val="0"/>
              </a:spcAft>
              <a:defRPr/>
            </a:pPr>
            <a:r>
              <a:rPr lang="fr-FR" smtClean="0">
                <a:latin typeface="Arial" charset="0"/>
              </a:rPr>
              <a:t>18/12/2014</a:t>
            </a:r>
            <a:endParaRPr lang="fr-FR" dirty="0">
              <a:latin typeface="Arial" charset="0"/>
            </a:endParaRPr>
          </a:p>
        </p:txBody>
      </p:sp>
    </p:spTree>
    <p:extLst>
      <p:ext uri="{BB962C8B-B14F-4D97-AF65-F5344CB8AC3E}">
        <p14:creationId xmlns:p14="http://schemas.microsoft.com/office/powerpoint/2010/main" val="138388845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71538" y="764704"/>
            <a:ext cx="7820942" cy="5256584"/>
          </a:xfrm>
        </p:spPr>
        <p:txBody>
          <a:bodyPr>
            <a:normAutofit/>
          </a:bodyPr>
          <a:lstStyle/>
          <a:p>
            <a:pPr marL="357188" indent="-357188" algn="just"/>
            <a:r>
              <a:rPr lang="fr-FR" sz="1800" dirty="0"/>
              <a:t>Les fonds propres éligibles Solvabilité II sont </a:t>
            </a:r>
            <a:r>
              <a:rPr lang="fr-FR" sz="1800" dirty="0" smtClean="0"/>
              <a:t>supérieurs de 9 % </a:t>
            </a:r>
            <a:r>
              <a:rPr lang="fr-FR" sz="1800" dirty="0"/>
              <a:t>aux éléments constitutifs de la marge Solvabilité I à la même époque</a:t>
            </a:r>
          </a:p>
          <a:p>
            <a:pPr marL="357188" indent="-357188" algn="just"/>
            <a:r>
              <a:rPr lang="fr-FR" sz="1800" dirty="0"/>
              <a:t>Le capital de solvabilité requis (SCR) est </a:t>
            </a:r>
            <a:r>
              <a:rPr lang="fr-FR" sz="1800" dirty="0" smtClean="0"/>
              <a:t>supérieur </a:t>
            </a:r>
            <a:r>
              <a:rPr lang="fr-FR" sz="1800" dirty="0"/>
              <a:t>de </a:t>
            </a:r>
            <a:r>
              <a:rPr lang="fr-FR" sz="1800" dirty="0" smtClean="0"/>
              <a:t>167 % </a:t>
            </a:r>
            <a:r>
              <a:rPr lang="fr-FR" sz="1800" dirty="0"/>
              <a:t>à l’exigence </a:t>
            </a:r>
            <a:r>
              <a:rPr lang="fr-FR" sz="1800" dirty="0" smtClean="0"/>
              <a:t>de </a:t>
            </a:r>
            <a:r>
              <a:rPr lang="fr-FR" sz="1800" dirty="0"/>
              <a:t>marge Solvabilité I </a:t>
            </a:r>
          </a:p>
          <a:p>
            <a:pPr marL="357188" indent="-357188" algn="just"/>
            <a:r>
              <a:rPr lang="fr-FR" sz="1800" dirty="0"/>
              <a:t>Le ratio de couverture moyen (pondéré par l’exigence de marge S1) est de </a:t>
            </a:r>
            <a:r>
              <a:rPr lang="fr-FR" sz="1800" dirty="0" smtClean="0"/>
              <a:t>184 % sous </a:t>
            </a:r>
            <a:r>
              <a:rPr lang="fr-FR" sz="1800" dirty="0"/>
              <a:t>Solvabilité II contre </a:t>
            </a:r>
            <a:r>
              <a:rPr lang="fr-FR" sz="1800" dirty="0" smtClean="0"/>
              <a:t>449 % </a:t>
            </a:r>
            <a:r>
              <a:rPr lang="fr-FR" sz="1800" dirty="0"/>
              <a:t>sous Solvabilité I (plus-values latentes incluses) </a:t>
            </a:r>
          </a:p>
        </p:txBody>
      </p:sp>
      <p:sp>
        <p:nvSpPr>
          <p:cNvPr id="7" name="Titre 1"/>
          <p:cNvSpPr>
            <a:spLocks noGrp="1"/>
          </p:cNvSpPr>
          <p:nvPr>
            <p:ph type="title"/>
          </p:nvPr>
        </p:nvSpPr>
        <p:spPr>
          <a:xfrm>
            <a:off x="1043608" y="-27384"/>
            <a:ext cx="8208912" cy="785818"/>
          </a:xfrm>
        </p:spPr>
        <p:txBody>
          <a:bodyPr/>
          <a:lstStyle/>
          <a:p>
            <a:pPr algn="just"/>
            <a:r>
              <a:rPr lang="fr-FR" sz="2600" dirty="0" smtClean="0"/>
              <a:t>Comparaison avec Solvabilité I – Entités </a:t>
            </a:r>
            <a:r>
              <a:rPr lang="fr-FR" sz="2600" dirty="0"/>
              <a:t>n</a:t>
            </a:r>
            <a:r>
              <a:rPr lang="fr-FR" sz="2600" dirty="0" smtClean="0"/>
              <a:t>on </a:t>
            </a:r>
            <a:r>
              <a:rPr lang="fr-FR" sz="2600" dirty="0"/>
              <a:t>v</a:t>
            </a:r>
            <a:r>
              <a:rPr lang="fr-FR" sz="2600" dirty="0" smtClean="0"/>
              <a:t>ie</a:t>
            </a:r>
            <a:endParaRPr lang="fr-FR" sz="2600" dirty="0"/>
          </a:p>
        </p:txBody>
      </p:sp>
      <p:graphicFrame>
        <p:nvGraphicFramePr>
          <p:cNvPr id="6" name="Graphique 5"/>
          <p:cNvGraphicFramePr>
            <a:graphicFrameLocks/>
          </p:cNvGraphicFramePr>
          <p:nvPr>
            <p:extLst>
              <p:ext uri="{D42A27DB-BD31-4B8C-83A1-F6EECF244321}">
                <p14:modId xmlns:p14="http://schemas.microsoft.com/office/powerpoint/2010/main" val="3587431503"/>
              </p:ext>
            </p:extLst>
          </p:nvPr>
        </p:nvGraphicFramePr>
        <p:xfrm>
          <a:off x="1043608" y="3055963"/>
          <a:ext cx="6718300" cy="3181349"/>
        </p:xfrm>
        <a:graphic>
          <a:graphicData uri="http://schemas.openxmlformats.org/drawingml/2006/chart">
            <c:chart xmlns:c="http://schemas.openxmlformats.org/drawingml/2006/chart" xmlns:r="http://schemas.openxmlformats.org/officeDocument/2006/relationships" r:id="rId3"/>
          </a:graphicData>
        </a:graphic>
      </p:graphicFrame>
      <p:sp>
        <p:nvSpPr>
          <p:cNvPr id="2" name="Espace réservé de la date 1"/>
          <p:cNvSpPr>
            <a:spLocks noGrp="1"/>
          </p:cNvSpPr>
          <p:nvPr>
            <p:ph type="dt" sz="half" idx="2"/>
          </p:nvPr>
        </p:nvSpPr>
        <p:spPr/>
        <p:txBody>
          <a:bodyPr/>
          <a:lstStyle/>
          <a:p>
            <a:pPr fontAlgn="base">
              <a:spcBef>
                <a:spcPct val="0"/>
              </a:spcBef>
              <a:spcAft>
                <a:spcPct val="0"/>
              </a:spcAft>
              <a:defRPr/>
            </a:pPr>
            <a:r>
              <a:rPr lang="fr-FR" smtClean="0">
                <a:latin typeface="Arial" charset="0"/>
              </a:rPr>
              <a:t>18/12/2014</a:t>
            </a:r>
            <a:endParaRPr lang="fr-FR" dirty="0">
              <a:latin typeface="Arial" charset="0"/>
            </a:endParaRPr>
          </a:p>
        </p:txBody>
      </p:sp>
    </p:spTree>
    <p:extLst>
      <p:ext uri="{BB962C8B-B14F-4D97-AF65-F5344CB8AC3E}">
        <p14:creationId xmlns:p14="http://schemas.microsoft.com/office/powerpoint/2010/main" val="33355039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00846"/>
            <a:ext cx="9144000" cy="4108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Espace réservé du contenu 2"/>
          <p:cNvSpPr>
            <a:spLocks noGrp="1"/>
          </p:cNvSpPr>
          <p:nvPr>
            <p:ph idx="1"/>
          </p:nvPr>
        </p:nvSpPr>
        <p:spPr>
          <a:xfrm>
            <a:off x="1071538" y="1052736"/>
            <a:ext cx="7532910" cy="5184576"/>
          </a:xfrm>
        </p:spPr>
        <p:txBody>
          <a:bodyPr>
            <a:normAutofit/>
          </a:bodyPr>
          <a:lstStyle/>
          <a:p>
            <a:pPr marL="357188" indent="-357188"/>
            <a:r>
              <a:rPr lang="fr-FR" sz="1800" dirty="0" smtClean="0"/>
              <a:t>Le risque de marché est le module qui a le plus de poids pour les organismes vie</a:t>
            </a:r>
          </a:p>
          <a:p>
            <a:pPr marL="357188" indent="-357188"/>
            <a:r>
              <a:rPr lang="fr-FR" sz="1800" dirty="0" smtClean="0"/>
              <a:t>L’absorption des pertes par les provisions techniques joue un rôle majeur</a:t>
            </a:r>
          </a:p>
          <a:p>
            <a:pPr lvl="1"/>
            <a:endParaRPr lang="fr-FR" dirty="0" smtClean="0"/>
          </a:p>
        </p:txBody>
      </p:sp>
      <p:sp>
        <p:nvSpPr>
          <p:cNvPr id="7" name="Titre 1"/>
          <p:cNvSpPr>
            <a:spLocks noGrp="1"/>
          </p:cNvSpPr>
          <p:nvPr>
            <p:ph type="title"/>
          </p:nvPr>
        </p:nvSpPr>
        <p:spPr>
          <a:xfrm>
            <a:off x="1071538" y="50894"/>
            <a:ext cx="8036966" cy="785818"/>
          </a:xfrm>
        </p:spPr>
        <p:txBody>
          <a:bodyPr/>
          <a:lstStyle/>
          <a:p>
            <a:pPr algn="just"/>
            <a:r>
              <a:rPr lang="fr-FR" sz="2800" dirty="0" smtClean="0"/>
              <a:t>Composition du capital de solvabilité requis des entités vie</a:t>
            </a:r>
            <a:endParaRPr lang="fr-FR" sz="2800" dirty="0"/>
          </a:p>
        </p:txBody>
      </p:sp>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0975" y="2745110"/>
            <a:ext cx="719137"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9872" y="2420888"/>
            <a:ext cx="719137"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69691" y="2420888"/>
            <a:ext cx="938213"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Espace réservé de la date 1"/>
          <p:cNvSpPr>
            <a:spLocks noGrp="1"/>
          </p:cNvSpPr>
          <p:nvPr>
            <p:ph type="dt" sz="half" idx="2"/>
          </p:nvPr>
        </p:nvSpPr>
        <p:spPr/>
        <p:txBody>
          <a:bodyPr/>
          <a:lstStyle/>
          <a:p>
            <a:pPr fontAlgn="base">
              <a:spcBef>
                <a:spcPct val="0"/>
              </a:spcBef>
              <a:spcAft>
                <a:spcPct val="0"/>
              </a:spcAft>
              <a:defRPr/>
            </a:pPr>
            <a:r>
              <a:rPr lang="fr-FR" smtClean="0">
                <a:latin typeface="Arial" charset="0"/>
              </a:rPr>
              <a:t>18/12/2014</a:t>
            </a:r>
            <a:endParaRPr lang="fr-FR" dirty="0">
              <a:latin typeface="Arial" charset="0"/>
            </a:endParaRPr>
          </a:p>
        </p:txBody>
      </p:sp>
    </p:spTree>
    <p:extLst>
      <p:ext uri="{BB962C8B-B14F-4D97-AF65-F5344CB8AC3E}">
        <p14:creationId xmlns:p14="http://schemas.microsoft.com/office/powerpoint/2010/main" val="368425973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194491"/>
            <a:ext cx="9158145" cy="4114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Espace réservé du contenu 2"/>
          <p:cNvSpPr>
            <a:spLocks noGrp="1"/>
          </p:cNvSpPr>
          <p:nvPr>
            <p:ph idx="1"/>
          </p:nvPr>
        </p:nvSpPr>
        <p:spPr>
          <a:xfrm>
            <a:off x="1071538" y="1052736"/>
            <a:ext cx="7532910" cy="5184576"/>
          </a:xfrm>
        </p:spPr>
        <p:txBody>
          <a:bodyPr>
            <a:normAutofit/>
          </a:bodyPr>
          <a:lstStyle/>
          <a:p>
            <a:pPr marL="357188" indent="-357188" algn="just"/>
            <a:r>
              <a:rPr lang="fr-FR" sz="1800" dirty="0" smtClean="0"/>
              <a:t>Les entités mixtes présentent un profil de SCR proche des entités vie, avec toutefois un risque de souscription en santé plus important et un </a:t>
            </a:r>
            <a:r>
              <a:rPr lang="fr-FR" sz="1800" dirty="0"/>
              <a:t>effet </a:t>
            </a:r>
            <a:r>
              <a:rPr lang="fr-FR" sz="1800" dirty="0" smtClean="0"/>
              <a:t>moindre de l’absorption des pertes par les provisions techniques</a:t>
            </a:r>
          </a:p>
        </p:txBody>
      </p:sp>
      <p:sp>
        <p:nvSpPr>
          <p:cNvPr id="7" name="Titre 1"/>
          <p:cNvSpPr>
            <a:spLocks noGrp="1"/>
          </p:cNvSpPr>
          <p:nvPr>
            <p:ph type="title"/>
          </p:nvPr>
        </p:nvSpPr>
        <p:spPr>
          <a:xfrm>
            <a:off x="1071538" y="50894"/>
            <a:ext cx="7938752" cy="785818"/>
          </a:xfrm>
        </p:spPr>
        <p:txBody>
          <a:bodyPr/>
          <a:lstStyle/>
          <a:p>
            <a:pPr algn="just"/>
            <a:r>
              <a:rPr lang="fr-FR" sz="2800" dirty="0" smtClean="0"/>
              <a:t>Composition du capital de solvabilité requis des entités mixtes</a:t>
            </a:r>
            <a:endParaRPr lang="fr-FR" sz="2800" dirty="0"/>
          </a:p>
        </p:txBody>
      </p:sp>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0975" y="2745110"/>
            <a:ext cx="719137"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9872" y="2421260"/>
            <a:ext cx="719137"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Espace réservé de la date 1"/>
          <p:cNvSpPr>
            <a:spLocks noGrp="1"/>
          </p:cNvSpPr>
          <p:nvPr>
            <p:ph type="dt" sz="half" idx="2"/>
          </p:nvPr>
        </p:nvSpPr>
        <p:spPr/>
        <p:txBody>
          <a:bodyPr/>
          <a:lstStyle/>
          <a:p>
            <a:pPr fontAlgn="base">
              <a:spcBef>
                <a:spcPct val="0"/>
              </a:spcBef>
              <a:spcAft>
                <a:spcPct val="0"/>
              </a:spcAft>
              <a:defRPr/>
            </a:pPr>
            <a:r>
              <a:rPr lang="fr-FR" smtClean="0">
                <a:latin typeface="Arial" charset="0"/>
              </a:rPr>
              <a:t>18/12/2014</a:t>
            </a:r>
            <a:endParaRPr lang="fr-FR" dirty="0">
              <a:latin typeface="Arial" charset="0"/>
            </a:endParaRPr>
          </a:p>
        </p:txBody>
      </p:sp>
    </p:spTree>
    <p:extLst>
      <p:ext uri="{BB962C8B-B14F-4D97-AF65-F5344CB8AC3E}">
        <p14:creationId xmlns:p14="http://schemas.microsoft.com/office/powerpoint/2010/main" val="19586967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87624" y="122902"/>
            <a:ext cx="7884368" cy="785818"/>
          </a:xfrm>
        </p:spPr>
        <p:txBody>
          <a:bodyPr>
            <a:noAutofit/>
          </a:bodyPr>
          <a:lstStyle/>
          <a:p>
            <a:pPr algn="just"/>
            <a:r>
              <a:rPr lang="fr-FR" sz="2800" b="1" dirty="0" smtClean="0">
                <a:latin typeface="Arial" pitchFamily="34" charset="0"/>
                <a:cs typeface="Arial" pitchFamily="34" charset="0"/>
              </a:rPr>
              <a:t>Un calendrier de finalisation chargé mais largement avancé</a:t>
            </a:r>
            <a:endParaRPr lang="fr-FR" sz="2800" b="1" dirty="0">
              <a:latin typeface="Arial" pitchFamily="34" charset="0"/>
              <a:cs typeface="Arial" pitchFamily="34" charset="0"/>
            </a:endParaRPr>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val="1827976604"/>
              </p:ext>
            </p:extLst>
          </p:nvPr>
        </p:nvGraphicFramePr>
        <p:xfrm>
          <a:off x="1115616" y="1124744"/>
          <a:ext cx="6624637" cy="32860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Espace réservé du contenu 5"/>
          <p:cNvGraphicFramePr>
            <a:graphicFrameLocks/>
          </p:cNvGraphicFramePr>
          <p:nvPr>
            <p:extLst>
              <p:ext uri="{D42A27DB-BD31-4B8C-83A1-F6EECF244321}">
                <p14:modId xmlns:p14="http://schemas.microsoft.com/office/powerpoint/2010/main" val="898274297"/>
              </p:ext>
            </p:extLst>
          </p:nvPr>
        </p:nvGraphicFramePr>
        <p:xfrm>
          <a:off x="971600" y="4149080"/>
          <a:ext cx="8136904" cy="309634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1" name="ZoneTexte 10"/>
          <p:cNvSpPr txBox="1"/>
          <p:nvPr/>
        </p:nvSpPr>
        <p:spPr>
          <a:xfrm>
            <a:off x="179512" y="2564904"/>
            <a:ext cx="720080" cy="369332"/>
          </a:xfrm>
          <a:prstGeom prst="rect">
            <a:avLst/>
          </a:prstGeom>
          <a:noFill/>
        </p:spPr>
        <p:txBody>
          <a:bodyPr wrap="square" rtlCol="0">
            <a:spAutoFit/>
          </a:bodyPr>
          <a:lstStyle/>
          <a:p>
            <a:r>
              <a:rPr lang="fr-FR" sz="1800" dirty="0" smtClean="0">
                <a:solidFill>
                  <a:schemeClr val="tx2"/>
                </a:solidFill>
                <a:latin typeface="Arial" pitchFamily="34" charset="0"/>
                <a:cs typeface="Arial" pitchFamily="34" charset="0"/>
              </a:rPr>
              <a:t>2014</a:t>
            </a:r>
            <a:endParaRPr lang="fr-FR" sz="1800" dirty="0">
              <a:solidFill>
                <a:schemeClr val="tx2"/>
              </a:solidFill>
              <a:latin typeface="Arial" pitchFamily="34" charset="0"/>
              <a:cs typeface="Arial" pitchFamily="34" charset="0"/>
            </a:endParaRPr>
          </a:p>
        </p:txBody>
      </p:sp>
      <p:sp>
        <p:nvSpPr>
          <p:cNvPr id="12" name="ZoneTexte 11"/>
          <p:cNvSpPr txBox="1"/>
          <p:nvPr/>
        </p:nvSpPr>
        <p:spPr>
          <a:xfrm>
            <a:off x="179512" y="5435932"/>
            <a:ext cx="720080" cy="369332"/>
          </a:xfrm>
          <a:prstGeom prst="rect">
            <a:avLst/>
          </a:prstGeom>
          <a:noFill/>
        </p:spPr>
        <p:txBody>
          <a:bodyPr wrap="square" rtlCol="0">
            <a:spAutoFit/>
          </a:bodyPr>
          <a:lstStyle/>
          <a:p>
            <a:r>
              <a:rPr lang="fr-FR" sz="1800" dirty="0" smtClean="0">
                <a:solidFill>
                  <a:schemeClr val="accent2"/>
                </a:solidFill>
                <a:latin typeface="Arial" pitchFamily="34" charset="0"/>
                <a:cs typeface="Arial" pitchFamily="34" charset="0"/>
              </a:rPr>
              <a:t>2015</a:t>
            </a:r>
            <a:endParaRPr lang="fr-FR" sz="1800" dirty="0">
              <a:solidFill>
                <a:schemeClr val="accent2"/>
              </a:solidFill>
              <a:latin typeface="Arial" pitchFamily="34" charset="0"/>
              <a:cs typeface="Arial" pitchFamily="34" charset="0"/>
            </a:endParaRPr>
          </a:p>
        </p:txBody>
      </p:sp>
      <p:sp>
        <p:nvSpPr>
          <p:cNvPr id="13" name="Espace réservé du numéro de diapositive 3"/>
          <p:cNvSpPr txBox="1">
            <a:spLocks/>
          </p:cNvSpPr>
          <p:nvPr/>
        </p:nvSpPr>
        <p:spPr>
          <a:xfrm>
            <a:off x="6084168" y="6237312"/>
            <a:ext cx="2133600" cy="365125"/>
          </a:xfrm>
          <a:prstGeom prst="rect">
            <a:avLst/>
          </a:prstGeom>
        </p:spPr>
        <p:txBody>
          <a:bodyPr vert="horz" lIns="91440" tIns="45720" rIns="91440" bIns="45720" rtlCol="0" anchor="ctr"/>
          <a:lstStyle/>
          <a:p>
            <a:pPr marL="0" marR="0" lvl="0" indent="0" algn="r" defTabSz="914400" rtl="0" eaLnBrk="1" fontAlgn="base" latinLnBrk="0" hangingPunct="1">
              <a:lnSpc>
                <a:spcPct val="100000"/>
              </a:lnSpc>
              <a:spcBef>
                <a:spcPct val="0"/>
              </a:spcBef>
              <a:spcAft>
                <a:spcPct val="0"/>
              </a:spcAft>
              <a:buClrTx/>
              <a:buSzTx/>
              <a:buFontTx/>
              <a:buNone/>
              <a:tabLst/>
              <a:defRPr/>
            </a:pPr>
            <a:fld id="{AC59C542-C6E0-4E39-86B7-1D85B8646B56}" type="slidenum">
              <a:rPr kumimoji="0" lang="fr-FR" sz="1200" b="0" i="0" u="none" strike="noStrike" kern="1200" cap="none" spc="0" normalizeH="0" baseline="0" noProof="0" smtClean="0">
                <a:ln>
                  <a:noFill/>
                </a:ln>
                <a:solidFill>
                  <a:srgbClr val="00206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fr-FR" sz="1200" b="0" i="0" u="none" strike="noStrike" kern="1200" cap="none" spc="0" normalizeH="0" baseline="0" noProof="0" dirty="0">
              <a:ln>
                <a:noFill/>
              </a:ln>
              <a:solidFill>
                <a:srgbClr val="002060"/>
              </a:solidFill>
              <a:effectLst/>
              <a:uLnTx/>
              <a:uFillTx/>
              <a:latin typeface="Arial" charset="0"/>
              <a:ea typeface="+mn-ea"/>
              <a:cs typeface="+mn-cs"/>
            </a:endParaRPr>
          </a:p>
        </p:txBody>
      </p:sp>
      <p:sp>
        <p:nvSpPr>
          <p:cNvPr id="3" name="Espace réservé de la date 2"/>
          <p:cNvSpPr>
            <a:spLocks noGrp="1"/>
          </p:cNvSpPr>
          <p:nvPr>
            <p:ph type="dt" sz="half" idx="2"/>
          </p:nvPr>
        </p:nvSpPr>
        <p:spPr/>
        <p:txBody>
          <a:bodyPr/>
          <a:lstStyle/>
          <a:p>
            <a:pPr fontAlgn="base">
              <a:spcBef>
                <a:spcPct val="0"/>
              </a:spcBef>
              <a:spcAft>
                <a:spcPct val="0"/>
              </a:spcAft>
              <a:defRPr/>
            </a:pPr>
            <a:r>
              <a:rPr lang="fr-FR" dirty="0" smtClean="0">
                <a:latin typeface="Arial" charset="0"/>
              </a:rPr>
              <a:t>18/12/2014</a:t>
            </a:r>
            <a:endParaRPr lang="fr-FR" dirty="0">
              <a:latin typeface="Arial" charset="0"/>
            </a:endParaRPr>
          </a:p>
        </p:txBody>
      </p:sp>
    </p:spTree>
    <p:extLst>
      <p:ext uri="{BB962C8B-B14F-4D97-AF65-F5344CB8AC3E}">
        <p14:creationId xmlns:p14="http://schemas.microsoft.com/office/powerpoint/2010/main" val="287164258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00846"/>
            <a:ext cx="9144000" cy="4108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Espace réservé du contenu 2"/>
          <p:cNvSpPr>
            <a:spLocks noGrp="1"/>
          </p:cNvSpPr>
          <p:nvPr>
            <p:ph idx="1"/>
          </p:nvPr>
        </p:nvSpPr>
        <p:spPr>
          <a:xfrm>
            <a:off x="683568" y="1124744"/>
            <a:ext cx="8280920" cy="5184576"/>
          </a:xfrm>
        </p:spPr>
        <p:txBody>
          <a:bodyPr>
            <a:normAutofit/>
          </a:bodyPr>
          <a:lstStyle/>
          <a:p>
            <a:pPr marL="357188" indent="-357188" algn="just"/>
            <a:r>
              <a:rPr lang="fr-FR" sz="1700" dirty="0" smtClean="0"/>
              <a:t>La composante principale du SCR de base est le risque de souscription</a:t>
            </a:r>
          </a:p>
          <a:p>
            <a:pPr marL="357188" indent="-357188" algn="just"/>
            <a:r>
              <a:rPr lang="fr-FR" sz="1700" dirty="0" smtClean="0"/>
              <a:t>Le risque de marché est le second contributeur au SCR de base</a:t>
            </a:r>
          </a:p>
          <a:p>
            <a:pPr marL="357188" indent="-357188" algn="just"/>
            <a:r>
              <a:rPr lang="fr-FR" sz="1700" dirty="0" smtClean="0"/>
              <a:t>L’effet de diversification est plus important que pour les entités vie et mixtes</a:t>
            </a:r>
          </a:p>
        </p:txBody>
      </p:sp>
      <p:sp>
        <p:nvSpPr>
          <p:cNvPr id="7" name="Titre 1"/>
          <p:cNvSpPr>
            <a:spLocks noGrp="1"/>
          </p:cNvSpPr>
          <p:nvPr>
            <p:ph type="title"/>
          </p:nvPr>
        </p:nvSpPr>
        <p:spPr>
          <a:xfrm>
            <a:off x="1071538" y="50894"/>
            <a:ext cx="7964958" cy="785818"/>
          </a:xfrm>
        </p:spPr>
        <p:txBody>
          <a:bodyPr/>
          <a:lstStyle/>
          <a:p>
            <a:pPr algn="just"/>
            <a:r>
              <a:rPr lang="fr-FR" sz="2600" dirty="0" smtClean="0"/>
              <a:t>Composition du capital de solvabilité requis des entités </a:t>
            </a:r>
            <a:r>
              <a:rPr lang="fr-FR" sz="2600" dirty="0"/>
              <a:t>n</a:t>
            </a:r>
            <a:r>
              <a:rPr lang="fr-FR" sz="2600" dirty="0" smtClean="0"/>
              <a:t>on vie</a:t>
            </a:r>
            <a:endParaRPr lang="fr-FR" sz="2600" dirty="0"/>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0975" y="2708920"/>
            <a:ext cx="719137"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Espace réservé de la date 1"/>
          <p:cNvSpPr>
            <a:spLocks noGrp="1"/>
          </p:cNvSpPr>
          <p:nvPr>
            <p:ph type="dt" sz="half" idx="2"/>
          </p:nvPr>
        </p:nvSpPr>
        <p:spPr/>
        <p:txBody>
          <a:bodyPr/>
          <a:lstStyle/>
          <a:p>
            <a:pPr fontAlgn="base">
              <a:spcBef>
                <a:spcPct val="0"/>
              </a:spcBef>
              <a:spcAft>
                <a:spcPct val="0"/>
              </a:spcAft>
              <a:defRPr/>
            </a:pPr>
            <a:r>
              <a:rPr lang="fr-FR" smtClean="0">
                <a:latin typeface="Arial" charset="0"/>
              </a:rPr>
              <a:t>18/12/2014</a:t>
            </a:r>
            <a:endParaRPr lang="fr-FR" dirty="0">
              <a:latin typeface="Arial" charset="0"/>
            </a:endParaRPr>
          </a:p>
        </p:txBody>
      </p:sp>
    </p:spTree>
    <p:extLst>
      <p:ext uri="{BB962C8B-B14F-4D97-AF65-F5344CB8AC3E}">
        <p14:creationId xmlns:p14="http://schemas.microsoft.com/office/powerpoint/2010/main" val="244566147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08050" y="78278"/>
            <a:ext cx="8072462" cy="758434"/>
          </a:xfrm>
        </p:spPr>
        <p:txBody>
          <a:bodyPr/>
          <a:lstStyle/>
          <a:p>
            <a:pPr algn="just"/>
            <a:r>
              <a:rPr lang="fr-FR" sz="2500" dirty="0" smtClean="0"/>
              <a:t>Analyse des notes méthodologiques et des annexes techniques</a:t>
            </a:r>
            <a:endParaRPr lang="fr-FR" sz="2500" dirty="0"/>
          </a:p>
        </p:txBody>
      </p:sp>
      <p:sp>
        <p:nvSpPr>
          <p:cNvPr id="3" name="Espace réservé du contenu 2"/>
          <p:cNvSpPr>
            <a:spLocks noGrp="1"/>
          </p:cNvSpPr>
          <p:nvPr>
            <p:ph idx="1"/>
          </p:nvPr>
        </p:nvSpPr>
        <p:spPr>
          <a:xfrm>
            <a:off x="251520" y="908720"/>
            <a:ext cx="8784976" cy="5040560"/>
          </a:xfrm>
        </p:spPr>
        <p:txBody>
          <a:bodyPr>
            <a:noAutofit/>
          </a:bodyPr>
          <a:lstStyle/>
          <a:p>
            <a:pPr marL="357188" indent="-357188" algn="just"/>
            <a:r>
              <a:rPr lang="fr-FR" sz="1900" dirty="0" smtClean="0"/>
              <a:t>Reconduction en 2014 de la demande de remise d’une note méthodologique accompagnée d’une annexe technique dont l’objectif était de :</a:t>
            </a:r>
            <a:endParaRPr lang="fr-FR" sz="500" dirty="0"/>
          </a:p>
          <a:p>
            <a:pPr lvl="1" algn="just"/>
            <a:r>
              <a:rPr lang="fr-FR" sz="1800" dirty="0"/>
              <a:t>R</a:t>
            </a:r>
            <a:r>
              <a:rPr lang="fr-FR" sz="1800" dirty="0" smtClean="0"/>
              <a:t>ecueillir de l’information sur les </a:t>
            </a:r>
            <a:r>
              <a:rPr lang="fr-FR" sz="1800" dirty="0"/>
              <a:t>méthodes et </a:t>
            </a:r>
            <a:r>
              <a:rPr lang="fr-FR" sz="1800" dirty="0" smtClean="0"/>
              <a:t>les simplifications utilisées par les organismes pour </a:t>
            </a:r>
            <a:r>
              <a:rPr lang="fr-FR" sz="1800" dirty="0"/>
              <a:t>réaliser </a:t>
            </a:r>
            <a:r>
              <a:rPr lang="fr-FR" sz="1800" dirty="0" smtClean="0"/>
              <a:t>l’exercice </a:t>
            </a:r>
          </a:p>
          <a:p>
            <a:pPr lvl="1" algn="just"/>
            <a:r>
              <a:rPr lang="fr-FR" sz="1800" dirty="0" smtClean="0"/>
              <a:t>Expliciter les difficultés rencontrées </a:t>
            </a:r>
          </a:p>
          <a:p>
            <a:pPr algn="just"/>
            <a:endParaRPr lang="fr-FR" sz="500" dirty="0"/>
          </a:p>
          <a:p>
            <a:pPr marL="357188" indent="-357188" algn="just"/>
            <a:r>
              <a:rPr lang="fr-FR" sz="1900" dirty="0" smtClean="0"/>
              <a:t>Enrichissement des annexes techniques vie et non </a:t>
            </a:r>
            <a:r>
              <a:rPr lang="fr-FR" sz="1900" dirty="0"/>
              <a:t>v</a:t>
            </a:r>
            <a:r>
              <a:rPr lang="fr-FR" sz="1900" dirty="0" smtClean="0"/>
              <a:t>ie en  2014 </a:t>
            </a:r>
            <a:endParaRPr lang="fr-FR" sz="1900" dirty="0"/>
          </a:p>
          <a:p>
            <a:pPr lvl="1" algn="just"/>
            <a:r>
              <a:rPr lang="fr-FR" sz="1800" dirty="0" smtClean="0"/>
              <a:t>Ventilations complémentaires par type de produit (épargne – retraite), nombre de contrats  </a:t>
            </a:r>
          </a:p>
          <a:p>
            <a:pPr lvl="1" algn="just"/>
            <a:r>
              <a:rPr lang="fr-FR" sz="1800" dirty="0" smtClean="0"/>
              <a:t>Tableau plus détaillé sur la frontière des contrats </a:t>
            </a:r>
          </a:p>
          <a:p>
            <a:pPr marL="0" indent="0" algn="just">
              <a:buNone/>
            </a:pPr>
            <a:endParaRPr lang="fr-FR" sz="500" dirty="0" smtClean="0"/>
          </a:p>
          <a:p>
            <a:pPr marL="357188" indent="-357188" algn="just"/>
            <a:r>
              <a:rPr lang="fr-FR" sz="1900" dirty="0" smtClean="0"/>
              <a:t>Un support très utile pour l’analyse et le dialogue avec les organismes participants sur les états</a:t>
            </a:r>
            <a:endParaRPr lang="fr-FR" sz="500" dirty="0"/>
          </a:p>
          <a:p>
            <a:pPr lvl="1" algn="just"/>
            <a:r>
              <a:rPr lang="fr-FR" sz="1800" dirty="0" smtClean="0"/>
              <a:t>Participation </a:t>
            </a:r>
            <a:r>
              <a:rPr lang="fr-FR" sz="1800" dirty="0"/>
              <a:t>des </a:t>
            </a:r>
            <a:r>
              <a:rPr lang="fr-FR" sz="1800" dirty="0" smtClean="0"/>
              <a:t>organismes et un taux </a:t>
            </a:r>
            <a:r>
              <a:rPr lang="fr-FR" sz="1800" dirty="0"/>
              <a:t>de </a:t>
            </a:r>
            <a:r>
              <a:rPr lang="fr-FR" sz="1800" dirty="0" smtClean="0"/>
              <a:t>réponse aux questions posées en progression par </a:t>
            </a:r>
            <a:r>
              <a:rPr lang="fr-FR" sz="1800" dirty="0"/>
              <a:t>rapport à l’exercice précédent </a:t>
            </a:r>
            <a:endParaRPr lang="fr-FR" sz="1800" dirty="0" smtClean="0"/>
          </a:p>
          <a:p>
            <a:pPr lvl="1" algn="just"/>
            <a:r>
              <a:rPr lang="fr-FR" sz="1800" dirty="0" smtClean="0"/>
              <a:t>Base pour le dialogue individuel avec les organismes</a:t>
            </a:r>
          </a:p>
          <a:p>
            <a:pPr marL="534987" lvl="1" indent="0" algn="just">
              <a:buNone/>
            </a:pPr>
            <a:endParaRPr lang="fr-FR" sz="500" dirty="0" smtClean="0"/>
          </a:p>
          <a:p>
            <a:pPr marL="534987" lvl="1" indent="0" algn="ctr">
              <a:buNone/>
            </a:pPr>
            <a:r>
              <a:rPr lang="fr-FR" sz="1900" b="1" dirty="0" smtClean="0"/>
              <a:t>Quelques focus présentés ci-après</a:t>
            </a:r>
            <a:endParaRPr lang="fr-FR" sz="1900" b="1" dirty="0"/>
          </a:p>
          <a:p>
            <a:pPr algn="just"/>
            <a:endParaRPr lang="fr-FR" sz="1900" dirty="0" smtClean="0"/>
          </a:p>
        </p:txBody>
      </p:sp>
      <p:sp>
        <p:nvSpPr>
          <p:cNvPr id="4" name="Espace réservé de la date 3"/>
          <p:cNvSpPr>
            <a:spLocks noGrp="1"/>
          </p:cNvSpPr>
          <p:nvPr>
            <p:ph type="dt" sz="half" idx="2"/>
          </p:nvPr>
        </p:nvSpPr>
        <p:spPr/>
        <p:txBody>
          <a:bodyPr/>
          <a:lstStyle/>
          <a:p>
            <a:pPr fontAlgn="base">
              <a:spcBef>
                <a:spcPct val="0"/>
              </a:spcBef>
              <a:spcAft>
                <a:spcPct val="0"/>
              </a:spcAft>
              <a:defRPr/>
            </a:pPr>
            <a:r>
              <a:rPr lang="fr-FR" smtClean="0">
                <a:latin typeface="Arial" charset="0"/>
              </a:rPr>
              <a:t>18/12/2014</a:t>
            </a:r>
            <a:endParaRPr lang="fr-FR" dirty="0">
              <a:latin typeface="Arial" charset="0"/>
            </a:endParaRPr>
          </a:p>
        </p:txBody>
      </p:sp>
    </p:spTree>
    <p:extLst>
      <p:ext uri="{BB962C8B-B14F-4D97-AF65-F5344CB8AC3E}">
        <p14:creationId xmlns:p14="http://schemas.microsoft.com/office/powerpoint/2010/main" val="42610672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39552" y="764704"/>
            <a:ext cx="8064896" cy="5472608"/>
          </a:xfrm>
        </p:spPr>
        <p:txBody>
          <a:bodyPr>
            <a:normAutofit/>
          </a:bodyPr>
          <a:lstStyle/>
          <a:p>
            <a:pPr marL="357188" indent="-357188" algn="just"/>
            <a:r>
              <a:rPr lang="fr-FR" sz="1800" dirty="0" smtClean="0"/>
              <a:t>La majorité des organismes utilise les méthodes proportionnelles ou par duration</a:t>
            </a:r>
          </a:p>
          <a:p>
            <a:pPr marL="357188" indent="-357188" algn="just"/>
            <a:endParaRPr lang="fr-FR" sz="500" dirty="0" smtClean="0"/>
          </a:p>
          <a:p>
            <a:pPr marL="357188" indent="-357188" algn="just"/>
            <a:r>
              <a:rPr lang="fr-FR" sz="1800" dirty="0" smtClean="0"/>
              <a:t>Seule une minorité d’organismes a calculé la marge de risque comme un pourcentage de la meilleure estimation</a:t>
            </a:r>
          </a:p>
          <a:p>
            <a:pPr marL="357188" indent="-357188" algn="just"/>
            <a:endParaRPr lang="fr-FR" sz="500" dirty="0" smtClean="0"/>
          </a:p>
          <a:p>
            <a:pPr marL="357188" indent="-357188" algn="just"/>
            <a:r>
              <a:rPr lang="fr-FR" sz="1800" dirty="0" smtClean="0"/>
              <a:t>Au total, l’information sur les simplifications opérées apparaît insuffisante</a:t>
            </a:r>
          </a:p>
        </p:txBody>
      </p:sp>
      <p:sp>
        <p:nvSpPr>
          <p:cNvPr id="7" name="Titre 1"/>
          <p:cNvSpPr>
            <a:spLocks noGrp="1"/>
          </p:cNvSpPr>
          <p:nvPr>
            <p:ph type="title"/>
          </p:nvPr>
        </p:nvSpPr>
        <p:spPr>
          <a:xfrm>
            <a:off x="1071538" y="44624"/>
            <a:ext cx="7964958" cy="785818"/>
          </a:xfrm>
        </p:spPr>
        <p:txBody>
          <a:bodyPr/>
          <a:lstStyle/>
          <a:p>
            <a:pPr algn="just"/>
            <a:r>
              <a:rPr lang="fr-FR" sz="2800" dirty="0"/>
              <a:t>É</a:t>
            </a:r>
            <a:r>
              <a:rPr lang="fr-FR" sz="2800" dirty="0" smtClean="0"/>
              <a:t>valuation de la marge pour risque</a:t>
            </a:r>
            <a:endParaRPr lang="fr-FR" sz="2800" dirty="0"/>
          </a:p>
        </p:txBody>
      </p:sp>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1891" y="2780928"/>
            <a:ext cx="5942438" cy="3463823"/>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Espace réservé de la date 1"/>
          <p:cNvSpPr>
            <a:spLocks noGrp="1"/>
          </p:cNvSpPr>
          <p:nvPr>
            <p:ph type="dt" sz="half" idx="2"/>
          </p:nvPr>
        </p:nvSpPr>
        <p:spPr/>
        <p:txBody>
          <a:bodyPr/>
          <a:lstStyle/>
          <a:p>
            <a:pPr fontAlgn="base">
              <a:spcBef>
                <a:spcPct val="0"/>
              </a:spcBef>
              <a:spcAft>
                <a:spcPct val="0"/>
              </a:spcAft>
              <a:defRPr/>
            </a:pPr>
            <a:r>
              <a:rPr lang="fr-FR" smtClean="0">
                <a:latin typeface="Arial" charset="0"/>
              </a:rPr>
              <a:t>18/12/2014</a:t>
            </a:r>
            <a:endParaRPr lang="fr-FR" dirty="0">
              <a:latin typeface="Arial" charset="0"/>
            </a:endParaRPr>
          </a:p>
        </p:txBody>
      </p:sp>
    </p:spTree>
    <p:extLst>
      <p:ext uri="{BB962C8B-B14F-4D97-AF65-F5344CB8AC3E}">
        <p14:creationId xmlns:p14="http://schemas.microsoft.com/office/powerpoint/2010/main" val="144018971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1538" y="-27384"/>
            <a:ext cx="7316886" cy="864096"/>
          </a:xfrm>
        </p:spPr>
        <p:txBody>
          <a:bodyPr/>
          <a:lstStyle/>
          <a:p>
            <a:pPr algn="just"/>
            <a:r>
              <a:rPr lang="fr-FR" sz="2800" dirty="0" smtClean="0"/>
              <a:t>Traitement des impôts différés (ID)</a:t>
            </a:r>
            <a:endParaRPr lang="fr-FR" sz="2800" dirty="0"/>
          </a:p>
        </p:txBody>
      </p:sp>
      <p:sp>
        <p:nvSpPr>
          <p:cNvPr id="3" name="Espace réservé du contenu 2"/>
          <p:cNvSpPr>
            <a:spLocks noGrp="1"/>
          </p:cNvSpPr>
          <p:nvPr>
            <p:ph idx="1"/>
          </p:nvPr>
        </p:nvSpPr>
        <p:spPr>
          <a:xfrm>
            <a:off x="395536" y="908720"/>
            <a:ext cx="8568952" cy="5544616"/>
          </a:xfrm>
        </p:spPr>
        <p:txBody>
          <a:bodyPr>
            <a:noAutofit/>
          </a:bodyPr>
          <a:lstStyle/>
          <a:p>
            <a:pPr marL="357188" indent="-357188" algn="just"/>
            <a:r>
              <a:rPr lang="fr-FR" sz="1900" dirty="0" smtClean="0"/>
              <a:t>L’évaluation des ID au bilan repose de manière prépondérante sur les IFRS, comme requis par le niveau 2</a:t>
            </a:r>
          </a:p>
          <a:p>
            <a:pPr lvl="1" indent="-274638" algn="just"/>
            <a:r>
              <a:rPr lang="fr-FR" sz="1700" dirty="0" smtClean="0"/>
              <a:t>Seuls 3 % du total du bilan de l’échantillon n’utilise pas les IFRS, mais un grand nombre de petits organismes</a:t>
            </a:r>
          </a:p>
          <a:p>
            <a:pPr lvl="1" indent="-274638" algn="just"/>
            <a:r>
              <a:rPr lang="fr-FR" sz="1700" dirty="0" smtClean="0"/>
              <a:t>Peu de justification dans ce cas des méthodes retenues</a:t>
            </a:r>
          </a:p>
          <a:p>
            <a:pPr marL="534987" lvl="1" indent="0" algn="just">
              <a:buNone/>
            </a:pPr>
            <a:endParaRPr lang="fr-FR" sz="500" dirty="0"/>
          </a:p>
          <a:p>
            <a:pPr marL="357188" indent="-357188" algn="just"/>
            <a:r>
              <a:rPr lang="fr-FR" sz="1900" dirty="0"/>
              <a:t>Une part beaucoup plus importante des réponses (</a:t>
            </a:r>
            <a:r>
              <a:rPr lang="fr-FR" sz="1900" dirty="0" smtClean="0"/>
              <a:t>41 % </a:t>
            </a:r>
            <a:r>
              <a:rPr lang="fr-FR" sz="1900" dirty="0"/>
              <a:t>en total de bilan) n’utilise pas les IFRS pour évaluer l'absorption des pertes par les ID dans le calcul du SCR </a:t>
            </a:r>
          </a:p>
          <a:p>
            <a:pPr lvl="1" indent="-274638" algn="just"/>
            <a:r>
              <a:rPr lang="fr-FR" sz="1700" dirty="0"/>
              <a:t>P</a:t>
            </a:r>
            <a:r>
              <a:rPr lang="fr-FR" sz="1700" dirty="0" smtClean="0"/>
              <a:t>armi </a:t>
            </a:r>
            <a:r>
              <a:rPr lang="fr-FR" sz="1700" dirty="0"/>
              <a:t>eux, beaucoup ont eu recours à des mesures de simplification (utilisation d’un taux moyen d’impôt, notamment)</a:t>
            </a:r>
          </a:p>
          <a:p>
            <a:pPr lvl="1" indent="-274638" algn="just"/>
            <a:r>
              <a:rPr lang="fr-FR" sz="1700" dirty="0"/>
              <a:t>La démonstration que l’application de la simplification </a:t>
            </a:r>
            <a:r>
              <a:rPr lang="fr-FR" sz="1700" dirty="0" smtClean="0"/>
              <a:t>n’entraîne </a:t>
            </a:r>
            <a:r>
              <a:rPr lang="fr-FR" sz="1700" dirty="0"/>
              <a:t>pas de biais significatif n’est pas toujours </a:t>
            </a:r>
            <a:r>
              <a:rPr lang="fr-FR" sz="1700" dirty="0" smtClean="0"/>
              <a:t>suffisante</a:t>
            </a:r>
          </a:p>
          <a:p>
            <a:pPr lvl="2" algn="just">
              <a:buFont typeface="Wingdings" pitchFamily="2" charset="2"/>
              <a:buChar char="ü"/>
            </a:pPr>
            <a:endParaRPr lang="fr-FR" sz="500" dirty="0"/>
          </a:p>
          <a:p>
            <a:pPr marL="357188" indent="-357188" algn="just"/>
            <a:r>
              <a:rPr lang="fr-FR" sz="1900" dirty="0" smtClean="0"/>
              <a:t>Part prépondérante des </a:t>
            </a:r>
            <a:r>
              <a:rPr lang="fr-FR" sz="1900" dirty="0"/>
              <a:t>o</a:t>
            </a:r>
            <a:r>
              <a:rPr lang="fr-FR" sz="1900" dirty="0" smtClean="0"/>
              <a:t>rganismes </a:t>
            </a:r>
            <a:r>
              <a:rPr lang="fr-FR" sz="1900" dirty="0"/>
              <a:t>membres d’un groupe d’intégration </a:t>
            </a:r>
            <a:r>
              <a:rPr lang="fr-FR" sz="1900" dirty="0" smtClean="0"/>
              <a:t>fiscale </a:t>
            </a:r>
          </a:p>
          <a:p>
            <a:pPr lvl="1" indent="-274638" algn="just"/>
            <a:r>
              <a:rPr lang="fr-FR" sz="1700" dirty="0" smtClean="0"/>
              <a:t>85 % du total de bilan de l’échantillon</a:t>
            </a:r>
          </a:p>
          <a:p>
            <a:pPr lvl="1" indent="-274638" algn="just"/>
            <a:r>
              <a:rPr lang="fr-FR" sz="1700" dirty="0"/>
              <a:t>Z</a:t>
            </a:r>
            <a:r>
              <a:rPr lang="fr-FR" sz="1700" dirty="0" smtClean="0"/>
              <a:t>one de complexité qui est source </a:t>
            </a:r>
            <a:r>
              <a:rPr lang="fr-FR" sz="1700" dirty="0"/>
              <a:t>potentielle d’erreurs </a:t>
            </a:r>
            <a:endParaRPr lang="fr-FR" sz="1700" dirty="0" smtClean="0"/>
          </a:p>
          <a:p>
            <a:pPr lvl="2" algn="just">
              <a:buFont typeface="Wingdings" panose="05000000000000000000" pitchFamily="2" charset="2"/>
              <a:buChar char="ü"/>
            </a:pPr>
            <a:endParaRPr lang="fr-FR" sz="1400" dirty="0"/>
          </a:p>
          <a:p>
            <a:pPr algn="just"/>
            <a:endParaRPr lang="fr-FR" dirty="0"/>
          </a:p>
        </p:txBody>
      </p:sp>
      <p:sp>
        <p:nvSpPr>
          <p:cNvPr id="4" name="Espace réservé de la date 3"/>
          <p:cNvSpPr>
            <a:spLocks noGrp="1"/>
          </p:cNvSpPr>
          <p:nvPr>
            <p:ph type="dt" sz="half" idx="2"/>
          </p:nvPr>
        </p:nvSpPr>
        <p:spPr/>
        <p:txBody>
          <a:bodyPr/>
          <a:lstStyle/>
          <a:p>
            <a:pPr fontAlgn="base">
              <a:spcBef>
                <a:spcPct val="0"/>
              </a:spcBef>
              <a:spcAft>
                <a:spcPct val="0"/>
              </a:spcAft>
              <a:defRPr/>
            </a:pPr>
            <a:r>
              <a:rPr lang="fr-FR" smtClean="0">
                <a:latin typeface="Arial" charset="0"/>
              </a:rPr>
              <a:t>18/12/2014</a:t>
            </a:r>
            <a:endParaRPr lang="fr-FR" dirty="0">
              <a:latin typeface="Arial" charset="0"/>
            </a:endParaRPr>
          </a:p>
        </p:txBody>
      </p:sp>
    </p:spTree>
    <p:extLst>
      <p:ext uri="{BB962C8B-B14F-4D97-AF65-F5344CB8AC3E}">
        <p14:creationId xmlns:p14="http://schemas.microsoft.com/office/powerpoint/2010/main" val="371294367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3546" y="116632"/>
            <a:ext cx="7820942" cy="648072"/>
          </a:xfrm>
        </p:spPr>
        <p:txBody>
          <a:bodyPr/>
          <a:lstStyle/>
          <a:p>
            <a:pPr algn="just"/>
            <a:r>
              <a:rPr lang="fr-FR" sz="2800" dirty="0" smtClean="0"/>
              <a:t>Enseignements de l’annexe technique vie : la frontière des contrats</a:t>
            </a:r>
            <a:endParaRPr lang="fr-FR" sz="2800" dirty="0"/>
          </a:p>
        </p:txBody>
      </p:sp>
      <p:sp>
        <p:nvSpPr>
          <p:cNvPr id="3" name="Espace réservé du contenu 2"/>
          <p:cNvSpPr>
            <a:spLocks noGrp="1"/>
          </p:cNvSpPr>
          <p:nvPr>
            <p:ph idx="1"/>
          </p:nvPr>
        </p:nvSpPr>
        <p:spPr>
          <a:xfrm>
            <a:off x="539552" y="1412776"/>
            <a:ext cx="8352928" cy="4176464"/>
          </a:xfrm>
        </p:spPr>
        <p:txBody>
          <a:bodyPr>
            <a:noAutofit/>
          </a:bodyPr>
          <a:lstStyle/>
          <a:p>
            <a:pPr marL="357188" indent="-357188" algn="just"/>
            <a:r>
              <a:rPr lang="fr-FR" sz="2100" dirty="0" smtClean="0"/>
              <a:t>De manière générale, les organismes projettent des primes futures lorsqu’ils sont engagés et ne peuvent résilier le contrat ou revoir la prime de manière unilatérale</a:t>
            </a:r>
          </a:p>
          <a:p>
            <a:pPr marL="357188" indent="-357188" algn="just"/>
            <a:endParaRPr lang="fr-FR" sz="1600" dirty="0" smtClean="0"/>
          </a:p>
          <a:p>
            <a:pPr marL="357188" indent="-357188" algn="just"/>
            <a:r>
              <a:rPr lang="fr-FR" sz="2100" dirty="0" smtClean="0"/>
              <a:t>Les pratiques divergent néanmoins entre les organismes :</a:t>
            </a:r>
          </a:p>
          <a:p>
            <a:pPr algn="just"/>
            <a:endParaRPr lang="fr-FR" sz="1200" dirty="0" smtClean="0"/>
          </a:p>
          <a:p>
            <a:pPr lvl="1" algn="just"/>
            <a:r>
              <a:rPr lang="fr-FR" sz="2000" dirty="0"/>
              <a:t>C</a:t>
            </a:r>
            <a:r>
              <a:rPr lang="fr-FR" sz="2000" dirty="0" smtClean="0"/>
              <a:t>ertains organismes projettent des primes alors qu’ils annoncent pouvoir résilier le contrat ou revoir la prime de manière unilatérale</a:t>
            </a:r>
          </a:p>
          <a:p>
            <a:pPr lvl="1" algn="just"/>
            <a:endParaRPr lang="fr-FR" sz="500" dirty="0" smtClean="0"/>
          </a:p>
          <a:p>
            <a:pPr lvl="1" algn="just"/>
            <a:r>
              <a:rPr lang="fr-FR" sz="2000" dirty="0" smtClean="0"/>
              <a:t>À l’inverse, certains organismes ne projettent aucune prime alors qu’ils sont engagés par le contrat, ne pouvant le résilier ou modifier la prime unilatéralement</a:t>
            </a:r>
          </a:p>
          <a:p>
            <a:pPr lvl="1" algn="just"/>
            <a:endParaRPr lang="fr-FR" sz="1600" dirty="0" smtClean="0"/>
          </a:p>
          <a:p>
            <a:pPr algn="just"/>
            <a:endParaRPr lang="fr-FR" sz="1800" dirty="0" smtClean="0"/>
          </a:p>
        </p:txBody>
      </p:sp>
      <p:sp>
        <p:nvSpPr>
          <p:cNvPr id="4" name="Espace réservé de la date 3"/>
          <p:cNvSpPr>
            <a:spLocks noGrp="1"/>
          </p:cNvSpPr>
          <p:nvPr>
            <p:ph type="dt" sz="half" idx="2"/>
          </p:nvPr>
        </p:nvSpPr>
        <p:spPr/>
        <p:txBody>
          <a:bodyPr/>
          <a:lstStyle/>
          <a:p>
            <a:pPr fontAlgn="base">
              <a:spcBef>
                <a:spcPct val="0"/>
              </a:spcBef>
              <a:spcAft>
                <a:spcPct val="0"/>
              </a:spcAft>
              <a:defRPr/>
            </a:pPr>
            <a:r>
              <a:rPr lang="fr-FR" smtClean="0">
                <a:latin typeface="Arial" charset="0"/>
              </a:rPr>
              <a:t>18/12/2014</a:t>
            </a:r>
            <a:endParaRPr lang="fr-FR" dirty="0">
              <a:latin typeface="Arial" charset="0"/>
            </a:endParaRPr>
          </a:p>
        </p:txBody>
      </p:sp>
    </p:spTree>
    <p:extLst>
      <p:ext uri="{BB962C8B-B14F-4D97-AF65-F5344CB8AC3E}">
        <p14:creationId xmlns:p14="http://schemas.microsoft.com/office/powerpoint/2010/main" val="272980086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83568" y="1628800"/>
            <a:ext cx="8136904" cy="3312368"/>
          </a:xfrm>
        </p:spPr>
        <p:txBody>
          <a:bodyPr>
            <a:noAutofit/>
          </a:bodyPr>
          <a:lstStyle/>
          <a:p>
            <a:pPr marL="357188" indent="-357188" algn="just"/>
            <a:r>
              <a:rPr lang="fr-FR" sz="2100" dirty="0" smtClean="0"/>
              <a:t>Utilisation largement majoritaire de la loi proposée dans les orientations nationales complémentaires qui n’est plus censée servir de référence</a:t>
            </a:r>
          </a:p>
          <a:p>
            <a:pPr marL="357188" indent="-357188" algn="just"/>
            <a:endParaRPr lang="fr-FR" sz="2100" dirty="0" smtClean="0"/>
          </a:p>
          <a:p>
            <a:pPr marL="357188" indent="-357188" algn="just"/>
            <a:r>
              <a:rPr lang="fr-FR" sz="2100" dirty="0" smtClean="0"/>
              <a:t>Grande diversité des taux attendus (taux TME, swap 10 ans, taux ajustés, dires d’expert,  approche économétrique, …) </a:t>
            </a:r>
          </a:p>
          <a:p>
            <a:pPr marL="357188" indent="-357188" algn="just"/>
            <a:endParaRPr lang="fr-FR" sz="2100" dirty="0" smtClean="0"/>
          </a:p>
          <a:p>
            <a:pPr marL="357188" indent="-357188" algn="just"/>
            <a:r>
              <a:rPr lang="fr-FR" sz="2100" dirty="0" smtClean="0"/>
              <a:t>Le plus souvent, absence de prise en compte de la propagation des rachats aux unités de compte pour les contrats multi supports (seuls 25 % des organismes le font – Impact de + 0,5 % sur le </a:t>
            </a:r>
            <a:r>
              <a:rPr lang="fr-FR" sz="2100" i="1" dirty="0" smtClean="0"/>
              <a:t>Best </a:t>
            </a:r>
            <a:r>
              <a:rPr lang="fr-FR" sz="2100" i="1" dirty="0" err="1" smtClean="0"/>
              <a:t>estimate</a:t>
            </a:r>
            <a:r>
              <a:rPr lang="fr-FR" sz="2100" i="1" dirty="0" smtClean="0"/>
              <a:t> </a:t>
            </a:r>
            <a:r>
              <a:rPr lang="fr-FR" sz="2100" dirty="0" smtClean="0"/>
              <a:t>UC)</a:t>
            </a:r>
          </a:p>
          <a:p>
            <a:pPr algn="just"/>
            <a:endParaRPr lang="fr-FR" sz="1500" dirty="0" smtClean="0"/>
          </a:p>
          <a:p>
            <a:pPr algn="just"/>
            <a:endParaRPr lang="fr-FR" sz="1600" dirty="0" smtClean="0"/>
          </a:p>
          <a:p>
            <a:pPr algn="just"/>
            <a:endParaRPr lang="fr-FR" sz="1600" dirty="0" smtClean="0"/>
          </a:p>
          <a:p>
            <a:pPr algn="just"/>
            <a:endParaRPr lang="fr-FR" sz="1600" dirty="0" smtClean="0"/>
          </a:p>
          <a:p>
            <a:pPr algn="just"/>
            <a:endParaRPr lang="fr-FR" sz="1600" dirty="0" smtClean="0"/>
          </a:p>
          <a:p>
            <a:pPr algn="just"/>
            <a:endParaRPr lang="fr-FR" dirty="0"/>
          </a:p>
        </p:txBody>
      </p:sp>
      <p:sp>
        <p:nvSpPr>
          <p:cNvPr id="9" name="Titre 1"/>
          <p:cNvSpPr>
            <a:spLocks noGrp="1"/>
          </p:cNvSpPr>
          <p:nvPr>
            <p:ph type="title"/>
          </p:nvPr>
        </p:nvSpPr>
        <p:spPr>
          <a:xfrm>
            <a:off x="1143546" y="188640"/>
            <a:ext cx="7820942" cy="648072"/>
          </a:xfrm>
        </p:spPr>
        <p:txBody>
          <a:bodyPr/>
          <a:lstStyle/>
          <a:p>
            <a:pPr algn="just"/>
            <a:r>
              <a:rPr lang="fr-FR" sz="2700" dirty="0" smtClean="0"/>
              <a:t>Enseignements de l’annexe technique vie : la prise en compte des rachats conjoncturels</a:t>
            </a:r>
            <a:endParaRPr lang="fr-FR" sz="2700" dirty="0">
              <a:solidFill>
                <a:srgbClr val="FF0000"/>
              </a:solidFill>
            </a:endParaRPr>
          </a:p>
        </p:txBody>
      </p:sp>
      <p:sp>
        <p:nvSpPr>
          <p:cNvPr id="2" name="Espace réservé de la date 1"/>
          <p:cNvSpPr>
            <a:spLocks noGrp="1"/>
          </p:cNvSpPr>
          <p:nvPr>
            <p:ph type="dt" sz="half" idx="2"/>
          </p:nvPr>
        </p:nvSpPr>
        <p:spPr/>
        <p:txBody>
          <a:bodyPr/>
          <a:lstStyle/>
          <a:p>
            <a:pPr fontAlgn="base">
              <a:spcBef>
                <a:spcPct val="0"/>
              </a:spcBef>
              <a:spcAft>
                <a:spcPct val="0"/>
              </a:spcAft>
              <a:defRPr/>
            </a:pPr>
            <a:r>
              <a:rPr lang="fr-FR" smtClean="0">
                <a:latin typeface="Arial" charset="0"/>
              </a:rPr>
              <a:t>18/12/2014</a:t>
            </a:r>
            <a:endParaRPr lang="fr-FR" dirty="0">
              <a:latin typeface="Arial" charset="0"/>
            </a:endParaRPr>
          </a:p>
        </p:txBody>
      </p:sp>
    </p:spTree>
    <p:extLst>
      <p:ext uri="{BB962C8B-B14F-4D97-AF65-F5344CB8AC3E}">
        <p14:creationId xmlns:p14="http://schemas.microsoft.com/office/powerpoint/2010/main" val="149067213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95535" y="908720"/>
            <a:ext cx="8496945" cy="5184576"/>
          </a:xfrm>
        </p:spPr>
        <p:txBody>
          <a:bodyPr>
            <a:noAutofit/>
          </a:bodyPr>
          <a:lstStyle/>
          <a:p>
            <a:pPr marL="0" indent="0" algn="just">
              <a:buNone/>
            </a:pPr>
            <a:r>
              <a:rPr lang="fr-FR" sz="2200" dirty="0" smtClean="0"/>
              <a:t>  </a:t>
            </a:r>
            <a:endParaRPr lang="fr-FR" dirty="0" smtClean="0"/>
          </a:p>
          <a:p>
            <a:pPr marL="357188" indent="-357188" algn="just"/>
            <a:r>
              <a:rPr lang="fr-FR" sz="2000" dirty="0" smtClean="0"/>
              <a:t>La répartition des frais par destination (acquisition, administration et autres) demeure très différente d’une réponse à l’autre</a:t>
            </a:r>
          </a:p>
          <a:p>
            <a:pPr algn="just"/>
            <a:endParaRPr lang="fr-FR" sz="500" dirty="0"/>
          </a:p>
          <a:p>
            <a:pPr lvl="1" algn="just"/>
            <a:r>
              <a:rPr lang="fr-FR" sz="1900" dirty="0" smtClean="0"/>
              <a:t>Le choix de répartition des frais généraux a des impacts forts sur l’évaluation du </a:t>
            </a:r>
            <a:r>
              <a:rPr lang="fr-FR" sz="1900" i="1" dirty="0" smtClean="0"/>
              <a:t>Best </a:t>
            </a:r>
            <a:r>
              <a:rPr lang="fr-FR" sz="1900" i="1" dirty="0" err="1" smtClean="0"/>
              <a:t>estimate</a:t>
            </a:r>
            <a:r>
              <a:rPr lang="fr-FR" sz="1900" i="1" dirty="0" smtClean="0"/>
              <a:t>,</a:t>
            </a:r>
            <a:r>
              <a:rPr lang="fr-FR" sz="1900" dirty="0" smtClean="0"/>
              <a:t> les coûts d’acquisition n’étant généralement pas projetés</a:t>
            </a:r>
          </a:p>
          <a:p>
            <a:pPr lvl="1" algn="just"/>
            <a:endParaRPr lang="fr-FR" sz="800" dirty="0"/>
          </a:p>
          <a:p>
            <a:pPr lvl="1" algn="just"/>
            <a:r>
              <a:rPr lang="fr-FR" sz="1900" dirty="0" smtClean="0"/>
              <a:t>Les frais d’acquisitions en épargne et retraite peuvent représenter de 10 % à 70 % des coûts totaux </a:t>
            </a:r>
          </a:p>
          <a:p>
            <a:pPr lvl="1" algn="just"/>
            <a:endParaRPr lang="fr-FR" sz="800" dirty="0"/>
          </a:p>
          <a:p>
            <a:pPr lvl="1" algn="just"/>
            <a:r>
              <a:rPr lang="fr-FR" sz="1900" dirty="0" smtClean="0"/>
              <a:t>La moitié des organismes affectent plus de 10 % de leurs coûts totaux à la rubrique « autres » </a:t>
            </a:r>
          </a:p>
          <a:p>
            <a:pPr lvl="1" algn="just"/>
            <a:endParaRPr lang="fr-FR" sz="800" dirty="0"/>
          </a:p>
          <a:p>
            <a:pPr lvl="1" algn="just"/>
            <a:r>
              <a:rPr lang="fr-FR" sz="1900" dirty="0" smtClean="0"/>
              <a:t>Les taux de frais d’acquisition (frais d’acquisition/primes) dépassent 10 % pour 6 % des organismes</a:t>
            </a:r>
          </a:p>
          <a:p>
            <a:pPr lvl="1" algn="just"/>
            <a:endParaRPr lang="fr-FR" sz="800" dirty="0"/>
          </a:p>
          <a:p>
            <a:pPr lvl="1" algn="just"/>
            <a:r>
              <a:rPr lang="fr-FR" sz="1900" dirty="0" smtClean="0"/>
              <a:t>Les choix effectués doivent être davantage justifiés</a:t>
            </a:r>
          </a:p>
          <a:p>
            <a:pPr lvl="1" algn="just"/>
            <a:endParaRPr lang="fr-FR" dirty="0" smtClean="0"/>
          </a:p>
          <a:p>
            <a:pPr algn="just"/>
            <a:endParaRPr lang="fr-FR" sz="1600" dirty="0"/>
          </a:p>
          <a:p>
            <a:pPr algn="just"/>
            <a:endParaRPr lang="fr-FR" sz="1600" dirty="0"/>
          </a:p>
          <a:p>
            <a:pPr algn="just"/>
            <a:endParaRPr lang="fr-FR" sz="1600" dirty="0" smtClean="0"/>
          </a:p>
          <a:p>
            <a:pPr algn="just"/>
            <a:endParaRPr lang="fr-FR" sz="1600" dirty="0"/>
          </a:p>
          <a:p>
            <a:pPr algn="just"/>
            <a:endParaRPr lang="fr-FR" sz="1600" dirty="0" smtClean="0"/>
          </a:p>
          <a:p>
            <a:pPr algn="just"/>
            <a:endParaRPr lang="fr-FR" dirty="0"/>
          </a:p>
        </p:txBody>
      </p:sp>
      <p:sp>
        <p:nvSpPr>
          <p:cNvPr id="6" name="Titre 1"/>
          <p:cNvSpPr txBox="1">
            <a:spLocks/>
          </p:cNvSpPr>
          <p:nvPr/>
        </p:nvSpPr>
        <p:spPr>
          <a:xfrm>
            <a:off x="1188116" y="44624"/>
            <a:ext cx="7955883" cy="1008112"/>
          </a:xfrm>
          <a:prstGeom prst="rect">
            <a:avLst/>
          </a:prstGeom>
          <a:noFill/>
        </p:spPr>
        <p:txBody>
          <a:bodyPr vert="horz" lIns="91440" tIns="45720" rIns="91440" bIns="45720" rtlCol="0" anchor="t">
            <a:noAutofit/>
          </a:bodyPr>
          <a:lstStyle>
            <a:lvl1pPr algn="l" defTabSz="914400" rtl="0" eaLnBrk="1" latinLnBrk="0" hangingPunct="1">
              <a:spcBef>
                <a:spcPct val="0"/>
              </a:spcBef>
              <a:buNone/>
              <a:defRPr sz="2400" b="1" kern="1200">
                <a:solidFill>
                  <a:srgbClr val="002060"/>
                </a:solidFill>
                <a:latin typeface="Arial" pitchFamily="34" charset="0"/>
                <a:ea typeface="+mj-ea"/>
                <a:cs typeface="Arial" pitchFamily="34" charset="0"/>
              </a:defRPr>
            </a:lvl1pPr>
          </a:lstStyle>
          <a:p>
            <a:pPr fontAlgn="auto">
              <a:spcAft>
                <a:spcPts val="0"/>
              </a:spcAft>
            </a:pPr>
            <a:r>
              <a:rPr lang="fr-FR" sz="2800" dirty="0" smtClean="0"/>
              <a:t>Enseignements de l’annexe technique vie : affectation des frais</a:t>
            </a:r>
            <a:r>
              <a:rPr lang="fr-FR" dirty="0" smtClean="0">
                <a:solidFill>
                  <a:srgbClr val="FF0000"/>
                </a:solidFill>
              </a:rPr>
              <a:t/>
            </a:r>
            <a:br>
              <a:rPr lang="fr-FR" dirty="0" smtClean="0">
                <a:solidFill>
                  <a:srgbClr val="FF0000"/>
                </a:solidFill>
              </a:rPr>
            </a:br>
            <a:endParaRPr lang="fr-FR" dirty="0">
              <a:solidFill>
                <a:srgbClr val="FF0000"/>
              </a:solidFill>
            </a:endParaRPr>
          </a:p>
        </p:txBody>
      </p:sp>
      <p:sp>
        <p:nvSpPr>
          <p:cNvPr id="2" name="Espace réservé de la date 1"/>
          <p:cNvSpPr>
            <a:spLocks noGrp="1"/>
          </p:cNvSpPr>
          <p:nvPr>
            <p:ph type="dt" sz="half" idx="2"/>
          </p:nvPr>
        </p:nvSpPr>
        <p:spPr/>
        <p:txBody>
          <a:bodyPr/>
          <a:lstStyle/>
          <a:p>
            <a:pPr fontAlgn="base">
              <a:spcBef>
                <a:spcPct val="0"/>
              </a:spcBef>
              <a:spcAft>
                <a:spcPct val="0"/>
              </a:spcAft>
              <a:defRPr/>
            </a:pPr>
            <a:r>
              <a:rPr lang="fr-FR" smtClean="0">
                <a:latin typeface="Arial" charset="0"/>
              </a:rPr>
              <a:t>18/12/2014</a:t>
            </a:r>
            <a:endParaRPr lang="fr-FR" dirty="0">
              <a:latin typeface="Arial" charset="0"/>
            </a:endParaRPr>
          </a:p>
        </p:txBody>
      </p:sp>
    </p:spTree>
    <p:extLst>
      <p:ext uri="{BB962C8B-B14F-4D97-AF65-F5344CB8AC3E}">
        <p14:creationId xmlns:p14="http://schemas.microsoft.com/office/powerpoint/2010/main" val="178779777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39552" y="1484784"/>
            <a:ext cx="8180982" cy="4536504"/>
          </a:xfrm>
        </p:spPr>
        <p:txBody>
          <a:bodyPr>
            <a:normAutofit/>
          </a:bodyPr>
          <a:lstStyle/>
          <a:p>
            <a:pPr lvl="1" algn="just"/>
            <a:endParaRPr lang="fr-FR" sz="2200" dirty="0" smtClean="0"/>
          </a:p>
          <a:p>
            <a:pPr marL="354013" indent="-354013" algn="just"/>
            <a:r>
              <a:rPr lang="fr-FR" sz="2200" dirty="0" smtClean="0"/>
              <a:t>L’horizon de projection retenu est généralement compris en entre 30 et 60 ans, mais avec des engagements résiduels actualisés parfois importants (&gt; 5 % ou &gt; 10 % des provisions mathématiques initiales)</a:t>
            </a:r>
          </a:p>
          <a:p>
            <a:pPr marL="354013" lvl="1" indent="-354013" algn="just"/>
            <a:endParaRPr lang="fr-FR" sz="2200" dirty="0" smtClean="0"/>
          </a:p>
          <a:p>
            <a:pPr marL="354013" indent="-354013" algn="just"/>
            <a:r>
              <a:rPr lang="fr-FR" sz="2200" dirty="0" smtClean="0"/>
              <a:t>Le montant actualisé de la réserve de capitalisation varie de 1 % à 25 % des fonds propres et leur est affecté</a:t>
            </a:r>
            <a:endParaRPr lang="fr-FR" sz="2200" dirty="0"/>
          </a:p>
          <a:p>
            <a:pPr algn="just"/>
            <a:endParaRPr lang="fr-FR" sz="2200" dirty="0"/>
          </a:p>
          <a:p>
            <a:pPr algn="just"/>
            <a:endParaRPr lang="fr-FR" sz="2200" dirty="0" smtClean="0"/>
          </a:p>
          <a:p>
            <a:pPr algn="just"/>
            <a:endParaRPr lang="fr-FR" sz="2200" dirty="0"/>
          </a:p>
          <a:p>
            <a:pPr algn="just"/>
            <a:endParaRPr lang="fr-FR" sz="2200" dirty="0" smtClean="0"/>
          </a:p>
          <a:p>
            <a:pPr algn="just"/>
            <a:endParaRPr lang="fr-FR" sz="2200" dirty="0"/>
          </a:p>
        </p:txBody>
      </p:sp>
      <p:sp>
        <p:nvSpPr>
          <p:cNvPr id="6" name="Titre 1"/>
          <p:cNvSpPr txBox="1">
            <a:spLocks/>
          </p:cNvSpPr>
          <p:nvPr/>
        </p:nvSpPr>
        <p:spPr>
          <a:xfrm>
            <a:off x="1143546" y="44624"/>
            <a:ext cx="7820942" cy="648072"/>
          </a:xfrm>
          <a:prstGeom prst="rect">
            <a:avLst/>
          </a:prstGeom>
          <a:noFill/>
        </p:spPr>
        <p:txBody>
          <a:bodyPr vert="horz" lIns="91440" tIns="45720" rIns="91440" bIns="45720" rtlCol="0" anchor="t">
            <a:noAutofit/>
          </a:bodyPr>
          <a:lstStyle>
            <a:lvl1pPr algn="l" defTabSz="914400" rtl="0" eaLnBrk="1" latinLnBrk="0" hangingPunct="1">
              <a:spcBef>
                <a:spcPct val="0"/>
              </a:spcBef>
              <a:buNone/>
              <a:defRPr sz="2400" b="1" kern="1200">
                <a:solidFill>
                  <a:srgbClr val="002060"/>
                </a:solidFill>
                <a:latin typeface="Arial" pitchFamily="34" charset="0"/>
                <a:ea typeface="+mj-ea"/>
                <a:cs typeface="Arial" pitchFamily="34" charset="0"/>
              </a:defRPr>
            </a:lvl1pPr>
          </a:lstStyle>
          <a:p>
            <a:pPr fontAlgn="auto">
              <a:spcAft>
                <a:spcPts val="0"/>
              </a:spcAft>
            </a:pPr>
            <a:r>
              <a:rPr lang="fr-FR" sz="2800" dirty="0" smtClean="0"/>
              <a:t>Enseignements de l’annexe technique vie : horizon de projection</a:t>
            </a:r>
            <a:br>
              <a:rPr lang="fr-FR" sz="2800" dirty="0" smtClean="0"/>
            </a:br>
            <a:r>
              <a:rPr lang="fr-FR" dirty="0" smtClean="0"/>
              <a:t/>
            </a:r>
            <a:br>
              <a:rPr lang="fr-FR" dirty="0" smtClean="0"/>
            </a:br>
            <a:endParaRPr lang="fr-FR" dirty="0"/>
          </a:p>
        </p:txBody>
      </p:sp>
      <p:sp>
        <p:nvSpPr>
          <p:cNvPr id="2" name="Espace réservé de la date 1"/>
          <p:cNvSpPr>
            <a:spLocks noGrp="1"/>
          </p:cNvSpPr>
          <p:nvPr>
            <p:ph type="dt" sz="half" idx="2"/>
          </p:nvPr>
        </p:nvSpPr>
        <p:spPr/>
        <p:txBody>
          <a:bodyPr/>
          <a:lstStyle/>
          <a:p>
            <a:pPr fontAlgn="base">
              <a:spcBef>
                <a:spcPct val="0"/>
              </a:spcBef>
              <a:spcAft>
                <a:spcPct val="0"/>
              </a:spcAft>
              <a:defRPr/>
            </a:pPr>
            <a:r>
              <a:rPr lang="fr-FR" smtClean="0">
                <a:latin typeface="Arial" charset="0"/>
              </a:rPr>
              <a:t>18/12/2014</a:t>
            </a:r>
            <a:endParaRPr lang="fr-FR" dirty="0">
              <a:latin typeface="Arial" charset="0"/>
            </a:endParaRPr>
          </a:p>
        </p:txBody>
      </p:sp>
    </p:spTree>
    <p:extLst>
      <p:ext uri="{BB962C8B-B14F-4D97-AF65-F5344CB8AC3E}">
        <p14:creationId xmlns:p14="http://schemas.microsoft.com/office/powerpoint/2010/main" val="285337585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1520" y="1268760"/>
            <a:ext cx="8640960" cy="4680520"/>
          </a:xfrm>
        </p:spPr>
        <p:txBody>
          <a:bodyPr>
            <a:noAutofit/>
          </a:bodyPr>
          <a:lstStyle/>
          <a:p>
            <a:pPr marL="357188" indent="-357188" algn="just"/>
            <a:r>
              <a:rPr lang="fr-FR" sz="2000" dirty="0" smtClean="0"/>
              <a:t>Une utilisation des méthodes classiques de calcul </a:t>
            </a:r>
          </a:p>
          <a:p>
            <a:pPr algn="just"/>
            <a:endParaRPr lang="fr-FR" sz="800" dirty="0" smtClean="0"/>
          </a:p>
          <a:p>
            <a:pPr lvl="1" algn="just"/>
            <a:r>
              <a:rPr lang="fr-FR" sz="2000" dirty="0" smtClean="0"/>
              <a:t>Méthodes déterministes très largement privilégiées (Chain-</a:t>
            </a:r>
            <a:r>
              <a:rPr lang="fr-FR" sz="2000" dirty="0" err="1" smtClean="0"/>
              <a:t>Ladder</a:t>
            </a:r>
            <a:r>
              <a:rPr lang="fr-FR" sz="2000" dirty="0" smtClean="0"/>
              <a:t> est de loin la méthode la plus employée)</a:t>
            </a:r>
          </a:p>
          <a:p>
            <a:pPr lvl="1" algn="just"/>
            <a:endParaRPr lang="fr-FR" sz="1000" dirty="0" smtClean="0"/>
          </a:p>
          <a:p>
            <a:pPr lvl="1" algn="just"/>
            <a:r>
              <a:rPr lang="fr-FR" sz="2000" dirty="0" smtClean="0"/>
              <a:t>Les autres méthodes utilisées correspondent à l’utilisation :</a:t>
            </a:r>
          </a:p>
          <a:p>
            <a:pPr marL="1436688" lvl="2" indent="-357188" algn="just"/>
            <a:r>
              <a:rPr lang="fr-FR" sz="1900" dirty="0" smtClean="0"/>
              <a:t>de la méthode dossier/dossier</a:t>
            </a:r>
          </a:p>
          <a:p>
            <a:pPr marL="1436688" lvl="2" indent="-357188" algn="just"/>
            <a:r>
              <a:rPr lang="fr-FR" sz="1900" dirty="0" smtClean="0"/>
              <a:t>d’un </a:t>
            </a:r>
            <a:r>
              <a:rPr lang="fr-FR" sz="1900" dirty="0"/>
              <a:t>ratio de sinistralité </a:t>
            </a:r>
            <a:endParaRPr lang="fr-FR" sz="1900" dirty="0" smtClean="0"/>
          </a:p>
          <a:p>
            <a:pPr marL="1436688" lvl="2" indent="-357188" algn="just"/>
            <a:r>
              <a:rPr lang="fr-FR" sz="1900" dirty="0" smtClean="0"/>
              <a:t>de plusieurs méthodes (par exemple en décomposant sinistres </a:t>
            </a:r>
            <a:r>
              <a:rPr lang="fr-FR" sz="1900" dirty="0" err="1" smtClean="0"/>
              <a:t>attritionnels</a:t>
            </a:r>
            <a:r>
              <a:rPr lang="fr-FR" sz="1900" dirty="0" smtClean="0"/>
              <a:t> et graves)</a:t>
            </a:r>
          </a:p>
          <a:p>
            <a:pPr algn="just"/>
            <a:endParaRPr lang="fr-FR" sz="1000" dirty="0" smtClean="0"/>
          </a:p>
          <a:p>
            <a:pPr marL="357188" indent="-357188" algn="just"/>
            <a:r>
              <a:rPr lang="fr-FR" sz="2000" dirty="0" smtClean="0"/>
              <a:t>Un historique globalement supérieur à 10 ans</a:t>
            </a:r>
          </a:p>
          <a:p>
            <a:pPr algn="just"/>
            <a:endParaRPr lang="fr-FR" sz="1000" dirty="0"/>
          </a:p>
          <a:p>
            <a:pPr marL="357188" indent="-357188" algn="just"/>
            <a:r>
              <a:rPr lang="fr-FR" sz="2000" dirty="0" smtClean="0"/>
              <a:t>L’exercice ne permet toutefois pas de s’assurer de la qualité des données</a:t>
            </a:r>
          </a:p>
        </p:txBody>
      </p:sp>
      <p:sp>
        <p:nvSpPr>
          <p:cNvPr id="11" name="Titre 1"/>
          <p:cNvSpPr>
            <a:spLocks noGrp="1"/>
          </p:cNvSpPr>
          <p:nvPr>
            <p:ph type="title"/>
          </p:nvPr>
        </p:nvSpPr>
        <p:spPr>
          <a:xfrm>
            <a:off x="1143546" y="116632"/>
            <a:ext cx="7964958" cy="641802"/>
          </a:xfrm>
        </p:spPr>
        <p:txBody>
          <a:bodyPr/>
          <a:lstStyle/>
          <a:p>
            <a:pPr algn="just"/>
            <a:r>
              <a:rPr lang="fr-FR" sz="2600" dirty="0" smtClean="0"/>
              <a:t>Enseignements de l’annexe technique </a:t>
            </a:r>
            <a:r>
              <a:rPr lang="fr-FR" sz="2600" dirty="0"/>
              <a:t>n</a:t>
            </a:r>
            <a:r>
              <a:rPr lang="fr-FR" sz="2600" dirty="0" smtClean="0"/>
              <a:t>on vie : méthode d’évaluation de la meilleure estimation</a:t>
            </a:r>
            <a:r>
              <a:rPr lang="fr-FR" sz="2600" dirty="0"/>
              <a:t> </a:t>
            </a:r>
          </a:p>
        </p:txBody>
      </p:sp>
      <p:sp>
        <p:nvSpPr>
          <p:cNvPr id="2" name="Espace réservé de la date 1"/>
          <p:cNvSpPr>
            <a:spLocks noGrp="1"/>
          </p:cNvSpPr>
          <p:nvPr>
            <p:ph type="dt" sz="half" idx="2"/>
          </p:nvPr>
        </p:nvSpPr>
        <p:spPr/>
        <p:txBody>
          <a:bodyPr/>
          <a:lstStyle/>
          <a:p>
            <a:pPr fontAlgn="base">
              <a:spcBef>
                <a:spcPct val="0"/>
              </a:spcBef>
              <a:spcAft>
                <a:spcPct val="0"/>
              </a:spcAft>
              <a:defRPr/>
            </a:pPr>
            <a:r>
              <a:rPr lang="fr-FR" smtClean="0">
                <a:latin typeface="Arial" charset="0"/>
              </a:rPr>
              <a:t>18/12/2014</a:t>
            </a:r>
            <a:endParaRPr lang="fr-FR" dirty="0">
              <a:latin typeface="Arial" charset="0"/>
            </a:endParaRPr>
          </a:p>
        </p:txBody>
      </p:sp>
    </p:spTree>
    <p:extLst>
      <p:ext uri="{BB962C8B-B14F-4D97-AF65-F5344CB8AC3E}">
        <p14:creationId xmlns:p14="http://schemas.microsoft.com/office/powerpoint/2010/main" val="353623070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1538" y="5368"/>
            <a:ext cx="8072462" cy="1001842"/>
          </a:xfrm>
        </p:spPr>
        <p:txBody>
          <a:bodyPr/>
          <a:lstStyle/>
          <a:p>
            <a:pPr algn="just"/>
            <a:r>
              <a:rPr lang="fr-FR" sz="2700" dirty="0" smtClean="0"/>
              <a:t>Enseignements de l’annexe technique </a:t>
            </a:r>
            <a:r>
              <a:rPr lang="fr-FR" sz="2700" dirty="0"/>
              <a:t>n</a:t>
            </a:r>
            <a:r>
              <a:rPr lang="fr-FR" sz="2700" dirty="0" smtClean="0"/>
              <a:t>on </a:t>
            </a:r>
            <a:r>
              <a:rPr lang="fr-FR" sz="2700" dirty="0"/>
              <a:t>v</a:t>
            </a:r>
            <a:r>
              <a:rPr lang="fr-FR" sz="2700" dirty="0" smtClean="0"/>
              <a:t>ie : points d’attention</a:t>
            </a:r>
            <a:endParaRPr lang="fr-FR" sz="2700" dirty="0"/>
          </a:p>
        </p:txBody>
      </p:sp>
      <p:sp>
        <p:nvSpPr>
          <p:cNvPr id="3" name="Espace réservé du contenu 2"/>
          <p:cNvSpPr>
            <a:spLocks noGrp="1"/>
          </p:cNvSpPr>
          <p:nvPr>
            <p:ph idx="1"/>
          </p:nvPr>
        </p:nvSpPr>
        <p:spPr>
          <a:xfrm>
            <a:off x="179512" y="1196752"/>
            <a:ext cx="8784976" cy="4752528"/>
          </a:xfrm>
        </p:spPr>
        <p:txBody>
          <a:bodyPr>
            <a:noAutofit/>
          </a:bodyPr>
          <a:lstStyle/>
          <a:p>
            <a:pPr marL="357188" indent="-357188" algn="just"/>
            <a:r>
              <a:rPr lang="fr-FR" sz="2000" dirty="0" smtClean="0"/>
              <a:t>Prise en compte insuffisante d’un risque catastrophe « moyen » </a:t>
            </a:r>
          </a:p>
          <a:p>
            <a:pPr lvl="1" algn="just"/>
            <a:endParaRPr lang="fr-FR" sz="800" dirty="0" smtClean="0"/>
          </a:p>
          <a:p>
            <a:pPr lvl="1" algn="just"/>
            <a:r>
              <a:rPr lang="fr-FR" sz="1700" dirty="0"/>
              <a:t>Très peu d’organismes </a:t>
            </a:r>
            <a:r>
              <a:rPr lang="fr-FR" sz="1700" dirty="0" smtClean="0"/>
              <a:t>prennent </a:t>
            </a:r>
            <a:r>
              <a:rPr lang="fr-FR" sz="1700" dirty="0"/>
              <a:t>en compte </a:t>
            </a:r>
            <a:r>
              <a:rPr lang="fr-FR" sz="1700" dirty="0" smtClean="0"/>
              <a:t>les événements catastrophiques pour le calcul de la provision pour primes, contrairement aux prescriptions des orientations EIOPA sur l’évaluation des provisions techniques</a:t>
            </a:r>
            <a:endParaRPr lang="fr-FR" sz="1700" dirty="0"/>
          </a:p>
          <a:p>
            <a:pPr lvl="1" algn="just"/>
            <a:endParaRPr lang="fr-FR" sz="500" dirty="0" smtClean="0"/>
          </a:p>
          <a:p>
            <a:pPr lvl="1" algn="just"/>
            <a:r>
              <a:rPr lang="fr-FR" sz="1700" dirty="0" smtClean="0"/>
              <a:t>Les retraitements opérés sur les données atypiques doivent faire l’objet de justifications et ne pas conduire à l’exclusion de ce risque</a:t>
            </a:r>
          </a:p>
          <a:p>
            <a:pPr lvl="1" algn="just"/>
            <a:endParaRPr lang="fr-FR" sz="800" dirty="0" smtClean="0"/>
          </a:p>
          <a:p>
            <a:pPr marL="357188" indent="-357188" algn="just"/>
            <a:r>
              <a:rPr lang="fr-FR" sz="2000" dirty="0" smtClean="0"/>
              <a:t>Justification insuffisante de l’affectation de </a:t>
            </a:r>
            <a:r>
              <a:rPr lang="fr-FR" sz="2000" dirty="0"/>
              <a:t>la provision pour égalisation </a:t>
            </a:r>
            <a:r>
              <a:rPr lang="fr-FR" sz="2000" dirty="0" smtClean="0"/>
              <a:t>contractuelle</a:t>
            </a:r>
          </a:p>
          <a:p>
            <a:pPr algn="just"/>
            <a:endParaRPr lang="fr-FR" sz="800" dirty="0" smtClean="0"/>
          </a:p>
          <a:p>
            <a:pPr lvl="1" algn="just"/>
            <a:r>
              <a:rPr lang="fr-FR" sz="1700" dirty="0" smtClean="0"/>
              <a:t>Affectation principalement </a:t>
            </a:r>
            <a:r>
              <a:rPr lang="fr-FR" sz="1700" dirty="0"/>
              <a:t>dans </a:t>
            </a:r>
            <a:r>
              <a:rPr lang="fr-FR" sz="1700" dirty="0" smtClean="0"/>
              <a:t>la provision pour sinistres et, </a:t>
            </a:r>
            <a:r>
              <a:rPr lang="fr-FR" sz="1700" dirty="0"/>
              <a:t>dans une moindre </a:t>
            </a:r>
            <a:r>
              <a:rPr lang="fr-FR" sz="1700" dirty="0" smtClean="0"/>
              <a:t>mesure, </a:t>
            </a:r>
            <a:r>
              <a:rPr lang="fr-FR" sz="1700" dirty="0"/>
              <a:t>dans les fonds </a:t>
            </a:r>
            <a:r>
              <a:rPr lang="fr-FR" sz="1700" dirty="0" smtClean="0"/>
              <a:t>propres </a:t>
            </a:r>
          </a:p>
          <a:p>
            <a:pPr lvl="1" algn="just"/>
            <a:endParaRPr lang="fr-FR" sz="500" dirty="0"/>
          </a:p>
          <a:p>
            <a:pPr lvl="1" algn="just"/>
            <a:r>
              <a:rPr lang="fr-FR" sz="1700" dirty="0" smtClean="0"/>
              <a:t>Les critères d’affectation de la provision pour égalisation (transférabilité, rattachement à une branche particulière) doivent être précisés et justifiés</a:t>
            </a:r>
            <a:endParaRPr lang="fr-FR" sz="1700" i="1" dirty="0" smtClean="0"/>
          </a:p>
        </p:txBody>
      </p:sp>
      <p:sp>
        <p:nvSpPr>
          <p:cNvPr id="4" name="Espace réservé de la date 3"/>
          <p:cNvSpPr>
            <a:spLocks noGrp="1"/>
          </p:cNvSpPr>
          <p:nvPr>
            <p:ph type="dt" sz="half" idx="2"/>
          </p:nvPr>
        </p:nvSpPr>
        <p:spPr/>
        <p:txBody>
          <a:bodyPr/>
          <a:lstStyle/>
          <a:p>
            <a:pPr fontAlgn="base">
              <a:spcBef>
                <a:spcPct val="0"/>
              </a:spcBef>
              <a:spcAft>
                <a:spcPct val="0"/>
              </a:spcAft>
              <a:defRPr/>
            </a:pPr>
            <a:r>
              <a:rPr lang="fr-FR" smtClean="0">
                <a:latin typeface="Arial" charset="0"/>
              </a:rPr>
              <a:t>18/12/2014</a:t>
            </a:r>
            <a:endParaRPr lang="fr-FR" dirty="0">
              <a:latin typeface="Arial" charset="0"/>
            </a:endParaRPr>
          </a:p>
        </p:txBody>
      </p:sp>
    </p:spTree>
    <p:extLst>
      <p:ext uri="{BB962C8B-B14F-4D97-AF65-F5344CB8AC3E}">
        <p14:creationId xmlns:p14="http://schemas.microsoft.com/office/powerpoint/2010/main" val="6111867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15616" y="-27384"/>
            <a:ext cx="7604917" cy="785818"/>
          </a:xfrm>
        </p:spPr>
        <p:txBody>
          <a:bodyPr/>
          <a:lstStyle/>
          <a:p>
            <a:pPr algn="just"/>
            <a:r>
              <a:rPr lang="fr-FR" sz="2800" dirty="0" smtClean="0"/>
              <a:t>La finalisation du niveau 2</a:t>
            </a:r>
            <a:endParaRPr lang="fr-FR" sz="2800" dirty="0"/>
          </a:p>
        </p:txBody>
      </p:sp>
      <p:sp>
        <p:nvSpPr>
          <p:cNvPr id="3" name="Espace réservé du contenu 2"/>
          <p:cNvSpPr>
            <a:spLocks noGrp="1"/>
          </p:cNvSpPr>
          <p:nvPr>
            <p:ph idx="1"/>
          </p:nvPr>
        </p:nvSpPr>
        <p:spPr>
          <a:xfrm>
            <a:off x="539552" y="836712"/>
            <a:ext cx="8424936" cy="5256584"/>
          </a:xfrm>
        </p:spPr>
        <p:txBody>
          <a:bodyPr>
            <a:noAutofit/>
          </a:bodyPr>
          <a:lstStyle/>
          <a:p>
            <a:pPr algn="just"/>
            <a:r>
              <a:rPr lang="fr-FR" sz="1800" dirty="0" smtClean="0"/>
              <a:t>Le niveau 2 est d’application directe</a:t>
            </a:r>
          </a:p>
          <a:p>
            <a:pPr marL="730250" lvl="1" indent="-285750" algn="just">
              <a:buFont typeface="Wingdings" panose="05000000000000000000" pitchFamily="2" charset="2"/>
              <a:buChar char="Ø"/>
            </a:pPr>
            <a:r>
              <a:rPr lang="fr-FR" sz="1600" dirty="0" smtClean="0"/>
              <a:t>Il est composé des</a:t>
            </a:r>
          </a:p>
          <a:p>
            <a:pPr lvl="2" indent="-177800" algn="just">
              <a:buFont typeface="Arial" panose="020B0604020202020204" pitchFamily="34" charset="0"/>
              <a:buChar char="•"/>
            </a:pPr>
            <a:r>
              <a:rPr lang="fr-FR" sz="1600" dirty="0" smtClean="0"/>
              <a:t>Actes délégués</a:t>
            </a:r>
            <a:r>
              <a:rPr lang="fr-FR" sz="1600" b="0" dirty="0" smtClean="0"/>
              <a:t>, rédigés par la Commission européenne</a:t>
            </a:r>
          </a:p>
          <a:p>
            <a:pPr lvl="2" indent="-177800" algn="just">
              <a:buFont typeface="Arial" panose="020B0604020202020204" pitchFamily="34" charset="0"/>
              <a:buChar char="•"/>
            </a:pPr>
            <a:r>
              <a:rPr lang="fr-FR" sz="1600" dirty="0" smtClean="0"/>
              <a:t>Normes techniques de réglementation</a:t>
            </a:r>
            <a:r>
              <a:rPr lang="fr-FR" sz="1600" b="0" dirty="0" smtClean="0"/>
              <a:t>, rédigées par EIOPA, </a:t>
            </a:r>
            <a:r>
              <a:rPr lang="fr-FR" sz="1600" b="0" dirty="0"/>
              <a:t>de caractère </a:t>
            </a:r>
            <a:r>
              <a:rPr lang="fr-FR" sz="1600" b="0" dirty="0" smtClean="0"/>
              <a:t>technique ; elles  n’impliquent </a:t>
            </a:r>
            <a:r>
              <a:rPr lang="fr-FR" sz="1600" b="0" dirty="0"/>
              <a:t>aucune décision </a:t>
            </a:r>
            <a:r>
              <a:rPr lang="fr-FR" sz="1600" b="0" dirty="0" smtClean="0"/>
              <a:t>stratégique, </a:t>
            </a:r>
            <a:r>
              <a:rPr lang="fr-FR" sz="1600" b="0" dirty="0"/>
              <a:t>ni aucun choix </a:t>
            </a:r>
            <a:r>
              <a:rPr lang="fr-FR" sz="1600" b="0" dirty="0" smtClean="0"/>
              <a:t>politique</a:t>
            </a:r>
            <a:endParaRPr lang="fr-FR" sz="1600" b="0" dirty="0"/>
          </a:p>
          <a:p>
            <a:pPr marL="730250" lvl="1" indent="-285750" algn="just">
              <a:buFont typeface="Wingdings" panose="05000000000000000000" pitchFamily="2" charset="2"/>
              <a:buChar char="Ø"/>
            </a:pPr>
            <a:r>
              <a:rPr lang="fr-FR" sz="1600" dirty="0" smtClean="0"/>
              <a:t>Le niveau 1 indique quelles mesures </a:t>
            </a:r>
            <a:r>
              <a:rPr lang="fr-FR" sz="1600" dirty="0"/>
              <a:t>doivent faire l’objet d’actes délégués ou </a:t>
            </a:r>
            <a:r>
              <a:rPr lang="fr-FR" sz="1600" dirty="0" smtClean="0"/>
              <a:t>de </a:t>
            </a:r>
            <a:r>
              <a:rPr lang="fr-FR" sz="1600" dirty="0"/>
              <a:t>normes techniques de </a:t>
            </a:r>
            <a:r>
              <a:rPr lang="fr-FR" sz="1600" dirty="0" smtClean="0"/>
              <a:t>réglementation</a:t>
            </a:r>
          </a:p>
          <a:p>
            <a:pPr lvl="2" indent="-177800" algn="just">
              <a:buFont typeface="Arial" panose="020B0604020202020204" pitchFamily="34" charset="0"/>
              <a:buChar char="•"/>
            </a:pPr>
            <a:r>
              <a:rPr lang="fr-FR" sz="1600" b="0" dirty="0"/>
              <a:t>Par la </a:t>
            </a:r>
            <a:r>
              <a:rPr lang="fr-FR" sz="1600" b="0" i="1" dirty="0"/>
              <a:t>sunrise clause</a:t>
            </a:r>
            <a:r>
              <a:rPr lang="fr-FR" sz="1600" b="0" dirty="0"/>
              <a:t>, le niveau 2 </a:t>
            </a:r>
            <a:r>
              <a:rPr lang="fr-FR" sz="1600" b="0" dirty="0" smtClean="0"/>
              <a:t>actuel est </a:t>
            </a:r>
            <a:r>
              <a:rPr lang="fr-FR" sz="1600" b="0" dirty="0"/>
              <a:t>composé uniquement d’actes </a:t>
            </a:r>
            <a:r>
              <a:rPr lang="fr-FR" sz="1600" b="0" dirty="0" smtClean="0"/>
              <a:t>délégués</a:t>
            </a:r>
          </a:p>
          <a:p>
            <a:pPr lvl="2" indent="-177800" algn="just">
              <a:buFont typeface="Arial" panose="020B0604020202020204" pitchFamily="34" charset="0"/>
              <a:buChar char="•"/>
            </a:pPr>
            <a:endParaRPr lang="fr-FR" sz="800" b="0" dirty="0"/>
          </a:p>
          <a:p>
            <a:pPr algn="just"/>
            <a:r>
              <a:rPr lang="fr-FR" sz="1800" dirty="0" smtClean="0"/>
              <a:t>Le niveau 2 a été publié le 10 octobre 2014</a:t>
            </a:r>
          </a:p>
          <a:p>
            <a:pPr marL="730250" lvl="1" indent="-285750" algn="just" defTabSz="714375">
              <a:buFont typeface="Wingdings" panose="05000000000000000000" pitchFamily="2" charset="2"/>
              <a:buChar char="Ø"/>
            </a:pPr>
            <a:r>
              <a:rPr lang="fr-FR" sz="1600" dirty="0" smtClean="0"/>
              <a:t>Dans l’ensemble des langues de l’Union européenne</a:t>
            </a:r>
            <a:endParaRPr lang="fr-FR" sz="1600" dirty="0"/>
          </a:p>
          <a:p>
            <a:pPr marL="730250" lvl="1" indent="-285750" algn="just" defTabSz="714375">
              <a:buFont typeface="Wingdings" panose="05000000000000000000" pitchFamily="2" charset="2"/>
              <a:buChar char="Ø"/>
            </a:pPr>
            <a:r>
              <a:rPr lang="fr-FR" sz="1600" dirty="0" smtClean="0"/>
              <a:t>Marque le début de la période d’objection du Parlement européen et du Conseil</a:t>
            </a:r>
          </a:p>
          <a:p>
            <a:pPr lvl="2" indent="-177800" algn="just">
              <a:buFont typeface="Arial" panose="020B0604020202020204" pitchFamily="34" charset="0"/>
              <a:buChar char="•"/>
            </a:pPr>
            <a:r>
              <a:rPr lang="fr-FR" sz="1600" b="0" dirty="0" smtClean="0"/>
              <a:t>Objection du texte dans son ensemble</a:t>
            </a:r>
          </a:p>
          <a:p>
            <a:pPr lvl="2" indent="-177800" algn="just">
              <a:buFont typeface="Arial" panose="020B0604020202020204" pitchFamily="34" charset="0"/>
              <a:buChar char="•"/>
            </a:pPr>
            <a:r>
              <a:rPr lang="fr-FR" sz="1600" b="0" dirty="0" smtClean="0"/>
              <a:t>Dans un délai de trois mois, renouvelable une fois</a:t>
            </a:r>
          </a:p>
          <a:p>
            <a:pPr marL="714375" lvl="1" indent="-269875" algn="just" defTabSz="714375">
              <a:buFont typeface="Wingdings" panose="05000000000000000000" pitchFamily="2" charset="2"/>
              <a:buChar char="Ø"/>
            </a:pPr>
            <a:r>
              <a:rPr lang="fr-FR" sz="1600" b="0" dirty="0" smtClean="0"/>
              <a:t>Approbation le 12 janvier au plus tôt</a:t>
            </a:r>
          </a:p>
          <a:p>
            <a:pPr marL="534987" lvl="1" indent="0" algn="just">
              <a:buNone/>
            </a:pPr>
            <a:endParaRPr lang="fr-FR" sz="800" b="0" dirty="0" smtClean="0"/>
          </a:p>
          <a:p>
            <a:pPr algn="just">
              <a:spcBef>
                <a:spcPts val="0"/>
              </a:spcBef>
            </a:pPr>
            <a:r>
              <a:rPr lang="fr-FR" sz="1800" dirty="0"/>
              <a:t>Le niveau 2 sera applicable le lendemain de sa publication au Journal Officiel de l’UE</a:t>
            </a:r>
          </a:p>
          <a:p>
            <a:pPr lvl="1" algn="just">
              <a:buFont typeface="Wingdings" panose="05000000000000000000" pitchFamily="2" charset="2"/>
              <a:buChar char="Ø"/>
            </a:pPr>
            <a:endParaRPr lang="fr-FR" sz="1800" dirty="0"/>
          </a:p>
        </p:txBody>
      </p:sp>
      <p:sp>
        <p:nvSpPr>
          <p:cNvPr id="4" name="Espace réservé de la date 3"/>
          <p:cNvSpPr>
            <a:spLocks noGrp="1"/>
          </p:cNvSpPr>
          <p:nvPr>
            <p:ph type="dt" sz="half" idx="2"/>
          </p:nvPr>
        </p:nvSpPr>
        <p:spPr/>
        <p:txBody>
          <a:bodyPr/>
          <a:lstStyle/>
          <a:p>
            <a:pPr fontAlgn="base">
              <a:spcBef>
                <a:spcPct val="0"/>
              </a:spcBef>
              <a:spcAft>
                <a:spcPct val="0"/>
              </a:spcAft>
              <a:defRPr/>
            </a:pPr>
            <a:r>
              <a:rPr lang="fr-FR" dirty="0" smtClean="0">
                <a:latin typeface="Arial" charset="0"/>
              </a:rPr>
              <a:t>18/12/2014</a:t>
            </a:r>
            <a:endParaRPr lang="fr-FR" dirty="0">
              <a:latin typeface="Arial" charset="0"/>
            </a:endParaRPr>
          </a:p>
        </p:txBody>
      </p:sp>
    </p:spTree>
    <p:extLst>
      <p:ext uri="{BB962C8B-B14F-4D97-AF65-F5344CB8AC3E}">
        <p14:creationId xmlns:p14="http://schemas.microsoft.com/office/powerpoint/2010/main" val="79516721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95536" y="1052736"/>
            <a:ext cx="8280920" cy="5112568"/>
          </a:xfrm>
        </p:spPr>
        <p:txBody>
          <a:bodyPr/>
          <a:lstStyle/>
          <a:p>
            <a:pPr marL="357188" indent="-357188" algn="just"/>
            <a:r>
              <a:rPr lang="fr-FR" sz="2000" dirty="0" smtClean="0"/>
              <a:t>Prise en compte insuffisante des changements récents de </a:t>
            </a:r>
            <a:r>
              <a:rPr lang="fr-FR" sz="2000" dirty="0"/>
              <a:t>règlementation </a:t>
            </a:r>
            <a:r>
              <a:rPr lang="fr-FR" sz="2000" dirty="0" smtClean="0"/>
              <a:t>en automobile dans le calcul du </a:t>
            </a:r>
            <a:r>
              <a:rPr lang="fr-FR" sz="2000" i="1" dirty="0" smtClean="0"/>
              <a:t>Best </a:t>
            </a:r>
            <a:r>
              <a:rPr lang="fr-FR" sz="2000" i="1" dirty="0" err="1" smtClean="0"/>
              <a:t>estimate</a:t>
            </a:r>
            <a:endParaRPr lang="fr-FR" sz="2000" dirty="0" smtClean="0"/>
          </a:p>
          <a:p>
            <a:pPr lvl="1" algn="just"/>
            <a:endParaRPr lang="fr-FR" sz="500" dirty="0" smtClean="0"/>
          </a:p>
          <a:p>
            <a:pPr lvl="1" algn="just"/>
            <a:r>
              <a:rPr lang="fr-FR" sz="1700" dirty="0" smtClean="0"/>
              <a:t>Seuls 18 % des organismes ayant répondu ont </a:t>
            </a:r>
            <a:r>
              <a:rPr lang="fr-FR" sz="1700" dirty="0"/>
              <a:t>retraité leurs données d’indemnisation </a:t>
            </a:r>
            <a:r>
              <a:rPr lang="fr-FR" sz="1700" dirty="0" smtClean="0"/>
              <a:t>pour tenir compte du </a:t>
            </a:r>
            <a:r>
              <a:rPr lang="fr-FR" sz="1700" dirty="0"/>
              <a:t>nouveau </a:t>
            </a:r>
            <a:r>
              <a:rPr lang="fr-FR" sz="1700" dirty="0" smtClean="0"/>
              <a:t>barème mis en place en 2013 </a:t>
            </a:r>
          </a:p>
          <a:p>
            <a:pPr lvl="1" algn="just"/>
            <a:endParaRPr lang="fr-FR" sz="500" dirty="0" smtClean="0"/>
          </a:p>
          <a:p>
            <a:pPr lvl="1" algn="just"/>
            <a:r>
              <a:rPr lang="fr-FR" sz="1700" dirty="0" smtClean="0"/>
              <a:t>La prise en compte d’une revalorisation future des rentes en responsabilité civile corporelle est plus importante (57 % des entités concernées et ayant répondu). </a:t>
            </a:r>
            <a:r>
              <a:rPr lang="fr-FR" sz="1700" dirty="0"/>
              <a:t>L'impact actuel apparait marginal du fait de </a:t>
            </a:r>
            <a:r>
              <a:rPr lang="fr-FR" sz="1700" dirty="0" smtClean="0"/>
              <a:t>l'assiette : </a:t>
            </a:r>
            <a:r>
              <a:rPr lang="fr-FR" sz="1700" dirty="0"/>
              <a:t>seule la revalorisation des rentes au titre de sinistres survenus après le </a:t>
            </a:r>
            <a:r>
              <a:rPr lang="fr-FR" sz="1700" dirty="0" smtClean="0"/>
              <a:t>                     31 décembre 2012 </a:t>
            </a:r>
            <a:r>
              <a:rPr lang="fr-FR" sz="1700" dirty="0"/>
              <a:t>sont à la charge des assureurs. Au cours du temps, </a:t>
            </a:r>
            <a:r>
              <a:rPr lang="fr-FR" sz="1700" dirty="0" smtClean="0"/>
              <a:t>l'impact sera croissant.</a:t>
            </a:r>
          </a:p>
          <a:p>
            <a:pPr lvl="1" algn="just"/>
            <a:endParaRPr lang="fr-FR" dirty="0"/>
          </a:p>
          <a:p>
            <a:pPr lvl="1" algn="just"/>
            <a:endParaRPr lang="fr-FR" dirty="0" smtClean="0"/>
          </a:p>
          <a:p>
            <a:pPr algn="just"/>
            <a:endParaRPr lang="fr-FR" dirty="0"/>
          </a:p>
        </p:txBody>
      </p:sp>
      <p:graphicFrame>
        <p:nvGraphicFramePr>
          <p:cNvPr id="14" name="Graphique 13"/>
          <p:cNvGraphicFramePr>
            <a:graphicFrameLocks/>
          </p:cNvGraphicFramePr>
          <p:nvPr>
            <p:extLst>
              <p:ext uri="{D42A27DB-BD31-4B8C-83A1-F6EECF244321}">
                <p14:modId xmlns:p14="http://schemas.microsoft.com/office/powerpoint/2010/main" val="3089811062"/>
              </p:ext>
            </p:extLst>
          </p:nvPr>
        </p:nvGraphicFramePr>
        <p:xfrm>
          <a:off x="1475656" y="4581128"/>
          <a:ext cx="6624336" cy="1584176"/>
        </p:xfrm>
        <a:graphic>
          <a:graphicData uri="http://schemas.openxmlformats.org/drawingml/2006/chart">
            <c:chart xmlns:c="http://schemas.openxmlformats.org/drawingml/2006/chart" xmlns:r="http://schemas.openxmlformats.org/officeDocument/2006/relationships" r:id="rId3"/>
          </a:graphicData>
        </a:graphic>
      </p:graphicFrame>
      <p:sp>
        <p:nvSpPr>
          <p:cNvPr id="8" name="Titre 1"/>
          <p:cNvSpPr>
            <a:spLocks noGrp="1"/>
          </p:cNvSpPr>
          <p:nvPr>
            <p:ph type="title"/>
          </p:nvPr>
        </p:nvSpPr>
        <p:spPr>
          <a:xfrm>
            <a:off x="1080120" y="27160"/>
            <a:ext cx="8100392" cy="785818"/>
          </a:xfrm>
        </p:spPr>
        <p:txBody>
          <a:bodyPr/>
          <a:lstStyle/>
          <a:p>
            <a:pPr algn="just"/>
            <a:r>
              <a:rPr lang="fr-FR" sz="2700" dirty="0" smtClean="0"/>
              <a:t>Enseignements de l’annexe technique </a:t>
            </a:r>
            <a:r>
              <a:rPr lang="fr-FR" sz="2700" dirty="0"/>
              <a:t>n</a:t>
            </a:r>
            <a:r>
              <a:rPr lang="fr-FR" sz="2700" dirty="0" smtClean="0"/>
              <a:t>on vie : points d’attention</a:t>
            </a:r>
            <a:endParaRPr lang="fr-FR" sz="2700" dirty="0"/>
          </a:p>
        </p:txBody>
      </p:sp>
      <p:sp>
        <p:nvSpPr>
          <p:cNvPr id="2" name="Espace réservé de la date 1"/>
          <p:cNvSpPr>
            <a:spLocks noGrp="1"/>
          </p:cNvSpPr>
          <p:nvPr>
            <p:ph type="dt" sz="half" idx="2"/>
          </p:nvPr>
        </p:nvSpPr>
        <p:spPr/>
        <p:txBody>
          <a:bodyPr/>
          <a:lstStyle/>
          <a:p>
            <a:pPr fontAlgn="base">
              <a:spcBef>
                <a:spcPct val="0"/>
              </a:spcBef>
              <a:spcAft>
                <a:spcPct val="0"/>
              </a:spcAft>
              <a:defRPr/>
            </a:pPr>
            <a:r>
              <a:rPr lang="fr-FR" smtClean="0">
                <a:latin typeface="Arial" charset="0"/>
              </a:rPr>
              <a:t>18/12/2014</a:t>
            </a:r>
            <a:endParaRPr lang="fr-FR" dirty="0">
              <a:latin typeface="Arial" charset="0"/>
            </a:endParaRPr>
          </a:p>
        </p:txBody>
      </p:sp>
    </p:spTree>
    <p:extLst>
      <p:ext uri="{BB962C8B-B14F-4D97-AF65-F5344CB8AC3E}">
        <p14:creationId xmlns:p14="http://schemas.microsoft.com/office/powerpoint/2010/main" val="395613516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496" y="908720"/>
            <a:ext cx="9001000" cy="5184576"/>
          </a:xfrm>
        </p:spPr>
        <p:txBody>
          <a:bodyPr>
            <a:noAutofit/>
          </a:bodyPr>
          <a:lstStyle/>
          <a:p>
            <a:pPr marL="357188" indent="-357188" algn="just"/>
            <a:r>
              <a:rPr lang="fr-FR" sz="2000" dirty="0" smtClean="0"/>
              <a:t>L’exercice préparatoire 2014 ne représente qu’une partie des exigences futures :</a:t>
            </a:r>
          </a:p>
          <a:p>
            <a:pPr lvl="1" indent="-274638" algn="just"/>
            <a:r>
              <a:rPr lang="fr-FR" sz="1900" dirty="0" smtClean="0"/>
              <a:t>Seuls 15 états demandés, sur une base annuelle</a:t>
            </a:r>
          </a:p>
          <a:p>
            <a:pPr lvl="1" indent="-274638" algn="just"/>
            <a:r>
              <a:rPr lang="fr-FR" sz="1900" dirty="0" smtClean="0"/>
              <a:t>États trimestriels à produire (exercice 2015)</a:t>
            </a:r>
          </a:p>
          <a:p>
            <a:pPr lvl="1" indent="-274638" algn="just"/>
            <a:r>
              <a:rPr lang="fr-FR" sz="1900" dirty="0" smtClean="0"/>
              <a:t>États groupes à produire (exercice 2015)</a:t>
            </a:r>
          </a:p>
          <a:p>
            <a:pPr lvl="1" indent="-274638" algn="just"/>
            <a:r>
              <a:rPr lang="fr-FR" sz="1900" dirty="0"/>
              <a:t>États nationaux spécifiques annuels à </a:t>
            </a:r>
            <a:r>
              <a:rPr lang="fr-FR" sz="1900" dirty="0" smtClean="0"/>
              <a:t>produire</a:t>
            </a:r>
          </a:p>
          <a:p>
            <a:pPr lvl="1" indent="-274638" algn="just"/>
            <a:r>
              <a:rPr lang="fr-FR" sz="1900" dirty="0" smtClean="0"/>
              <a:t>Rapports narratifs (exercice 2015)</a:t>
            </a:r>
          </a:p>
          <a:p>
            <a:pPr lvl="1" algn="just"/>
            <a:endParaRPr lang="fr-FR" sz="2000" dirty="0"/>
          </a:p>
          <a:p>
            <a:pPr marL="357188" indent="-357188" algn="just"/>
            <a:r>
              <a:rPr lang="fr-FR" sz="2000" dirty="0" smtClean="0"/>
              <a:t>Les politiques de qualité des données restent à formaliser :</a:t>
            </a:r>
          </a:p>
          <a:p>
            <a:pPr lvl="1" indent="-274638" algn="just"/>
            <a:r>
              <a:rPr lang="fr-FR" sz="1900" dirty="0" smtClean="0"/>
              <a:t>Chantier peu avancé d’après les réponses au questionnaire</a:t>
            </a:r>
          </a:p>
          <a:p>
            <a:pPr lvl="1" indent="-274638" algn="just"/>
            <a:r>
              <a:rPr lang="fr-FR" sz="1900" dirty="0" smtClean="0"/>
              <a:t>Des difficultés relevées lors de contrôles sur place : </a:t>
            </a:r>
          </a:p>
          <a:p>
            <a:pPr marL="1436688" lvl="2" indent="-357188" algn="just"/>
            <a:r>
              <a:rPr lang="fr-FR" sz="1900" dirty="0" smtClean="0"/>
              <a:t>Dispositifs de contrôle des données parcellaires</a:t>
            </a:r>
          </a:p>
          <a:p>
            <a:pPr marL="1436688" lvl="2" indent="-357188" algn="just"/>
            <a:r>
              <a:rPr lang="fr-FR" sz="1900" dirty="0" smtClean="0"/>
              <a:t>Faible industrialisation du système d’information ne permettant pas une collecte de données fiable et rapide</a:t>
            </a:r>
          </a:p>
          <a:p>
            <a:pPr marL="1436688" lvl="2" indent="-357188" algn="just"/>
            <a:r>
              <a:rPr lang="fr-FR" sz="1900" dirty="0" smtClean="0"/>
              <a:t>Manque de rationalisation du système d’information</a:t>
            </a:r>
          </a:p>
          <a:p>
            <a:pPr marL="534987" lvl="1" indent="0" algn="just">
              <a:buNone/>
            </a:pPr>
            <a:endParaRPr lang="fr-FR" sz="2000" dirty="0" smtClean="0"/>
          </a:p>
        </p:txBody>
      </p:sp>
      <p:sp>
        <p:nvSpPr>
          <p:cNvPr id="7" name="Titre 1"/>
          <p:cNvSpPr>
            <a:spLocks noGrp="1"/>
          </p:cNvSpPr>
          <p:nvPr>
            <p:ph type="title"/>
          </p:nvPr>
        </p:nvSpPr>
        <p:spPr>
          <a:xfrm>
            <a:off x="1071538" y="44624"/>
            <a:ext cx="7964958" cy="785818"/>
          </a:xfrm>
        </p:spPr>
        <p:txBody>
          <a:bodyPr/>
          <a:lstStyle/>
          <a:p>
            <a:pPr algn="just"/>
            <a:r>
              <a:rPr lang="fr-FR" sz="2800" dirty="0" smtClean="0"/>
              <a:t>Bilan de l’exercice quantitatif 2014</a:t>
            </a:r>
            <a:endParaRPr lang="fr-FR" sz="2800" dirty="0"/>
          </a:p>
        </p:txBody>
      </p:sp>
      <p:sp>
        <p:nvSpPr>
          <p:cNvPr id="2" name="Espace réservé de la date 1"/>
          <p:cNvSpPr>
            <a:spLocks noGrp="1"/>
          </p:cNvSpPr>
          <p:nvPr>
            <p:ph type="dt" sz="half" idx="2"/>
          </p:nvPr>
        </p:nvSpPr>
        <p:spPr/>
        <p:txBody>
          <a:bodyPr/>
          <a:lstStyle/>
          <a:p>
            <a:pPr fontAlgn="base">
              <a:spcBef>
                <a:spcPct val="0"/>
              </a:spcBef>
              <a:spcAft>
                <a:spcPct val="0"/>
              </a:spcAft>
              <a:defRPr/>
            </a:pPr>
            <a:r>
              <a:rPr lang="fr-FR" smtClean="0">
                <a:latin typeface="Arial" charset="0"/>
              </a:rPr>
              <a:t>18/12/2014</a:t>
            </a:r>
            <a:endParaRPr lang="fr-FR" dirty="0">
              <a:latin typeface="Arial" charset="0"/>
            </a:endParaRPr>
          </a:p>
        </p:txBody>
      </p:sp>
    </p:spTree>
    <p:extLst>
      <p:ext uri="{BB962C8B-B14F-4D97-AF65-F5344CB8AC3E}">
        <p14:creationId xmlns:p14="http://schemas.microsoft.com/office/powerpoint/2010/main" val="126946510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79512" y="1052736"/>
            <a:ext cx="8856984" cy="5184576"/>
          </a:xfrm>
        </p:spPr>
        <p:txBody>
          <a:bodyPr>
            <a:noAutofit/>
          </a:bodyPr>
          <a:lstStyle/>
          <a:p>
            <a:pPr marL="357188" indent="-357188" algn="just"/>
            <a:r>
              <a:rPr lang="fr-FR" sz="2000" dirty="0" smtClean="0"/>
              <a:t>Le processus de production des informations quantitatives SII doit être sécurisé d’ici 2016 :</a:t>
            </a:r>
          </a:p>
          <a:p>
            <a:pPr lvl="1" indent="-274638" algn="just"/>
            <a:r>
              <a:rPr lang="fr-FR" sz="1900" dirty="0" smtClean="0"/>
              <a:t>Renforcement de la gouvernance en amont (politique de qualité de données, justification des choix de méthode)</a:t>
            </a:r>
          </a:p>
          <a:p>
            <a:pPr lvl="1" indent="-274638" algn="just"/>
            <a:r>
              <a:rPr lang="fr-FR" sz="1900" dirty="0" smtClean="0"/>
              <a:t>Industrialisation de la production des états (surveillance des délais, intégration du calendrier des remises trimestrielles le cas échéant, optimisation, contrôles en sortie) </a:t>
            </a:r>
            <a:r>
              <a:rPr lang="fr-FR" sz="1900" b="1" dirty="0" smtClean="0"/>
              <a:t>attention aux contraintes techniques !</a:t>
            </a:r>
          </a:p>
          <a:p>
            <a:pPr lvl="1" indent="-274638" algn="just"/>
            <a:r>
              <a:rPr lang="fr-FR" sz="1900" dirty="0" smtClean="0"/>
              <a:t>Appropriation des résultats (implication des organes dirigeants, intégration à l’analyse du profil de risque, aux décisions stratégiques) </a:t>
            </a:r>
          </a:p>
          <a:p>
            <a:pPr marL="534987" lvl="1" indent="0" algn="just">
              <a:buNone/>
            </a:pPr>
            <a:endParaRPr lang="fr-FR" sz="1000" dirty="0" smtClean="0"/>
          </a:p>
          <a:p>
            <a:pPr marL="357188" indent="-357188" algn="just"/>
            <a:r>
              <a:rPr lang="fr-FR" sz="2000" dirty="0" smtClean="0"/>
              <a:t>Le SGACPR anticipe une progression de la qualité des informations remises à partir de 2016, néanmoins :</a:t>
            </a:r>
          </a:p>
          <a:p>
            <a:pPr lvl="1" indent="-274638" algn="just"/>
            <a:r>
              <a:rPr lang="fr-FR" sz="1900" dirty="0" smtClean="0"/>
              <a:t>Les délais de remise dès 2016 sont </a:t>
            </a:r>
            <a:r>
              <a:rPr lang="fr-FR" sz="1900" b="1" dirty="0" smtClean="0"/>
              <a:t>impératifs</a:t>
            </a:r>
          </a:p>
          <a:p>
            <a:pPr lvl="1" indent="-274638" algn="just"/>
            <a:r>
              <a:rPr lang="fr-FR" sz="1900" dirty="0" smtClean="0"/>
              <a:t>Les informations fournies dès 2016 devront être </a:t>
            </a:r>
            <a:r>
              <a:rPr lang="fr-FR" sz="1900" b="1" dirty="0" smtClean="0"/>
              <a:t>pertinentes</a:t>
            </a:r>
          </a:p>
        </p:txBody>
      </p:sp>
      <p:sp>
        <p:nvSpPr>
          <p:cNvPr id="7" name="Titre 1"/>
          <p:cNvSpPr>
            <a:spLocks noGrp="1"/>
          </p:cNvSpPr>
          <p:nvPr>
            <p:ph type="title"/>
          </p:nvPr>
        </p:nvSpPr>
        <p:spPr>
          <a:xfrm>
            <a:off x="1071538" y="44624"/>
            <a:ext cx="7964958" cy="785818"/>
          </a:xfrm>
        </p:spPr>
        <p:txBody>
          <a:bodyPr/>
          <a:lstStyle/>
          <a:p>
            <a:pPr algn="just"/>
            <a:r>
              <a:rPr lang="fr-FR" sz="2800" dirty="0" smtClean="0"/>
              <a:t>Bilan de l’exercice quantitatif 2014</a:t>
            </a:r>
            <a:endParaRPr lang="fr-FR" sz="2800" dirty="0"/>
          </a:p>
        </p:txBody>
      </p:sp>
      <p:sp>
        <p:nvSpPr>
          <p:cNvPr id="2" name="Espace réservé de la date 1"/>
          <p:cNvSpPr>
            <a:spLocks noGrp="1"/>
          </p:cNvSpPr>
          <p:nvPr>
            <p:ph type="dt" sz="half" idx="2"/>
          </p:nvPr>
        </p:nvSpPr>
        <p:spPr/>
        <p:txBody>
          <a:bodyPr/>
          <a:lstStyle/>
          <a:p>
            <a:pPr fontAlgn="base">
              <a:spcBef>
                <a:spcPct val="0"/>
              </a:spcBef>
              <a:spcAft>
                <a:spcPct val="0"/>
              </a:spcAft>
              <a:defRPr/>
            </a:pPr>
            <a:r>
              <a:rPr lang="fr-FR" dirty="0" smtClean="0">
                <a:latin typeface="Arial" charset="0"/>
              </a:rPr>
              <a:t>18/12/2014</a:t>
            </a:r>
            <a:endParaRPr lang="fr-FR" dirty="0">
              <a:latin typeface="Arial" charset="0"/>
            </a:endParaRPr>
          </a:p>
        </p:txBody>
      </p:sp>
    </p:spTree>
    <p:extLst>
      <p:ext uri="{BB962C8B-B14F-4D97-AF65-F5344CB8AC3E}">
        <p14:creationId xmlns:p14="http://schemas.microsoft.com/office/powerpoint/2010/main" val="301478025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79512" y="1052736"/>
            <a:ext cx="8856984" cy="5184576"/>
          </a:xfrm>
        </p:spPr>
        <p:txBody>
          <a:bodyPr>
            <a:noAutofit/>
          </a:bodyPr>
          <a:lstStyle/>
          <a:p>
            <a:pPr marL="0" indent="0" algn="just">
              <a:buNone/>
            </a:pPr>
            <a:endParaRPr lang="fr-FR" sz="2400" dirty="0"/>
          </a:p>
          <a:p>
            <a:pPr marL="357188" indent="-357188" algn="just"/>
            <a:r>
              <a:rPr lang="fr-FR" sz="2400" b="1" dirty="0" smtClean="0"/>
              <a:t>Publication en janvier 2015 d’une analyse détaillée des résultats de l’exercice sur le site de l’ACPR :</a:t>
            </a:r>
            <a:endParaRPr lang="fr-FR" sz="2400" dirty="0" smtClean="0"/>
          </a:p>
          <a:p>
            <a:pPr marL="357188" indent="-357188" algn="just"/>
            <a:endParaRPr lang="fr-FR" sz="2400" dirty="0" smtClean="0"/>
          </a:p>
          <a:p>
            <a:pPr marL="357188" indent="-357188" algn="just"/>
            <a:endParaRPr lang="fr-FR" sz="2400" dirty="0"/>
          </a:p>
          <a:p>
            <a:pPr marL="0" indent="0" algn="ctr">
              <a:buNone/>
            </a:pPr>
            <a:r>
              <a:rPr lang="fr-FR" sz="2000" dirty="0"/>
              <a:t> </a:t>
            </a:r>
            <a:r>
              <a:rPr lang="fr-FR" sz="2000" dirty="0">
                <a:ea typeface="ＭＳ Ｐゴシック" pitchFamily="-64" charset="-128"/>
                <a:hlinkClick r:id="rId3"/>
              </a:rPr>
              <a:t>http://acpr.banque-france.fr/etudes/analyses-et-syntheses.html</a:t>
            </a:r>
            <a:r>
              <a:rPr lang="fr-FR" sz="2000" dirty="0">
                <a:ea typeface="ＭＳ Ｐゴシック" pitchFamily="-64" charset="-128"/>
              </a:rPr>
              <a:t> </a:t>
            </a:r>
          </a:p>
          <a:p>
            <a:pPr marL="0" indent="0" algn="ctr">
              <a:buNone/>
            </a:pPr>
            <a:endParaRPr lang="fr-FR" sz="2400" b="1" dirty="0" smtClean="0"/>
          </a:p>
        </p:txBody>
      </p:sp>
      <p:sp>
        <p:nvSpPr>
          <p:cNvPr id="7" name="Titre 1"/>
          <p:cNvSpPr>
            <a:spLocks noGrp="1"/>
          </p:cNvSpPr>
          <p:nvPr>
            <p:ph type="title"/>
          </p:nvPr>
        </p:nvSpPr>
        <p:spPr>
          <a:xfrm>
            <a:off x="1071538" y="44624"/>
            <a:ext cx="7964958" cy="785818"/>
          </a:xfrm>
        </p:spPr>
        <p:txBody>
          <a:bodyPr/>
          <a:lstStyle/>
          <a:p>
            <a:pPr algn="just"/>
            <a:r>
              <a:rPr lang="fr-FR" sz="2800" dirty="0" smtClean="0"/>
              <a:t>Bilan de l’exercice quantitatif 2014</a:t>
            </a:r>
            <a:endParaRPr lang="fr-FR" sz="2800" dirty="0"/>
          </a:p>
        </p:txBody>
      </p:sp>
      <p:sp>
        <p:nvSpPr>
          <p:cNvPr id="2" name="Espace réservé de la date 1"/>
          <p:cNvSpPr>
            <a:spLocks noGrp="1"/>
          </p:cNvSpPr>
          <p:nvPr>
            <p:ph type="dt" sz="half" idx="2"/>
          </p:nvPr>
        </p:nvSpPr>
        <p:spPr/>
        <p:txBody>
          <a:bodyPr/>
          <a:lstStyle/>
          <a:p>
            <a:pPr fontAlgn="base">
              <a:spcBef>
                <a:spcPct val="0"/>
              </a:spcBef>
              <a:spcAft>
                <a:spcPct val="0"/>
              </a:spcAft>
              <a:defRPr/>
            </a:pPr>
            <a:r>
              <a:rPr lang="fr-FR" dirty="0" smtClean="0">
                <a:latin typeface="Arial" charset="0"/>
              </a:rPr>
              <a:t>18/12/2014</a:t>
            </a:r>
            <a:endParaRPr lang="fr-FR" dirty="0">
              <a:latin typeface="Arial" charset="0"/>
            </a:endParaRPr>
          </a:p>
        </p:txBody>
      </p:sp>
    </p:spTree>
    <p:extLst>
      <p:ext uri="{BB962C8B-B14F-4D97-AF65-F5344CB8AC3E}">
        <p14:creationId xmlns:p14="http://schemas.microsoft.com/office/powerpoint/2010/main" val="290890968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1259730" y="2636912"/>
            <a:ext cx="6624638" cy="1440160"/>
          </a:xfrm>
        </p:spPr>
        <p:txBody>
          <a:bodyPr>
            <a:normAutofit/>
          </a:bodyPr>
          <a:lstStyle/>
          <a:p>
            <a:pPr algn="ctr"/>
            <a:r>
              <a:rPr lang="fr-FR" sz="3600" dirty="0" smtClean="0"/>
              <a:t>Questions/réponses</a:t>
            </a:r>
            <a:endParaRPr lang="fr-FR" sz="3600" dirty="0"/>
          </a:p>
        </p:txBody>
      </p:sp>
      <p:sp>
        <p:nvSpPr>
          <p:cNvPr id="3" name="Espace réservé du numéro de diapositive 2"/>
          <p:cNvSpPr>
            <a:spLocks noGrp="1"/>
          </p:cNvSpPr>
          <p:nvPr>
            <p:ph type="sldNum" sz="quarter" idx="4"/>
          </p:nvPr>
        </p:nvSpPr>
        <p:spPr/>
        <p:txBody>
          <a:bodyPr/>
          <a:lstStyle/>
          <a:p>
            <a:pPr>
              <a:defRPr/>
            </a:pPr>
            <a:fld id="{AC59C542-C6E0-4E39-86B7-1D85B8646B56}" type="slidenum">
              <a:rPr lang="fr-FR" smtClean="0"/>
              <a:pPr>
                <a:defRPr/>
              </a:pPr>
              <a:t>64</a:t>
            </a:fld>
            <a:endParaRPr lang="fr-FR"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6237312"/>
            <a:ext cx="213360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061562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1115616" y="2348880"/>
            <a:ext cx="6624638" cy="2160240"/>
          </a:xfrm>
        </p:spPr>
        <p:txBody>
          <a:bodyPr>
            <a:normAutofit/>
          </a:bodyPr>
          <a:lstStyle/>
          <a:p>
            <a:pPr algn="ctr"/>
            <a:r>
              <a:rPr lang="fr-FR" sz="3600" dirty="0" smtClean="0"/>
              <a:t>PAUSE</a:t>
            </a:r>
            <a:endParaRPr lang="fr-FR" sz="3600" dirty="0"/>
          </a:p>
        </p:txBody>
      </p:sp>
      <p:sp>
        <p:nvSpPr>
          <p:cNvPr id="5" name="Espace réservé du numéro de diapositive 4"/>
          <p:cNvSpPr>
            <a:spLocks noGrp="1"/>
          </p:cNvSpPr>
          <p:nvPr>
            <p:ph type="sldNum" sz="quarter" idx="4"/>
          </p:nvPr>
        </p:nvSpPr>
        <p:spPr/>
        <p:txBody>
          <a:bodyPr/>
          <a:lstStyle/>
          <a:p>
            <a:pPr>
              <a:defRPr/>
            </a:pPr>
            <a:fld id="{AC59C542-C6E0-4E39-86B7-1D85B8646B56}" type="slidenum">
              <a:rPr lang="fr-FR" smtClean="0"/>
              <a:pPr>
                <a:defRPr/>
              </a:pPr>
              <a:t>65</a:t>
            </a:fld>
            <a:endParaRPr lang="fr-FR"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6237312"/>
            <a:ext cx="213360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16514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187624" y="44624"/>
            <a:ext cx="2416046" cy="646331"/>
          </a:xfrm>
          <a:prstGeom prst="rect">
            <a:avLst/>
          </a:prstGeom>
        </p:spPr>
        <p:txBody>
          <a:bodyPr wrap="none">
            <a:spAutoFit/>
          </a:bodyPr>
          <a:lstStyle/>
          <a:p>
            <a:pPr fontAlgn="base">
              <a:spcBef>
                <a:spcPct val="0"/>
              </a:spcBef>
              <a:spcAft>
                <a:spcPct val="0"/>
              </a:spcAft>
            </a:pPr>
            <a:r>
              <a:rPr lang="fr-FR" sz="3600" b="1" dirty="0">
                <a:solidFill>
                  <a:srgbClr val="002060"/>
                </a:solidFill>
                <a:latin typeface="Arial" pitchFamily="34" charset="0"/>
                <a:cs typeface="Arial" pitchFamily="34" charset="0"/>
              </a:rPr>
              <a:t>Sommaire</a:t>
            </a:r>
          </a:p>
        </p:txBody>
      </p:sp>
      <p:sp>
        <p:nvSpPr>
          <p:cNvPr id="3" name="Espace réservé du numéro de diapositive 2"/>
          <p:cNvSpPr>
            <a:spLocks noGrp="1"/>
          </p:cNvSpPr>
          <p:nvPr>
            <p:ph type="sldNum" sz="quarter" idx="4"/>
          </p:nvPr>
        </p:nvSpPr>
        <p:spPr/>
        <p:txBody>
          <a:bodyPr/>
          <a:lstStyle/>
          <a:p>
            <a:pPr>
              <a:defRPr/>
            </a:pPr>
            <a:fld id="{AC59C542-C6E0-4E39-86B7-1D85B8646B56}" type="slidenum">
              <a:rPr lang="fr-FR" smtClean="0"/>
              <a:pPr>
                <a:defRPr/>
              </a:pPr>
              <a:t>66</a:t>
            </a:fld>
            <a:endParaRPr lang="fr-FR" dirty="0"/>
          </a:p>
        </p:txBody>
      </p:sp>
      <p:sp>
        <p:nvSpPr>
          <p:cNvPr id="4" name="Espace réservé de la date 3"/>
          <p:cNvSpPr>
            <a:spLocks noGrp="1"/>
          </p:cNvSpPr>
          <p:nvPr>
            <p:ph type="dt" sz="half" idx="2"/>
          </p:nvPr>
        </p:nvSpPr>
        <p:spPr/>
        <p:txBody>
          <a:bodyPr/>
          <a:lstStyle/>
          <a:p>
            <a:pPr>
              <a:defRPr/>
            </a:pPr>
            <a:r>
              <a:rPr lang="fr-FR" dirty="0" smtClean="0">
                <a:latin typeface="Arial" panose="020B0604020202020204" pitchFamily="34" charset="0"/>
                <a:cs typeface="Arial" panose="020B0604020202020204" pitchFamily="34" charset="0"/>
              </a:rPr>
              <a:t>18/12/2014</a:t>
            </a:r>
            <a:endParaRPr lang="fr-FR" dirty="0">
              <a:latin typeface="Arial" panose="020B0604020202020204" pitchFamily="34" charset="0"/>
              <a:cs typeface="Arial" panose="020B0604020202020204" pitchFamily="34" charset="0"/>
            </a:endParaRPr>
          </a:p>
        </p:txBody>
      </p:sp>
      <p:sp>
        <p:nvSpPr>
          <p:cNvPr id="9" name="Espace réservé du contenu 1"/>
          <p:cNvSpPr>
            <a:spLocks noGrp="1"/>
          </p:cNvSpPr>
          <p:nvPr>
            <p:ph idx="1"/>
          </p:nvPr>
        </p:nvSpPr>
        <p:spPr>
          <a:xfrm>
            <a:off x="179512" y="980728"/>
            <a:ext cx="8784976" cy="4968552"/>
          </a:xfrm>
        </p:spPr>
        <p:txBody>
          <a:bodyPr>
            <a:noAutofit/>
          </a:bodyPr>
          <a:lstStyle/>
          <a:p>
            <a:pPr marL="0" indent="0" algn="just">
              <a:buClr>
                <a:srgbClr val="FFCE66"/>
              </a:buClr>
              <a:buNone/>
              <a:tabLst>
                <a:tab pos="179388" algn="l"/>
              </a:tabLst>
            </a:pPr>
            <a:r>
              <a:rPr lang="fr-FR" sz="2200" dirty="0" smtClean="0">
                <a:solidFill>
                  <a:srgbClr val="FFCE66"/>
                </a:solidFill>
              </a:rPr>
              <a:t>1.  </a:t>
            </a:r>
            <a:r>
              <a:rPr lang="fr-FR" sz="2200" dirty="0" smtClean="0">
                <a:solidFill>
                  <a:schemeClr val="bg1">
                    <a:lumMod val="85000"/>
                  </a:schemeClr>
                </a:solidFill>
              </a:rPr>
              <a:t>L’actualité réglementaire de Solvabilité II</a:t>
            </a:r>
          </a:p>
          <a:p>
            <a:pPr marL="893763" lvl="1" indent="-436563" algn="just" defTabSz="893763">
              <a:spcBef>
                <a:spcPts val="0"/>
              </a:spcBef>
              <a:buClr>
                <a:srgbClr val="FFCE66"/>
              </a:buClr>
              <a:buFont typeface="Wingdings" panose="05000000000000000000" pitchFamily="2" charset="2"/>
              <a:buChar char="q"/>
            </a:pPr>
            <a:r>
              <a:rPr lang="fr-FR" dirty="0">
                <a:solidFill>
                  <a:schemeClr val="bg1">
                    <a:lumMod val="85000"/>
                  </a:schemeClr>
                </a:solidFill>
              </a:rPr>
              <a:t>Actualité européenne </a:t>
            </a:r>
            <a:endParaRPr lang="fr-FR" sz="500" dirty="0">
              <a:solidFill>
                <a:schemeClr val="bg1">
                  <a:lumMod val="85000"/>
                </a:schemeClr>
              </a:solidFill>
            </a:endParaRPr>
          </a:p>
          <a:p>
            <a:pPr marL="893763" lvl="1" indent="-436563" algn="just">
              <a:spcBef>
                <a:spcPts val="0"/>
              </a:spcBef>
              <a:buClr>
                <a:srgbClr val="FFCE66"/>
              </a:buClr>
              <a:buFont typeface="Wingdings" panose="05000000000000000000" pitchFamily="2" charset="2"/>
              <a:buChar char="q"/>
            </a:pPr>
            <a:r>
              <a:rPr lang="fr-FR" dirty="0">
                <a:solidFill>
                  <a:schemeClr val="bg1">
                    <a:lumMod val="85000"/>
                  </a:schemeClr>
                </a:solidFill>
              </a:rPr>
              <a:t>Transposition en droit français</a:t>
            </a:r>
          </a:p>
          <a:p>
            <a:pPr marL="819150" lvl="1" indent="-361950" algn="just">
              <a:buClr>
                <a:srgbClr val="FFCE66"/>
              </a:buClr>
              <a:buFont typeface="Wingdings" panose="05000000000000000000" pitchFamily="2" charset="2"/>
              <a:buChar char="q"/>
            </a:pPr>
            <a:endParaRPr lang="fr-FR" sz="500" dirty="0" smtClean="0">
              <a:solidFill>
                <a:schemeClr val="bg1">
                  <a:lumMod val="85000"/>
                </a:schemeClr>
              </a:solidFill>
            </a:endParaRPr>
          </a:p>
          <a:p>
            <a:pPr marL="0" indent="0" algn="just">
              <a:buClr>
                <a:srgbClr val="FFCE66"/>
              </a:buClr>
              <a:buNone/>
              <a:tabLst>
                <a:tab pos="357188" algn="l"/>
              </a:tabLst>
            </a:pPr>
            <a:r>
              <a:rPr lang="fr-FR" sz="2200" dirty="0" smtClean="0">
                <a:solidFill>
                  <a:srgbClr val="FFCE66"/>
                </a:solidFill>
              </a:rPr>
              <a:t>2.  </a:t>
            </a:r>
            <a:r>
              <a:rPr lang="fr-FR" sz="2200" dirty="0" smtClean="0"/>
              <a:t>Bilan de l’exercice de préparation 2014</a:t>
            </a:r>
          </a:p>
          <a:p>
            <a:pPr marL="893763" lvl="1" indent="-436563" algn="just">
              <a:buClr>
                <a:srgbClr val="FFCE66"/>
              </a:buClr>
              <a:buFont typeface="Wingdings" panose="05000000000000000000" pitchFamily="2" charset="2"/>
              <a:buChar char="q"/>
              <a:tabLst>
                <a:tab pos="357188" algn="l"/>
              </a:tabLst>
            </a:pPr>
            <a:r>
              <a:rPr lang="fr-FR" dirty="0" smtClean="0">
                <a:solidFill>
                  <a:schemeClr val="bg1">
                    <a:lumMod val="85000"/>
                  </a:schemeClr>
                </a:solidFill>
              </a:rPr>
              <a:t>La préparation vue par les organismes</a:t>
            </a:r>
          </a:p>
          <a:p>
            <a:pPr marL="457200" lvl="1" indent="0" algn="just">
              <a:buClr>
                <a:srgbClr val="FFCE66"/>
              </a:buClr>
              <a:buNone/>
              <a:tabLst>
                <a:tab pos="357188" algn="l"/>
              </a:tabLst>
            </a:pPr>
            <a:endParaRPr lang="fr-FR" sz="500" dirty="0" smtClean="0">
              <a:solidFill>
                <a:schemeClr val="bg1">
                  <a:lumMod val="85000"/>
                </a:schemeClr>
              </a:solidFill>
            </a:endParaRPr>
          </a:p>
          <a:p>
            <a:pPr marL="914400" lvl="1" algn="just">
              <a:buClr>
                <a:srgbClr val="FFCE66"/>
              </a:buClr>
              <a:buFont typeface="Wingdings" panose="05000000000000000000" pitchFamily="2" charset="2"/>
              <a:buChar char="q"/>
              <a:tabLst>
                <a:tab pos="357188" algn="l"/>
              </a:tabLst>
            </a:pPr>
            <a:r>
              <a:rPr lang="fr-FR" dirty="0" smtClean="0">
                <a:solidFill>
                  <a:schemeClr val="bg1">
                    <a:lumMod val="85000"/>
                  </a:schemeClr>
                </a:solidFill>
              </a:rPr>
              <a:t>Bilan de la remise d’états quantitatifs</a:t>
            </a:r>
          </a:p>
          <a:p>
            <a:pPr marL="457200" lvl="1" indent="0" algn="just">
              <a:buClr>
                <a:srgbClr val="FFCE66"/>
              </a:buClr>
              <a:buNone/>
              <a:tabLst>
                <a:tab pos="357188" algn="l"/>
              </a:tabLst>
            </a:pPr>
            <a:endParaRPr lang="fr-FR" sz="500" dirty="0" smtClean="0">
              <a:solidFill>
                <a:schemeClr val="bg1">
                  <a:lumMod val="85000"/>
                </a:schemeClr>
              </a:solidFill>
            </a:endParaRPr>
          </a:p>
          <a:p>
            <a:pPr marL="914400" lvl="1" algn="just">
              <a:buClr>
                <a:srgbClr val="FFCE66"/>
              </a:buClr>
              <a:buFont typeface="Wingdings" panose="05000000000000000000" pitchFamily="2" charset="2"/>
              <a:buChar char="q"/>
              <a:tabLst>
                <a:tab pos="357188" algn="l"/>
              </a:tabLst>
            </a:pPr>
            <a:r>
              <a:rPr lang="fr-FR" dirty="0" smtClean="0"/>
              <a:t>Bilan de l’exercice ORSA </a:t>
            </a:r>
          </a:p>
          <a:p>
            <a:pPr marL="914400" lvl="1" algn="just">
              <a:buClr>
                <a:srgbClr val="FFCE66"/>
              </a:buClr>
              <a:buFont typeface="Wingdings" panose="05000000000000000000" pitchFamily="2" charset="2"/>
              <a:buChar char="q"/>
              <a:tabLst>
                <a:tab pos="357188" algn="l"/>
              </a:tabLst>
            </a:pPr>
            <a:endParaRPr lang="fr-FR" sz="1000" dirty="0" smtClean="0"/>
          </a:p>
          <a:p>
            <a:pPr marL="1520825" lvl="1" indent="-268288" algn="just">
              <a:buClr>
                <a:srgbClr val="FFCE66"/>
              </a:buClr>
              <a:buFont typeface="Wingdings" panose="05000000000000000000" pitchFamily="2" charset="2"/>
              <a:buChar char="§"/>
              <a:tabLst>
                <a:tab pos="357188" algn="l"/>
              </a:tabLst>
            </a:pPr>
            <a:r>
              <a:rPr lang="fr-FR" dirty="0" smtClean="0">
                <a:solidFill>
                  <a:srgbClr val="0E4090"/>
                </a:solidFill>
              </a:rPr>
              <a:t>Paul Coulomb</a:t>
            </a:r>
            <a:r>
              <a:rPr lang="fr-FR" dirty="0" smtClean="0"/>
              <a:t>, directeur du Contrôle des assurances à l’ACPR</a:t>
            </a:r>
          </a:p>
          <a:p>
            <a:pPr marL="914400" lvl="1" algn="just">
              <a:buClr>
                <a:srgbClr val="FFCE66"/>
              </a:buClr>
              <a:buFont typeface="Wingdings" panose="05000000000000000000" pitchFamily="2" charset="2"/>
              <a:buChar char="q"/>
              <a:tabLst>
                <a:tab pos="357188" algn="l"/>
              </a:tabLst>
            </a:pPr>
            <a:endParaRPr lang="fr-FR" sz="1000" dirty="0">
              <a:solidFill>
                <a:schemeClr val="bg1">
                  <a:lumMod val="85000"/>
                </a:schemeClr>
              </a:solidFill>
            </a:endParaRPr>
          </a:p>
          <a:p>
            <a:pPr marL="0" indent="0" algn="just">
              <a:buNone/>
              <a:tabLst>
                <a:tab pos="357188" algn="l"/>
              </a:tabLst>
            </a:pPr>
            <a:r>
              <a:rPr lang="fr-FR" sz="2200" dirty="0" smtClean="0">
                <a:solidFill>
                  <a:srgbClr val="FFCE66"/>
                </a:solidFill>
              </a:rPr>
              <a:t>3.  </a:t>
            </a:r>
            <a:r>
              <a:rPr lang="fr-FR" sz="2200" dirty="0" smtClean="0">
                <a:solidFill>
                  <a:schemeClr val="bg1">
                    <a:lumMod val="85000"/>
                  </a:schemeClr>
                </a:solidFill>
              </a:rPr>
              <a:t>Les prochaines étapes </a:t>
            </a:r>
          </a:p>
          <a:p>
            <a:pPr marL="914400" lvl="1" algn="just">
              <a:spcBef>
                <a:spcPts val="0"/>
              </a:spcBef>
              <a:buFont typeface="Wingdings" panose="05000000000000000000" pitchFamily="2" charset="2"/>
              <a:buChar char="q"/>
              <a:tabLst>
                <a:tab pos="357188" algn="l"/>
              </a:tabLst>
            </a:pPr>
            <a:r>
              <a:rPr lang="fr-FR" dirty="0" smtClean="0">
                <a:solidFill>
                  <a:schemeClr val="bg1">
                    <a:lumMod val="85000"/>
                  </a:schemeClr>
                </a:solidFill>
              </a:rPr>
              <a:t>Les processus d’autorisations en 2015 </a:t>
            </a:r>
          </a:p>
          <a:p>
            <a:pPr marL="914400" lvl="1" algn="just">
              <a:spcBef>
                <a:spcPts val="0"/>
              </a:spcBef>
              <a:buFont typeface="Wingdings" panose="05000000000000000000" pitchFamily="2" charset="2"/>
              <a:buChar char="q"/>
              <a:tabLst>
                <a:tab pos="357188" algn="l"/>
              </a:tabLst>
            </a:pPr>
            <a:r>
              <a:rPr lang="fr-FR" dirty="0" smtClean="0">
                <a:solidFill>
                  <a:schemeClr val="bg1">
                    <a:lumMod val="85000"/>
                  </a:schemeClr>
                </a:solidFill>
              </a:rPr>
              <a:t>Les prochaines étapes du </a:t>
            </a:r>
            <a:r>
              <a:rPr lang="fr-FR" i="1" dirty="0" smtClean="0">
                <a:solidFill>
                  <a:schemeClr val="bg1">
                    <a:lumMod val="85000"/>
                  </a:schemeClr>
                </a:solidFill>
              </a:rPr>
              <a:t>reporting</a:t>
            </a:r>
            <a:r>
              <a:rPr lang="fr-FR" dirty="0" smtClean="0">
                <a:solidFill>
                  <a:schemeClr val="bg1">
                    <a:lumMod val="85000"/>
                  </a:schemeClr>
                </a:solidFill>
              </a:rPr>
              <a:t> : exercice européen 2015, 2016 et après</a:t>
            </a:r>
            <a:endParaRPr lang="fr-FR" dirty="0">
              <a:solidFill>
                <a:schemeClr val="bg1">
                  <a:lumMod val="85000"/>
                </a:schemeClr>
              </a:solidFill>
            </a:endParaRPr>
          </a:p>
        </p:txBody>
      </p:sp>
    </p:spTree>
    <p:extLst>
      <p:ext uri="{BB962C8B-B14F-4D97-AF65-F5344CB8AC3E}">
        <p14:creationId xmlns:p14="http://schemas.microsoft.com/office/powerpoint/2010/main" val="172803700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1520" y="980728"/>
            <a:ext cx="8712968" cy="5184576"/>
          </a:xfrm>
        </p:spPr>
        <p:txBody>
          <a:bodyPr>
            <a:noAutofit/>
          </a:bodyPr>
          <a:lstStyle/>
          <a:p>
            <a:pPr marL="354013" indent="-354013" algn="just"/>
            <a:r>
              <a:rPr lang="fr-FR" sz="2000" dirty="0" smtClean="0"/>
              <a:t>Un exercice qui allait au-delà des orientations préparatoires</a:t>
            </a:r>
          </a:p>
          <a:p>
            <a:pPr lvl="1" algn="just"/>
            <a:r>
              <a:rPr lang="fr-FR" sz="1900" dirty="0" smtClean="0"/>
              <a:t>Les trois évaluations de l’ORSA devaient être menées</a:t>
            </a:r>
          </a:p>
          <a:p>
            <a:pPr lvl="1" algn="just"/>
            <a:r>
              <a:rPr lang="fr-FR" sz="1900" dirty="0" smtClean="0"/>
              <a:t>L’évaluation du respect permanent des obligations réglementaires devait couvrir au moins l’entrée en application de Solvabilité II</a:t>
            </a:r>
          </a:p>
          <a:p>
            <a:pPr lvl="1" algn="just"/>
            <a:endParaRPr lang="fr-FR" sz="1000" b="1" dirty="0"/>
          </a:p>
          <a:p>
            <a:pPr marL="357188" indent="-357188" algn="just"/>
            <a:r>
              <a:rPr lang="fr-FR" sz="2000" dirty="0" smtClean="0"/>
              <a:t>Des exigences justifiées par la proximité de l’entrée en application</a:t>
            </a:r>
          </a:p>
          <a:p>
            <a:pPr lvl="1" algn="just"/>
            <a:r>
              <a:rPr lang="fr-FR" sz="1900" dirty="0" smtClean="0"/>
              <a:t>L’ACPR souhaite que le marché puisse mener deux exercices complets avant le 1</a:t>
            </a:r>
            <a:r>
              <a:rPr lang="fr-FR" sz="1900" baseline="30000" dirty="0" smtClean="0"/>
              <a:t>er</a:t>
            </a:r>
            <a:r>
              <a:rPr lang="fr-FR" sz="1900" dirty="0" smtClean="0"/>
              <a:t> janvier 2016</a:t>
            </a:r>
          </a:p>
          <a:p>
            <a:pPr lvl="1" algn="just"/>
            <a:r>
              <a:rPr lang="fr-FR" sz="1900" dirty="0" smtClean="0"/>
              <a:t>Les données du pilier 1 étaient disponibles du fait de l’exercice quantitatif</a:t>
            </a:r>
          </a:p>
          <a:p>
            <a:pPr lvl="1" algn="just"/>
            <a:endParaRPr lang="fr-FR" sz="1000" b="1" dirty="0"/>
          </a:p>
          <a:p>
            <a:pPr marL="357188" indent="-357188" algn="just"/>
            <a:r>
              <a:rPr lang="fr-FR" sz="2000" dirty="0" smtClean="0"/>
              <a:t>Ce qui a pu entrainer des difficultés</a:t>
            </a:r>
          </a:p>
          <a:p>
            <a:pPr lvl="1" algn="just"/>
            <a:r>
              <a:rPr lang="fr-FR" sz="1900" dirty="0" smtClean="0"/>
              <a:t>Des travaux lourds dans un délai contraint</a:t>
            </a:r>
          </a:p>
          <a:p>
            <a:pPr lvl="1" algn="just"/>
            <a:r>
              <a:rPr lang="fr-FR" sz="1900" dirty="0" smtClean="0"/>
              <a:t>Des processus de validations parfois incomplets</a:t>
            </a:r>
          </a:p>
          <a:p>
            <a:pPr lvl="1" algn="just"/>
            <a:r>
              <a:rPr lang="fr-FR" sz="1900" dirty="0" smtClean="0"/>
              <a:t>Disponibilité tardive des hypothèses sous-jacentes de la formule standard (partiellement traduites en français par l’ACPR)</a:t>
            </a:r>
          </a:p>
        </p:txBody>
      </p:sp>
      <p:sp>
        <p:nvSpPr>
          <p:cNvPr id="7" name="Titre 1"/>
          <p:cNvSpPr>
            <a:spLocks noGrp="1"/>
          </p:cNvSpPr>
          <p:nvPr>
            <p:ph type="title"/>
          </p:nvPr>
        </p:nvSpPr>
        <p:spPr>
          <a:xfrm>
            <a:off x="1071538" y="44624"/>
            <a:ext cx="7964958" cy="785818"/>
          </a:xfrm>
        </p:spPr>
        <p:txBody>
          <a:bodyPr/>
          <a:lstStyle/>
          <a:p>
            <a:r>
              <a:rPr lang="fr-FR" sz="2800" dirty="0" smtClean="0"/>
              <a:t>L’exercice ORSA 2014</a:t>
            </a:r>
            <a:endParaRPr lang="fr-FR" sz="2800" dirty="0"/>
          </a:p>
        </p:txBody>
      </p:sp>
      <p:sp>
        <p:nvSpPr>
          <p:cNvPr id="2" name="Espace réservé de la date 1"/>
          <p:cNvSpPr>
            <a:spLocks noGrp="1"/>
          </p:cNvSpPr>
          <p:nvPr>
            <p:ph type="dt" sz="half" idx="2"/>
          </p:nvPr>
        </p:nvSpPr>
        <p:spPr/>
        <p:txBody>
          <a:bodyPr/>
          <a:lstStyle/>
          <a:p>
            <a:pPr fontAlgn="base">
              <a:spcBef>
                <a:spcPct val="0"/>
              </a:spcBef>
              <a:spcAft>
                <a:spcPct val="0"/>
              </a:spcAft>
              <a:defRPr/>
            </a:pPr>
            <a:r>
              <a:rPr lang="fr-FR" smtClean="0">
                <a:latin typeface="Arial" charset="0"/>
              </a:rPr>
              <a:t>18/12/2014</a:t>
            </a:r>
            <a:endParaRPr lang="fr-FR" dirty="0">
              <a:latin typeface="Arial" charset="0"/>
            </a:endParaRPr>
          </a:p>
        </p:txBody>
      </p:sp>
    </p:spTree>
    <p:extLst>
      <p:ext uri="{BB962C8B-B14F-4D97-AF65-F5344CB8AC3E}">
        <p14:creationId xmlns:p14="http://schemas.microsoft.com/office/powerpoint/2010/main" val="143843598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79512" y="1052736"/>
            <a:ext cx="8892480" cy="5184576"/>
          </a:xfrm>
        </p:spPr>
        <p:txBody>
          <a:bodyPr>
            <a:noAutofit/>
          </a:bodyPr>
          <a:lstStyle/>
          <a:p>
            <a:pPr marL="357188" indent="-357188" algn="just"/>
            <a:r>
              <a:rPr lang="fr-FR" sz="2000" b="1" dirty="0" smtClean="0"/>
              <a:t>Un premier pas important</a:t>
            </a:r>
          </a:p>
          <a:p>
            <a:pPr lvl="1" indent="-274638" algn="just"/>
            <a:r>
              <a:rPr lang="fr-FR" sz="1900" dirty="0"/>
              <a:t>Plus de </a:t>
            </a:r>
            <a:r>
              <a:rPr lang="fr-FR" sz="1900" dirty="0" smtClean="0"/>
              <a:t>400 rapports ORSA transmis soit un taux </a:t>
            </a:r>
            <a:r>
              <a:rPr lang="fr-FR" sz="1900" dirty="0"/>
              <a:t>de couverture de </a:t>
            </a:r>
            <a:r>
              <a:rPr lang="fr-FR" sz="1900" dirty="0" smtClean="0"/>
              <a:t>70 % </a:t>
            </a:r>
            <a:r>
              <a:rPr lang="fr-FR" sz="1900" dirty="0"/>
              <a:t>en v</a:t>
            </a:r>
            <a:r>
              <a:rPr lang="fr-FR" sz="1900" dirty="0" smtClean="0"/>
              <a:t>ie </a:t>
            </a:r>
            <a:r>
              <a:rPr lang="fr-FR" sz="1900" dirty="0"/>
              <a:t>et </a:t>
            </a:r>
            <a:r>
              <a:rPr lang="fr-FR" sz="1900" dirty="0" smtClean="0"/>
              <a:t>86 % </a:t>
            </a:r>
            <a:r>
              <a:rPr lang="fr-FR" sz="1900" dirty="0"/>
              <a:t>en n</a:t>
            </a:r>
            <a:r>
              <a:rPr lang="fr-FR" sz="1900" dirty="0" smtClean="0"/>
              <a:t>on </a:t>
            </a:r>
            <a:r>
              <a:rPr lang="fr-FR" sz="1900" dirty="0"/>
              <a:t>v</a:t>
            </a:r>
            <a:r>
              <a:rPr lang="fr-FR" sz="1900" dirty="0" smtClean="0"/>
              <a:t>ie </a:t>
            </a:r>
          </a:p>
          <a:p>
            <a:pPr lvl="1" indent="-274638" algn="just"/>
            <a:r>
              <a:rPr lang="fr-FR" sz="1900" dirty="0" smtClean="0"/>
              <a:t>La plupart des rapports couvrent les trois évaluations</a:t>
            </a:r>
          </a:p>
          <a:p>
            <a:pPr lvl="1" indent="-274638" algn="just"/>
            <a:r>
              <a:rPr lang="fr-FR" sz="1900" dirty="0" smtClean="0"/>
              <a:t>L’horizon de projection couvre généralement le 1</a:t>
            </a:r>
            <a:r>
              <a:rPr lang="fr-FR" sz="1900" baseline="30000" dirty="0" smtClean="0"/>
              <a:t>er</a:t>
            </a:r>
            <a:r>
              <a:rPr lang="fr-FR" sz="1900" dirty="0" smtClean="0"/>
              <a:t> janvier 2016 pour la 2</a:t>
            </a:r>
            <a:r>
              <a:rPr lang="fr-FR" sz="1900" baseline="30000" dirty="0" smtClean="0"/>
              <a:t>ème</a:t>
            </a:r>
            <a:r>
              <a:rPr lang="fr-FR" sz="1900" dirty="0" smtClean="0"/>
              <a:t> évaluation (exigences réglementaires)</a:t>
            </a:r>
          </a:p>
          <a:p>
            <a:pPr lvl="1" indent="-274638" algn="just"/>
            <a:r>
              <a:rPr lang="fr-FR" sz="1900" dirty="0" smtClean="0"/>
              <a:t>La qualité des rapports s’est améliorée pour les organismes participants à leur second exercice</a:t>
            </a:r>
          </a:p>
          <a:p>
            <a:pPr lvl="1" algn="just"/>
            <a:endParaRPr lang="fr-FR" sz="1000" dirty="0"/>
          </a:p>
          <a:p>
            <a:pPr marL="357188" indent="-357188" algn="just"/>
            <a:r>
              <a:rPr lang="fr-FR" sz="2000" dirty="0" smtClean="0"/>
              <a:t>Mais des progrès substantiels peuvent être faits</a:t>
            </a:r>
          </a:p>
          <a:p>
            <a:pPr lvl="1" indent="-274638" algn="just"/>
            <a:r>
              <a:rPr lang="fr-FR" sz="1900" dirty="0" smtClean="0"/>
              <a:t>Avec un meilleur équilibre entre technicité et vision stratégique</a:t>
            </a:r>
          </a:p>
          <a:p>
            <a:pPr lvl="1" indent="-274638" algn="just"/>
            <a:r>
              <a:rPr lang="fr-FR" sz="1900" dirty="0" smtClean="0"/>
              <a:t>En faisant de l’ORSA un véritable outil interne, et non un rapport destiné uniquement au superviseur</a:t>
            </a:r>
            <a:endParaRPr lang="fr-FR" sz="1900" dirty="0"/>
          </a:p>
          <a:p>
            <a:pPr lvl="1" indent="-274638" algn="just"/>
            <a:r>
              <a:rPr lang="fr-FR" sz="1900" dirty="0" smtClean="0"/>
              <a:t>En utilisant davantage les analyses existantes (études ALM, politique de réassurance, etc.)</a:t>
            </a:r>
          </a:p>
        </p:txBody>
      </p:sp>
      <p:sp>
        <p:nvSpPr>
          <p:cNvPr id="7" name="Titre 1"/>
          <p:cNvSpPr>
            <a:spLocks noGrp="1"/>
          </p:cNvSpPr>
          <p:nvPr>
            <p:ph type="title"/>
          </p:nvPr>
        </p:nvSpPr>
        <p:spPr>
          <a:xfrm>
            <a:off x="1071538" y="44624"/>
            <a:ext cx="7964958" cy="785818"/>
          </a:xfrm>
        </p:spPr>
        <p:txBody>
          <a:bodyPr/>
          <a:lstStyle/>
          <a:p>
            <a:pPr algn="just"/>
            <a:r>
              <a:rPr lang="fr-FR" sz="2800" dirty="0" smtClean="0"/>
              <a:t>Bilan de l’exercice ORSA 2014</a:t>
            </a:r>
            <a:endParaRPr lang="fr-FR" sz="2800" dirty="0"/>
          </a:p>
        </p:txBody>
      </p:sp>
      <p:sp>
        <p:nvSpPr>
          <p:cNvPr id="5" name="Espace réservé de la date 4"/>
          <p:cNvSpPr>
            <a:spLocks noGrp="1"/>
          </p:cNvSpPr>
          <p:nvPr>
            <p:ph type="dt" sz="half" idx="2"/>
          </p:nvPr>
        </p:nvSpPr>
        <p:spPr/>
        <p:txBody>
          <a:bodyPr/>
          <a:lstStyle/>
          <a:p>
            <a:pPr fontAlgn="base">
              <a:spcBef>
                <a:spcPct val="0"/>
              </a:spcBef>
              <a:spcAft>
                <a:spcPct val="0"/>
              </a:spcAft>
              <a:defRPr/>
            </a:pPr>
            <a:r>
              <a:rPr lang="fr-FR" smtClean="0">
                <a:latin typeface="Arial" charset="0"/>
              </a:rPr>
              <a:t>18/12/2014</a:t>
            </a:r>
            <a:endParaRPr lang="fr-FR" dirty="0">
              <a:latin typeface="Arial" charset="0"/>
            </a:endParaRPr>
          </a:p>
        </p:txBody>
      </p:sp>
    </p:spTree>
    <p:extLst>
      <p:ext uri="{BB962C8B-B14F-4D97-AF65-F5344CB8AC3E}">
        <p14:creationId xmlns:p14="http://schemas.microsoft.com/office/powerpoint/2010/main" val="379421098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just"/>
            <a:r>
              <a:rPr lang="fr-FR" sz="2800" dirty="0" smtClean="0"/>
              <a:t>Les points d’attention</a:t>
            </a:r>
            <a:endParaRPr lang="fr-FR" sz="2800" dirty="0"/>
          </a:p>
        </p:txBody>
      </p:sp>
      <p:sp>
        <p:nvSpPr>
          <p:cNvPr id="3" name="Espace réservé du contenu 2"/>
          <p:cNvSpPr>
            <a:spLocks noGrp="1"/>
          </p:cNvSpPr>
          <p:nvPr>
            <p:ph idx="1"/>
          </p:nvPr>
        </p:nvSpPr>
        <p:spPr>
          <a:xfrm>
            <a:off x="323528" y="1285860"/>
            <a:ext cx="8424936" cy="4637088"/>
          </a:xfrm>
        </p:spPr>
        <p:txBody>
          <a:bodyPr>
            <a:noAutofit/>
          </a:bodyPr>
          <a:lstStyle/>
          <a:p>
            <a:pPr marL="357188" indent="-357188" algn="just"/>
            <a:r>
              <a:rPr lang="fr-FR" sz="2000" dirty="0" smtClean="0"/>
              <a:t>Trop peu de rapports reprennent  les études et simulations qui ont été faites en cours d’année </a:t>
            </a:r>
          </a:p>
          <a:p>
            <a:pPr marL="357188" indent="-357188" algn="just"/>
            <a:endParaRPr lang="fr-FR" sz="2000" dirty="0" smtClean="0"/>
          </a:p>
          <a:p>
            <a:pPr marL="357188" indent="-357188" algn="just"/>
            <a:r>
              <a:rPr lang="fr-FR" sz="2000" dirty="0" smtClean="0"/>
              <a:t>Certaines questions sont trop peu fréquemment traitées dans les rapports</a:t>
            </a:r>
          </a:p>
          <a:p>
            <a:pPr marL="357188" indent="-357188" algn="just"/>
            <a:endParaRPr lang="fr-FR" sz="800" dirty="0" smtClean="0"/>
          </a:p>
          <a:p>
            <a:pPr lvl="2" algn="just">
              <a:buFont typeface="Wingdings" panose="05000000000000000000" pitchFamily="2" charset="2"/>
              <a:buChar char="§"/>
            </a:pPr>
            <a:r>
              <a:rPr lang="fr-FR" sz="2000" dirty="0" smtClean="0"/>
              <a:t>Les provisions techniques</a:t>
            </a:r>
          </a:p>
          <a:p>
            <a:pPr lvl="2" algn="just">
              <a:buFont typeface="Wingdings" panose="05000000000000000000" pitchFamily="2" charset="2"/>
              <a:buChar char="§"/>
            </a:pPr>
            <a:endParaRPr lang="fr-FR" sz="500" dirty="0" smtClean="0"/>
          </a:p>
          <a:p>
            <a:pPr lvl="2" algn="just">
              <a:buFont typeface="Wingdings" panose="05000000000000000000" pitchFamily="2" charset="2"/>
              <a:buChar char="§"/>
            </a:pPr>
            <a:r>
              <a:rPr lang="fr-FR" sz="2000" dirty="0" smtClean="0"/>
              <a:t>Les placements</a:t>
            </a:r>
          </a:p>
          <a:p>
            <a:pPr lvl="2" algn="just">
              <a:buFont typeface="Wingdings" panose="05000000000000000000" pitchFamily="2" charset="2"/>
              <a:buChar char="§"/>
            </a:pPr>
            <a:endParaRPr lang="fr-FR" sz="500" dirty="0" smtClean="0"/>
          </a:p>
          <a:p>
            <a:pPr lvl="2" algn="just">
              <a:buFont typeface="Wingdings" panose="05000000000000000000" pitchFamily="2" charset="2"/>
              <a:buChar char="§"/>
            </a:pPr>
            <a:r>
              <a:rPr lang="fr-FR" sz="2000" dirty="0" smtClean="0"/>
              <a:t>La réassurance</a:t>
            </a:r>
          </a:p>
          <a:p>
            <a:pPr lvl="2" algn="just">
              <a:buFont typeface="Wingdings" panose="05000000000000000000" pitchFamily="2" charset="2"/>
              <a:buChar char="§"/>
            </a:pPr>
            <a:endParaRPr lang="fr-FR" sz="500" dirty="0" smtClean="0"/>
          </a:p>
          <a:p>
            <a:pPr lvl="2" algn="just">
              <a:buFont typeface="Wingdings" panose="05000000000000000000" pitchFamily="2" charset="2"/>
              <a:buChar char="§"/>
            </a:pPr>
            <a:r>
              <a:rPr lang="fr-FR" sz="2000" dirty="0" smtClean="0"/>
              <a:t>Les problématiques spécifiques aux groupes pour les rapports groupes (fongibilité des fonds propres, risques spécifiques groupe)</a:t>
            </a:r>
          </a:p>
        </p:txBody>
      </p:sp>
      <p:sp>
        <p:nvSpPr>
          <p:cNvPr id="4" name="Espace réservé de la date 3"/>
          <p:cNvSpPr>
            <a:spLocks noGrp="1"/>
          </p:cNvSpPr>
          <p:nvPr>
            <p:ph type="dt" sz="half" idx="2"/>
          </p:nvPr>
        </p:nvSpPr>
        <p:spPr/>
        <p:txBody>
          <a:bodyPr/>
          <a:lstStyle/>
          <a:p>
            <a:pPr fontAlgn="base">
              <a:spcBef>
                <a:spcPct val="0"/>
              </a:spcBef>
              <a:spcAft>
                <a:spcPct val="0"/>
              </a:spcAft>
              <a:defRPr/>
            </a:pPr>
            <a:r>
              <a:rPr lang="fr-FR" smtClean="0">
                <a:latin typeface="Arial" charset="0"/>
              </a:rPr>
              <a:t>18/12/2014</a:t>
            </a:r>
            <a:endParaRPr lang="fr-FR" dirty="0">
              <a:latin typeface="Arial" charset="0"/>
            </a:endParaRPr>
          </a:p>
        </p:txBody>
      </p:sp>
    </p:spTree>
    <p:extLst>
      <p:ext uri="{BB962C8B-B14F-4D97-AF65-F5344CB8AC3E}">
        <p14:creationId xmlns:p14="http://schemas.microsoft.com/office/powerpoint/2010/main" val="24661352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3547" y="-24"/>
            <a:ext cx="7604917" cy="785818"/>
          </a:xfrm>
        </p:spPr>
        <p:txBody>
          <a:bodyPr/>
          <a:lstStyle/>
          <a:p>
            <a:pPr algn="just"/>
            <a:r>
              <a:rPr lang="fr-FR" sz="2800" dirty="0" smtClean="0"/>
              <a:t>Le contenu final du niveau </a:t>
            </a:r>
            <a:r>
              <a:rPr lang="fr-FR" sz="2800" dirty="0"/>
              <a:t>2 [</a:t>
            </a:r>
            <a:r>
              <a:rPr lang="fr-FR" sz="2800" dirty="0" smtClean="0"/>
              <a:t>1/4]</a:t>
            </a:r>
            <a:endParaRPr lang="fr-FR" sz="2800" dirty="0"/>
          </a:p>
        </p:txBody>
      </p:sp>
      <p:sp>
        <p:nvSpPr>
          <p:cNvPr id="3" name="Espace réservé du contenu 2"/>
          <p:cNvSpPr>
            <a:spLocks noGrp="1"/>
          </p:cNvSpPr>
          <p:nvPr>
            <p:ph idx="1"/>
          </p:nvPr>
        </p:nvSpPr>
        <p:spPr>
          <a:xfrm>
            <a:off x="107504" y="1196752"/>
            <a:ext cx="8712967" cy="5256584"/>
          </a:xfrm>
        </p:spPr>
        <p:txBody>
          <a:bodyPr>
            <a:normAutofit/>
          </a:bodyPr>
          <a:lstStyle/>
          <a:p>
            <a:pPr marL="357188" indent="-357188" algn="just"/>
            <a:r>
              <a:rPr lang="fr-FR" sz="1900" b="0" dirty="0" smtClean="0"/>
              <a:t>Principal objectif de la révision du niveau 2 en 2013-2014 :</a:t>
            </a:r>
            <a:r>
              <a:rPr lang="fr-FR" sz="1900" dirty="0" smtClean="0"/>
              <a:t> intégration des dispositions relatives au Paquet Branches longues</a:t>
            </a:r>
          </a:p>
          <a:p>
            <a:pPr marL="0" indent="0" algn="just">
              <a:buNone/>
            </a:pPr>
            <a:endParaRPr lang="fr-FR" sz="1800" dirty="0" smtClean="0"/>
          </a:p>
          <a:p>
            <a:pPr marL="809625" lvl="1" indent="-274638" algn="just">
              <a:buFont typeface="Wingdings" panose="05000000000000000000" pitchFamily="2" charset="2"/>
              <a:buChar char="Ø"/>
            </a:pPr>
            <a:r>
              <a:rPr lang="fr-FR" sz="1800" dirty="0" smtClean="0"/>
              <a:t>Précision sur la méthode de calcul :</a:t>
            </a:r>
          </a:p>
          <a:p>
            <a:pPr marL="809625" lvl="1" indent="-274638" algn="just">
              <a:buFont typeface="Wingdings" panose="05000000000000000000" pitchFamily="2" charset="2"/>
              <a:buChar char="Ø"/>
            </a:pPr>
            <a:endParaRPr lang="fr-FR" sz="800" dirty="0" smtClean="0"/>
          </a:p>
          <a:p>
            <a:pPr lvl="2" indent="-273050" algn="just">
              <a:buFont typeface="Wingdings" panose="05000000000000000000" pitchFamily="2" charset="2"/>
              <a:buChar char="§"/>
            </a:pPr>
            <a:r>
              <a:rPr lang="fr-FR" sz="1700" b="0" dirty="0"/>
              <a:t>d</a:t>
            </a:r>
            <a:r>
              <a:rPr lang="fr-FR" sz="1700" b="0" dirty="0" smtClean="0"/>
              <a:t>e l’ajustement pour risque de crédit (CRA en anglais) des taux swaps</a:t>
            </a:r>
          </a:p>
          <a:p>
            <a:pPr lvl="2" indent="-273050" algn="just">
              <a:buFont typeface="Wingdings" panose="05000000000000000000" pitchFamily="2" charset="2"/>
              <a:buChar char="§"/>
            </a:pPr>
            <a:endParaRPr lang="fr-FR" sz="500" b="0" dirty="0" smtClean="0"/>
          </a:p>
          <a:p>
            <a:pPr lvl="2" indent="-273050" algn="just">
              <a:buFont typeface="Wingdings" panose="05000000000000000000" pitchFamily="2" charset="2"/>
              <a:buChar char="§"/>
            </a:pPr>
            <a:r>
              <a:rPr lang="fr-FR" sz="1700" b="0" dirty="0"/>
              <a:t>d</a:t>
            </a:r>
            <a:r>
              <a:rPr lang="fr-FR" sz="1700" b="0" dirty="0" smtClean="0"/>
              <a:t>e la correction pour volatilité (</a:t>
            </a:r>
            <a:r>
              <a:rPr lang="fr-FR" sz="1700" b="0" i="1" dirty="0" smtClean="0"/>
              <a:t>Volatility </a:t>
            </a:r>
            <a:r>
              <a:rPr lang="fr-FR" sz="1700" b="0" i="1" dirty="0"/>
              <a:t>A</a:t>
            </a:r>
            <a:r>
              <a:rPr lang="fr-FR" sz="1700" b="0" i="1" dirty="0" smtClean="0"/>
              <a:t>djustment -</a:t>
            </a:r>
            <a:r>
              <a:rPr lang="fr-FR" sz="1700" b="0" dirty="0" smtClean="0"/>
              <a:t> VA) </a:t>
            </a:r>
          </a:p>
          <a:p>
            <a:pPr lvl="2" indent="-273050" algn="just">
              <a:buFont typeface="Wingdings" panose="05000000000000000000" pitchFamily="2" charset="2"/>
              <a:buChar char="§"/>
            </a:pPr>
            <a:endParaRPr lang="fr-FR" sz="500" b="0" dirty="0" smtClean="0"/>
          </a:p>
          <a:p>
            <a:pPr lvl="2" indent="-273050" algn="just">
              <a:buFont typeface="Wingdings" panose="05000000000000000000" pitchFamily="2" charset="2"/>
              <a:buChar char="§"/>
            </a:pPr>
            <a:r>
              <a:rPr lang="fr-FR" sz="1700" b="0" dirty="0"/>
              <a:t>d</a:t>
            </a:r>
            <a:r>
              <a:rPr lang="fr-FR" sz="1700" b="0" dirty="0" smtClean="0"/>
              <a:t>e l’ajustement égalisateur (</a:t>
            </a:r>
            <a:r>
              <a:rPr lang="fr-FR" sz="1700" b="0" i="1" dirty="0" smtClean="0"/>
              <a:t>Matching Adjustment - </a:t>
            </a:r>
            <a:r>
              <a:rPr lang="fr-FR" sz="1700" b="0" dirty="0" smtClean="0"/>
              <a:t>MA) </a:t>
            </a:r>
          </a:p>
          <a:p>
            <a:pPr lvl="2" algn="just">
              <a:buFont typeface="Wingdings" panose="05000000000000000000" pitchFamily="2" charset="2"/>
              <a:buChar char="§"/>
            </a:pPr>
            <a:endParaRPr lang="fr-FR" sz="1700" b="0" dirty="0" smtClean="0"/>
          </a:p>
          <a:p>
            <a:pPr marL="809625" lvl="1" indent="-274638" algn="just" defTabSz="809625">
              <a:buFont typeface="Wingdings" panose="05000000000000000000" pitchFamily="2" charset="2"/>
              <a:buChar char="Ø"/>
            </a:pPr>
            <a:r>
              <a:rPr lang="fr-FR" sz="1800" dirty="0" smtClean="0"/>
              <a:t>Des documents complémentaires sont nécessaires. EIOPA publiera donc :</a:t>
            </a:r>
          </a:p>
          <a:p>
            <a:pPr marL="809625" lvl="1" indent="-274638" algn="just" defTabSz="809625">
              <a:buFont typeface="Wingdings" panose="05000000000000000000" pitchFamily="2" charset="2"/>
              <a:buChar char="Ø"/>
            </a:pPr>
            <a:endParaRPr lang="fr-FR" sz="800" dirty="0" smtClean="0"/>
          </a:p>
          <a:p>
            <a:pPr lvl="2" indent="-273050" algn="just">
              <a:buFont typeface="Wingdings" panose="05000000000000000000" pitchFamily="2" charset="2"/>
              <a:buChar char="§"/>
            </a:pPr>
            <a:r>
              <a:rPr lang="fr-FR" sz="1800" b="0" dirty="0"/>
              <a:t>Des </a:t>
            </a:r>
            <a:r>
              <a:rPr lang="fr-FR" sz="1800" dirty="0"/>
              <a:t>orientations</a:t>
            </a:r>
            <a:r>
              <a:rPr lang="fr-FR" sz="1800" b="0" dirty="0"/>
              <a:t> sur l’application des mesures du paquet branches longues et son impact sur le SCR/MCR, la marge pour risque et la participation au </a:t>
            </a:r>
            <a:r>
              <a:rPr lang="fr-FR" sz="1800" b="0" dirty="0" smtClean="0"/>
              <a:t>bénéfice</a:t>
            </a:r>
          </a:p>
          <a:p>
            <a:pPr lvl="2" indent="-273050" algn="just">
              <a:buFont typeface="Wingdings" panose="05000000000000000000" pitchFamily="2" charset="2"/>
              <a:buChar char="§"/>
            </a:pPr>
            <a:endParaRPr lang="fr-FR" sz="500" b="0" dirty="0"/>
          </a:p>
          <a:p>
            <a:pPr lvl="2" indent="-273050" algn="just">
              <a:buFont typeface="Wingdings" panose="05000000000000000000" pitchFamily="2" charset="2"/>
              <a:buChar char="§"/>
            </a:pPr>
            <a:r>
              <a:rPr lang="fr-FR" sz="1800" b="0" dirty="0" smtClean="0"/>
              <a:t>Une </a:t>
            </a:r>
            <a:r>
              <a:rPr lang="fr-FR" sz="1800" dirty="0" smtClean="0"/>
              <a:t>documentation technique </a:t>
            </a:r>
            <a:r>
              <a:rPr lang="fr-FR" sz="1800" b="0" dirty="0" smtClean="0"/>
              <a:t>expliquant le </a:t>
            </a:r>
            <a:r>
              <a:rPr lang="fr-FR" sz="1800" b="0" dirty="0"/>
              <a:t>calibrage du VA et du MA </a:t>
            </a:r>
            <a:endParaRPr lang="fr-FR" sz="1800" b="0" dirty="0" smtClean="0"/>
          </a:p>
          <a:p>
            <a:pPr lvl="1" algn="just"/>
            <a:endParaRPr lang="fr-FR" sz="1800" dirty="0"/>
          </a:p>
          <a:p>
            <a:pPr lvl="1" algn="just">
              <a:buFont typeface="Wingdings" panose="05000000000000000000" pitchFamily="2" charset="2"/>
              <a:buChar char="Ø"/>
            </a:pPr>
            <a:endParaRPr lang="fr-FR" sz="1800" dirty="0"/>
          </a:p>
        </p:txBody>
      </p:sp>
      <p:sp>
        <p:nvSpPr>
          <p:cNvPr id="4" name="Espace réservé de la date 3"/>
          <p:cNvSpPr>
            <a:spLocks noGrp="1"/>
          </p:cNvSpPr>
          <p:nvPr>
            <p:ph type="dt" sz="half" idx="2"/>
          </p:nvPr>
        </p:nvSpPr>
        <p:spPr/>
        <p:txBody>
          <a:bodyPr/>
          <a:lstStyle/>
          <a:p>
            <a:pPr fontAlgn="base">
              <a:spcBef>
                <a:spcPct val="0"/>
              </a:spcBef>
              <a:spcAft>
                <a:spcPct val="0"/>
              </a:spcAft>
              <a:defRPr/>
            </a:pPr>
            <a:r>
              <a:rPr lang="fr-FR" dirty="0" smtClean="0">
                <a:latin typeface="Arial" charset="0"/>
              </a:rPr>
              <a:t>18/12/2014</a:t>
            </a:r>
            <a:endParaRPr lang="fr-FR" dirty="0">
              <a:latin typeface="Arial" charset="0"/>
            </a:endParaRPr>
          </a:p>
        </p:txBody>
      </p:sp>
    </p:spTree>
    <p:extLst>
      <p:ext uri="{BB962C8B-B14F-4D97-AF65-F5344CB8AC3E}">
        <p14:creationId xmlns:p14="http://schemas.microsoft.com/office/powerpoint/2010/main" val="185098281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just"/>
            <a:r>
              <a:rPr lang="fr-FR" sz="2800" dirty="0" smtClean="0"/>
              <a:t>Quelques bonnes pratiques</a:t>
            </a:r>
            <a:endParaRPr lang="fr-FR" sz="2800" dirty="0"/>
          </a:p>
        </p:txBody>
      </p:sp>
      <p:sp>
        <p:nvSpPr>
          <p:cNvPr id="3" name="Espace réservé du contenu 2"/>
          <p:cNvSpPr>
            <a:spLocks noGrp="1"/>
          </p:cNvSpPr>
          <p:nvPr>
            <p:ph idx="1"/>
          </p:nvPr>
        </p:nvSpPr>
        <p:spPr>
          <a:xfrm>
            <a:off x="323528" y="980728"/>
            <a:ext cx="8640960" cy="4637088"/>
          </a:xfrm>
        </p:spPr>
        <p:txBody>
          <a:bodyPr>
            <a:noAutofit/>
          </a:bodyPr>
          <a:lstStyle/>
          <a:p>
            <a:pPr marL="357188" indent="-357188" algn="just"/>
            <a:r>
              <a:rPr lang="fr-FR" sz="1900" dirty="0" smtClean="0"/>
              <a:t>Faire figurer des plans d’action en face des risques</a:t>
            </a:r>
          </a:p>
          <a:p>
            <a:pPr marL="357188" indent="-357188" algn="just"/>
            <a:endParaRPr lang="fr-FR" sz="500" dirty="0" smtClean="0"/>
          </a:p>
          <a:p>
            <a:pPr marL="357188" indent="-357188" algn="just"/>
            <a:r>
              <a:rPr lang="fr-FR" sz="1900" dirty="0" smtClean="0"/>
              <a:t>Exploitation d’outils </a:t>
            </a:r>
            <a:r>
              <a:rPr lang="fr-FR" sz="1900" dirty="0"/>
              <a:t>existants (cartographie des risques, </a:t>
            </a:r>
            <a:r>
              <a:rPr lang="fr-FR" sz="1900" i="1" dirty="0"/>
              <a:t>top </a:t>
            </a:r>
            <a:r>
              <a:rPr lang="fr-FR" sz="1900" i="1" dirty="0" err="1"/>
              <a:t>risk</a:t>
            </a:r>
            <a:r>
              <a:rPr lang="fr-FR" sz="1900" i="1" dirty="0"/>
              <a:t> </a:t>
            </a:r>
            <a:r>
              <a:rPr lang="fr-FR" sz="1900" i="1" dirty="0" err="1"/>
              <a:t>assessment</a:t>
            </a:r>
            <a:r>
              <a:rPr lang="fr-FR" sz="1900" dirty="0"/>
              <a:t>, indicateurs de risques et de </a:t>
            </a:r>
            <a:r>
              <a:rPr lang="fr-FR" sz="1900" dirty="0" smtClean="0"/>
              <a:t>performance, …)</a:t>
            </a:r>
          </a:p>
          <a:p>
            <a:pPr marL="357188" indent="-357188" algn="just"/>
            <a:endParaRPr lang="fr-FR" sz="500" dirty="0"/>
          </a:p>
          <a:p>
            <a:pPr marL="357188" indent="-357188" algn="just"/>
            <a:r>
              <a:rPr lang="fr-FR" sz="1900" dirty="0"/>
              <a:t>Intégration de réflexions stratégiques et d’études spécifiques </a:t>
            </a:r>
            <a:r>
              <a:rPr lang="fr-FR" sz="1900" dirty="0" smtClean="0"/>
              <a:t>(risque </a:t>
            </a:r>
            <a:r>
              <a:rPr lang="fr-FR" sz="1900" dirty="0"/>
              <a:t>liés à l’ANI, stress de liquidité, risque d’image, risques liés à la modification de structure du groupe </a:t>
            </a:r>
            <a:r>
              <a:rPr lang="fr-FR" sz="1900" dirty="0" smtClean="0"/>
              <a:t>d’appartenance, …)</a:t>
            </a:r>
          </a:p>
          <a:p>
            <a:pPr marL="357188" indent="-357188" algn="just"/>
            <a:endParaRPr lang="fr-FR" sz="500" dirty="0"/>
          </a:p>
          <a:p>
            <a:pPr marL="357188" indent="-357188" algn="just"/>
            <a:r>
              <a:rPr lang="fr-FR" sz="1900" dirty="0" smtClean="0"/>
              <a:t>Utilisation de l’ORSA pour améliorer le système de gestion des risques (calibration de limites ou de budgets de risques, changement de stratégie </a:t>
            </a:r>
            <a:r>
              <a:rPr lang="fr-FR" sz="1900" i="1" dirty="0" smtClean="0"/>
              <a:t>ALM</a:t>
            </a:r>
            <a:r>
              <a:rPr lang="fr-FR" sz="1900" dirty="0" smtClean="0"/>
              <a:t>, identification de besoins de </a:t>
            </a:r>
            <a:r>
              <a:rPr lang="fr-FR" sz="1900" i="1" dirty="0" smtClean="0"/>
              <a:t>reporting</a:t>
            </a:r>
            <a:r>
              <a:rPr lang="fr-FR" sz="1900" dirty="0" smtClean="0"/>
              <a:t> interne, définition d’un capital économique)</a:t>
            </a:r>
          </a:p>
          <a:p>
            <a:pPr marL="357188" indent="-357188" algn="just"/>
            <a:endParaRPr lang="fr-FR" sz="500" dirty="0" smtClean="0"/>
          </a:p>
          <a:p>
            <a:pPr marL="357188" indent="-357188" algn="just"/>
            <a:r>
              <a:rPr lang="fr-FR" sz="1900" dirty="0" smtClean="0"/>
              <a:t>Utilisation de l’ORSA pour revoir l’organisation (organisation des comités, révision  de la délégation de certaines tâches)</a:t>
            </a:r>
          </a:p>
          <a:p>
            <a:pPr marL="357188" indent="-357188" algn="just"/>
            <a:endParaRPr lang="fr-FR" sz="500" dirty="0" smtClean="0"/>
          </a:p>
          <a:p>
            <a:pPr marL="357188" indent="-357188" algn="just"/>
            <a:r>
              <a:rPr lang="fr-FR" sz="1900" dirty="0" smtClean="0"/>
              <a:t>Utilisation de l’ORSA pour questionner le plan stratégique (étude de la résilience du plan stratégique à la lumière de scénarios de stress et révision de certaines hypothèses)</a:t>
            </a:r>
          </a:p>
          <a:p>
            <a:pPr lvl="2" algn="just"/>
            <a:endParaRPr lang="fr-FR" sz="2000" dirty="0" smtClean="0"/>
          </a:p>
          <a:p>
            <a:pPr lvl="2" algn="just"/>
            <a:endParaRPr lang="fr-FR" sz="2000" dirty="0" smtClean="0"/>
          </a:p>
          <a:p>
            <a:pPr lvl="2" algn="just"/>
            <a:endParaRPr lang="fr-FR" sz="2000" dirty="0" smtClean="0"/>
          </a:p>
          <a:p>
            <a:pPr lvl="2" algn="just"/>
            <a:endParaRPr lang="fr-FR" sz="2000" dirty="0"/>
          </a:p>
        </p:txBody>
      </p:sp>
      <p:sp>
        <p:nvSpPr>
          <p:cNvPr id="4" name="Espace réservé de la date 3"/>
          <p:cNvSpPr>
            <a:spLocks noGrp="1"/>
          </p:cNvSpPr>
          <p:nvPr>
            <p:ph type="dt" sz="half" idx="2"/>
          </p:nvPr>
        </p:nvSpPr>
        <p:spPr/>
        <p:txBody>
          <a:bodyPr/>
          <a:lstStyle/>
          <a:p>
            <a:pPr fontAlgn="base">
              <a:spcBef>
                <a:spcPct val="0"/>
              </a:spcBef>
              <a:spcAft>
                <a:spcPct val="0"/>
              </a:spcAft>
              <a:defRPr/>
            </a:pPr>
            <a:r>
              <a:rPr lang="fr-FR" smtClean="0">
                <a:latin typeface="Arial" charset="0"/>
              </a:rPr>
              <a:t>18/12/2014</a:t>
            </a:r>
            <a:endParaRPr lang="fr-FR" dirty="0">
              <a:latin typeface="Arial" charset="0"/>
            </a:endParaRPr>
          </a:p>
        </p:txBody>
      </p:sp>
    </p:spTree>
    <p:extLst>
      <p:ext uri="{BB962C8B-B14F-4D97-AF65-F5344CB8AC3E}">
        <p14:creationId xmlns:p14="http://schemas.microsoft.com/office/powerpoint/2010/main" val="240583686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79512" y="1124744"/>
            <a:ext cx="8784976" cy="5184576"/>
          </a:xfrm>
        </p:spPr>
        <p:txBody>
          <a:bodyPr>
            <a:noAutofit/>
          </a:bodyPr>
          <a:lstStyle/>
          <a:p>
            <a:pPr marL="357188" indent="-357188" algn="just"/>
            <a:r>
              <a:rPr lang="fr-FR" sz="2000" dirty="0" smtClean="0"/>
              <a:t>Poursuite des travaux sur les processus et les rapports ORSA</a:t>
            </a:r>
          </a:p>
          <a:p>
            <a:pPr lvl="1" indent="-274638" algn="just"/>
            <a:r>
              <a:rPr lang="fr-FR" sz="1900" dirty="0" smtClean="0"/>
              <a:t>Reconduite de l’exercice en 2015 avec une remise au</a:t>
            </a:r>
            <a:r>
              <a:rPr lang="fr-FR" sz="1900" b="1" dirty="0" smtClean="0"/>
              <a:t> 18 septembre</a:t>
            </a:r>
          </a:p>
          <a:p>
            <a:pPr marL="534987" lvl="1" indent="0" algn="just">
              <a:buNone/>
            </a:pPr>
            <a:endParaRPr lang="fr-FR" sz="800" dirty="0" smtClean="0"/>
          </a:p>
          <a:p>
            <a:pPr marL="357188" indent="-357188" algn="just"/>
            <a:r>
              <a:rPr lang="fr-FR" sz="2000" b="1" dirty="0" smtClean="0"/>
              <a:t>L’ORSA est un processus clé du pilier II</a:t>
            </a:r>
            <a:endParaRPr lang="fr-FR" sz="2000" dirty="0" smtClean="0"/>
          </a:p>
          <a:p>
            <a:pPr lvl="1" indent="-274638" algn="just"/>
            <a:r>
              <a:rPr lang="fr-FR" sz="1900" dirty="0" smtClean="0"/>
              <a:t>L’ORSA doit tenir compte de tous les risques majeurs</a:t>
            </a:r>
          </a:p>
          <a:p>
            <a:pPr lvl="1" indent="-274638" algn="just"/>
            <a:r>
              <a:rPr lang="fr-FR" sz="1900" dirty="0" smtClean="0"/>
              <a:t>Le rapport ORSA est sous format libre et doit correspondre au profil de risque de l’organisme, à ses processus de contrôle interne, à sa culture du risque</a:t>
            </a:r>
          </a:p>
          <a:p>
            <a:pPr lvl="1" indent="-274638" algn="just"/>
            <a:r>
              <a:rPr lang="fr-FR" sz="1900" dirty="0" smtClean="0"/>
              <a:t>L’ORSA doit garantir la cohérence des différents processus de contrôle des risques (financiers, opérationnels, etc.)</a:t>
            </a:r>
          </a:p>
          <a:p>
            <a:pPr lvl="1" indent="-274638" algn="just"/>
            <a:r>
              <a:rPr lang="fr-FR" sz="1900" dirty="0" smtClean="0"/>
              <a:t>L’implication du conseil d’administration est essentielle en amont et en aval du processus</a:t>
            </a:r>
          </a:p>
          <a:p>
            <a:pPr lvl="1" algn="just"/>
            <a:endParaRPr lang="fr-FR" sz="800" b="1" dirty="0" smtClean="0"/>
          </a:p>
          <a:p>
            <a:pPr marL="357188" indent="-357188" algn="just"/>
            <a:r>
              <a:rPr lang="fr-FR" sz="2000" dirty="0" smtClean="0"/>
              <a:t>La mise en place d’un processus ORSA robuste et efficace est avant tout au bénéfice des organismes!</a:t>
            </a:r>
            <a:endParaRPr lang="fr-FR" sz="2000" b="1" dirty="0" smtClean="0"/>
          </a:p>
        </p:txBody>
      </p:sp>
      <p:sp>
        <p:nvSpPr>
          <p:cNvPr id="7" name="Titre 1"/>
          <p:cNvSpPr>
            <a:spLocks noGrp="1"/>
          </p:cNvSpPr>
          <p:nvPr>
            <p:ph type="title"/>
          </p:nvPr>
        </p:nvSpPr>
        <p:spPr>
          <a:xfrm>
            <a:off x="1071538" y="44624"/>
            <a:ext cx="7964958" cy="785818"/>
          </a:xfrm>
        </p:spPr>
        <p:txBody>
          <a:bodyPr/>
          <a:lstStyle/>
          <a:p>
            <a:pPr algn="just"/>
            <a:r>
              <a:rPr lang="fr-FR" sz="2800" dirty="0" smtClean="0"/>
              <a:t>Attentes de l’ACPR pour 2015 et 2016</a:t>
            </a:r>
            <a:endParaRPr lang="fr-FR" sz="2800" dirty="0"/>
          </a:p>
        </p:txBody>
      </p:sp>
      <p:sp>
        <p:nvSpPr>
          <p:cNvPr id="2" name="Espace réservé de la date 1"/>
          <p:cNvSpPr>
            <a:spLocks noGrp="1"/>
          </p:cNvSpPr>
          <p:nvPr>
            <p:ph type="dt" sz="half" idx="2"/>
          </p:nvPr>
        </p:nvSpPr>
        <p:spPr/>
        <p:txBody>
          <a:bodyPr/>
          <a:lstStyle/>
          <a:p>
            <a:pPr fontAlgn="base">
              <a:spcBef>
                <a:spcPct val="0"/>
              </a:spcBef>
              <a:spcAft>
                <a:spcPct val="0"/>
              </a:spcAft>
              <a:defRPr/>
            </a:pPr>
            <a:r>
              <a:rPr lang="fr-FR" smtClean="0">
                <a:latin typeface="Arial" charset="0"/>
              </a:rPr>
              <a:t>18/12/2014</a:t>
            </a:r>
            <a:endParaRPr lang="fr-FR" dirty="0">
              <a:latin typeface="Arial" charset="0"/>
            </a:endParaRPr>
          </a:p>
        </p:txBody>
      </p:sp>
    </p:spTree>
    <p:extLst>
      <p:ext uri="{BB962C8B-B14F-4D97-AF65-F5344CB8AC3E}">
        <p14:creationId xmlns:p14="http://schemas.microsoft.com/office/powerpoint/2010/main" val="129845274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187624" y="44624"/>
            <a:ext cx="2416046" cy="646331"/>
          </a:xfrm>
          <a:prstGeom prst="rect">
            <a:avLst/>
          </a:prstGeom>
        </p:spPr>
        <p:txBody>
          <a:bodyPr wrap="none">
            <a:spAutoFit/>
          </a:bodyPr>
          <a:lstStyle/>
          <a:p>
            <a:pPr fontAlgn="base">
              <a:spcBef>
                <a:spcPct val="0"/>
              </a:spcBef>
              <a:spcAft>
                <a:spcPct val="0"/>
              </a:spcAft>
            </a:pPr>
            <a:r>
              <a:rPr lang="fr-FR" sz="3600" b="1" dirty="0">
                <a:solidFill>
                  <a:srgbClr val="002060"/>
                </a:solidFill>
                <a:latin typeface="Arial" pitchFamily="34" charset="0"/>
                <a:cs typeface="Arial" pitchFamily="34" charset="0"/>
              </a:rPr>
              <a:t>Sommaire</a:t>
            </a:r>
          </a:p>
        </p:txBody>
      </p:sp>
      <p:sp>
        <p:nvSpPr>
          <p:cNvPr id="3" name="Espace réservé du numéro de diapositive 2"/>
          <p:cNvSpPr>
            <a:spLocks noGrp="1"/>
          </p:cNvSpPr>
          <p:nvPr>
            <p:ph type="sldNum" sz="quarter" idx="4"/>
          </p:nvPr>
        </p:nvSpPr>
        <p:spPr/>
        <p:txBody>
          <a:bodyPr/>
          <a:lstStyle/>
          <a:p>
            <a:pPr>
              <a:defRPr/>
            </a:pPr>
            <a:fld id="{AC59C542-C6E0-4E39-86B7-1D85B8646B56}" type="slidenum">
              <a:rPr lang="fr-FR" smtClean="0"/>
              <a:pPr>
                <a:defRPr/>
              </a:pPr>
              <a:t>72</a:t>
            </a:fld>
            <a:endParaRPr lang="fr-FR" dirty="0"/>
          </a:p>
        </p:txBody>
      </p:sp>
      <p:sp>
        <p:nvSpPr>
          <p:cNvPr id="4" name="Espace réservé de la date 3"/>
          <p:cNvSpPr>
            <a:spLocks noGrp="1"/>
          </p:cNvSpPr>
          <p:nvPr>
            <p:ph type="dt" sz="half" idx="2"/>
          </p:nvPr>
        </p:nvSpPr>
        <p:spPr/>
        <p:txBody>
          <a:bodyPr/>
          <a:lstStyle/>
          <a:p>
            <a:pPr>
              <a:defRPr/>
            </a:pPr>
            <a:r>
              <a:rPr lang="fr-FR" dirty="0" smtClean="0">
                <a:latin typeface="Arial" panose="020B0604020202020204" pitchFamily="34" charset="0"/>
                <a:cs typeface="Arial" panose="020B0604020202020204" pitchFamily="34" charset="0"/>
              </a:rPr>
              <a:t>18/12/2014</a:t>
            </a:r>
            <a:endParaRPr lang="fr-FR" dirty="0">
              <a:latin typeface="Arial" panose="020B0604020202020204" pitchFamily="34" charset="0"/>
              <a:cs typeface="Arial" panose="020B0604020202020204" pitchFamily="34" charset="0"/>
            </a:endParaRPr>
          </a:p>
        </p:txBody>
      </p:sp>
      <p:sp>
        <p:nvSpPr>
          <p:cNvPr id="9" name="Espace réservé du contenu 1"/>
          <p:cNvSpPr>
            <a:spLocks noGrp="1"/>
          </p:cNvSpPr>
          <p:nvPr>
            <p:ph idx="1"/>
          </p:nvPr>
        </p:nvSpPr>
        <p:spPr>
          <a:xfrm>
            <a:off x="179512" y="980728"/>
            <a:ext cx="8784976" cy="4968552"/>
          </a:xfrm>
        </p:spPr>
        <p:txBody>
          <a:bodyPr>
            <a:noAutofit/>
          </a:bodyPr>
          <a:lstStyle/>
          <a:p>
            <a:pPr marL="0" indent="0" algn="just">
              <a:buClr>
                <a:srgbClr val="FFCE66"/>
              </a:buClr>
              <a:buNone/>
              <a:tabLst>
                <a:tab pos="179388" algn="l"/>
              </a:tabLst>
            </a:pPr>
            <a:r>
              <a:rPr lang="fr-FR" sz="2200" dirty="0" smtClean="0">
                <a:solidFill>
                  <a:srgbClr val="FFCE66"/>
                </a:solidFill>
              </a:rPr>
              <a:t>1.  </a:t>
            </a:r>
            <a:r>
              <a:rPr lang="fr-FR" sz="2200" dirty="0" smtClean="0">
                <a:solidFill>
                  <a:schemeClr val="bg1">
                    <a:lumMod val="85000"/>
                  </a:schemeClr>
                </a:solidFill>
              </a:rPr>
              <a:t>L’actualité réglementaire de Solvabilité II</a:t>
            </a:r>
          </a:p>
          <a:p>
            <a:pPr marL="893763" lvl="1" indent="-436563" algn="just" defTabSz="893763">
              <a:spcBef>
                <a:spcPts val="0"/>
              </a:spcBef>
              <a:buClr>
                <a:srgbClr val="FFCE66"/>
              </a:buClr>
              <a:buFont typeface="Wingdings" panose="05000000000000000000" pitchFamily="2" charset="2"/>
              <a:buChar char="q"/>
            </a:pPr>
            <a:r>
              <a:rPr lang="fr-FR" dirty="0" smtClean="0">
                <a:solidFill>
                  <a:schemeClr val="bg1">
                    <a:lumMod val="85000"/>
                  </a:schemeClr>
                </a:solidFill>
              </a:rPr>
              <a:t>Actualité européenne </a:t>
            </a:r>
            <a:endParaRPr lang="fr-FR" sz="500" dirty="0" smtClean="0">
              <a:solidFill>
                <a:schemeClr val="bg1">
                  <a:lumMod val="85000"/>
                </a:schemeClr>
              </a:solidFill>
            </a:endParaRPr>
          </a:p>
          <a:p>
            <a:pPr marL="893763" lvl="1" indent="-436563" algn="just">
              <a:spcBef>
                <a:spcPts val="0"/>
              </a:spcBef>
              <a:buClr>
                <a:srgbClr val="FFCE66"/>
              </a:buClr>
              <a:buFont typeface="Wingdings" panose="05000000000000000000" pitchFamily="2" charset="2"/>
              <a:buChar char="q"/>
            </a:pPr>
            <a:r>
              <a:rPr lang="fr-FR" dirty="0" smtClean="0">
                <a:solidFill>
                  <a:schemeClr val="bg1">
                    <a:lumMod val="85000"/>
                  </a:schemeClr>
                </a:solidFill>
              </a:rPr>
              <a:t>Actualité de la transposition</a:t>
            </a:r>
          </a:p>
          <a:p>
            <a:pPr marL="819150" lvl="1" indent="-361950" algn="just">
              <a:buClr>
                <a:srgbClr val="FFCE66"/>
              </a:buClr>
              <a:buFont typeface="Wingdings" panose="05000000000000000000" pitchFamily="2" charset="2"/>
              <a:buChar char="q"/>
            </a:pPr>
            <a:endParaRPr lang="fr-FR" sz="500" dirty="0" smtClean="0">
              <a:solidFill>
                <a:schemeClr val="bg1">
                  <a:lumMod val="85000"/>
                </a:schemeClr>
              </a:solidFill>
            </a:endParaRPr>
          </a:p>
          <a:p>
            <a:pPr marL="0" indent="0" algn="just">
              <a:buClr>
                <a:srgbClr val="FFCE66"/>
              </a:buClr>
              <a:buNone/>
              <a:tabLst>
                <a:tab pos="357188" algn="l"/>
              </a:tabLst>
            </a:pPr>
            <a:r>
              <a:rPr lang="fr-FR" sz="2200" dirty="0" smtClean="0">
                <a:solidFill>
                  <a:srgbClr val="FFCE66"/>
                </a:solidFill>
              </a:rPr>
              <a:t>2.  </a:t>
            </a:r>
            <a:r>
              <a:rPr lang="fr-FR" sz="2200" dirty="0" smtClean="0">
                <a:solidFill>
                  <a:schemeClr val="bg1">
                    <a:lumMod val="85000"/>
                  </a:schemeClr>
                </a:solidFill>
              </a:rPr>
              <a:t>Bilan de l’exercice de préparation 2014</a:t>
            </a:r>
          </a:p>
          <a:p>
            <a:pPr marL="893763" lvl="1" indent="-436563" algn="just">
              <a:spcBef>
                <a:spcPts val="0"/>
              </a:spcBef>
              <a:buClr>
                <a:srgbClr val="FFCE66"/>
              </a:buClr>
              <a:buFont typeface="Wingdings" panose="05000000000000000000" pitchFamily="2" charset="2"/>
              <a:buChar char="q"/>
              <a:tabLst>
                <a:tab pos="357188" algn="l"/>
              </a:tabLst>
            </a:pPr>
            <a:r>
              <a:rPr lang="fr-FR" dirty="0" smtClean="0">
                <a:solidFill>
                  <a:schemeClr val="bg1">
                    <a:lumMod val="85000"/>
                  </a:schemeClr>
                </a:solidFill>
              </a:rPr>
              <a:t>La préparation vue par le marché</a:t>
            </a:r>
            <a:endParaRPr lang="fr-FR" sz="500" dirty="0" smtClean="0">
              <a:solidFill>
                <a:schemeClr val="bg1">
                  <a:lumMod val="85000"/>
                </a:schemeClr>
              </a:solidFill>
            </a:endParaRPr>
          </a:p>
          <a:p>
            <a:pPr marL="914400" lvl="1" algn="just">
              <a:spcBef>
                <a:spcPts val="0"/>
              </a:spcBef>
              <a:buClr>
                <a:srgbClr val="FFCE66"/>
              </a:buClr>
              <a:buFont typeface="Wingdings" panose="05000000000000000000" pitchFamily="2" charset="2"/>
              <a:buChar char="q"/>
              <a:tabLst>
                <a:tab pos="357188" algn="l"/>
              </a:tabLst>
            </a:pPr>
            <a:r>
              <a:rPr lang="fr-FR" dirty="0" smtClean="0">
                <a:solidFill>
                  <a:schemeClr val="bg1">
                    <a:lumMod val="85000"/>
                  </a:schemeClr>
                </a:solidFill>
              </a:rPr>
              <a:t>Bilan de la remise d’états quantitatifs</a:t>
            </a:r>
            <a:endParaRPr lang="fr-FR" sz="1000" dirty="0" smtClean="0">
              <a:solidFill>
                <a:schemeClr val="bg1">
                  <a:lumMod val="85000"/>
                </a:schemeClr>
              </a:solidFill>
            </a:endParaRPr>
          </a:p>
          <a:p>
            <a:pPr marL="914400" lvl="1" algn="just">
              <a:spcBef>
                <a:spcPts val="0"/>
              </a:spcBef>
              <a:buClr>
                <a:srgbClr val="FFCE66"/>
              </a:buClr>
              <a:buFont typeface="Wingdings" panose="05000000000000000000" pitchFamily="2" charset="2"/>
              <a:buChar char="q"/>
              <a:tabLst>
                <a:tab pos="357188" algn="l"/>
              </a:tabLst>
            </a:pPr>
            <a:r>
              <a:rPr lang="fr-FR" dirty="0" smtClean="0">
                <a:solidFill>
                  <a:schemeClr val="bg1">
                    <a:lumMod val="85000"/>
                  </a:schemeClr>
                </a:solidFill>
              </a:rPr>
              <a:t>Bilan de l’exercice ORSA </a:t>
            </a:r>
          </a:p>
          <a:p>
            <a:pPr marL="914400" lvl="1" algn="just">
              <a:buClr>
                <a:srgbClr val="FFCE66"/>
              </a:buClr>
              <a:buFont typeface="Wingdings" panose="05000000000000000000" pitchFamily="2" charset="2"/>
              <a:buChar char="q"/>
              <a:tabLst>
                <a:tab pos="357188" algn="l"/>
              </a:tabLst>
            </a:pPr>
            <a:endParaRPr lang="fr-FR" sz="500" dirty="0">
              <a:solidFill>
                <a:schemeClr val="bg1">
                  <a:lumMod val="85000"/>
                </a:schemeClr>
              </a:solidFill>
            </a:endParaRPr>
          </a:p>
          <a:p>
            <a:pPr marL="0" indent="0" algn="just">
              <a:buNone/>
              <a:tabLst>
                <a:tab pos="357188" algn="l"/>
              </a:tabLst>
            </a:pPr>
            <a:r>
              <a:rPr lang="fr-FR" sz="2200" dirty="0" smtClean="0">
                <a:solidFill>
                  <a:srgbClr val="FFCE66"/>
                </a:solidFill>
              </a:rPr>
              <a:t>3.  </a:t>
            </a:r>
            <a:r>
              <a:rPr lang="fr-FR" sz="2200" dirty="0" smtClean="0"/>
              <a:t>Les prochaines étapes </a:t>
            </a:r>
          </a:p>
          <a:p>
            <a:pPr marL="914400" lvl="1" algn="just">
              <a:buFont typeface="Wingdings" panose="05000000000000000000" pitchFamily="2" charset="2"/>
              <a:buChar char="q"/>
              <a:tabLst>
                <a:tab pos="357188" algn="l"/>
              </a:tabLst>
            </a:pPr>
            <a:r>
              <a:rPr lang="fr-FR" dirty="0" smtClean="0"/>
              <a:t>Les processus d’autorisations en 2015 </a:t>
            </a:r>
          </a:p>
          <a:p>
            <a:pPr marL="914400" lvl="1" algn="just">
              <a:buFont typeface="Wingdings" panose="05000000000000000000" pitchFamily="2" charset="2"/>
              <a:buChar char="q"/>
              <a:tabLst>
                <a:tab pos="357188" algn="l"/>
              </a:tabLst>
            </a:pPr>
            <a:endParaRPr lang="fr-FR" sz="800" dirty="0" smtClean="0"/>
          </a:p>
          <a:p>
            <a:pPr marL="1520825" lvl="1" indent="-268288" algn="just">
              <a:buFont typeface="Wingdings" panose="05000000000000000000" pitchFamily="2" charset="2"/>
              <a:buChar char="§"/>
              <a:tabLst>
                <a:tab pos="357188" algn="l"/>
              </a:tabLst>
            </a:pPr>
            <a:r>
              <a:rPr lang="fr-FR" dirty="0">
                <a:solidFill>
                  <a:srgbClr val="0E4090"/>
                </a:solidFill>
              </a:rPr>
              <a:t>Evelyne Massé, </a:t>
            </a:r>
            <a:r>
              <a:rPr lang="fr-FR" dirty="0" smtClean="0"/>
              <a:t>directrice adjointe du Contrôle des assurances à l’ACPR et présidente du </a:t>
            </a:r>
            <a:r>
              <a:rPr lang="fr-FR" i="1" dirty="0" smtClean="0"/>
              <a:t>Financial </a:t>
            </a:r>
            <a:r>
              <a:rPr lang="fr-FR" i="1" dirty="0" err="1" smtClean="0"/>
              <a:t>Requirements</a:t>
            </a:r>
            <a:r>
              <a:rPr lang="fr-FR" dirty="0" smtClean="0"/>
              <a:t> </a:t>
            </a:r>
            <a:r>
              <a:rPr lang="fr-FR" i="1" dirty="0" err="1"/>
              <a:t>Committee</a:t>
            </a:r>
            <a:r>
              <a:rPr lang="fr-FR" i="1" dirty="0"/>
              <a:t> </a:t>
            </a:r>
            <a:r>
              <a:rPr lang="fr-FR" dirty="0" smtClean="0"/>
              <a:t>à l’EIOPA</a:t>
            </a:r>
            <a:endParaRPr lang="fr-FR" dirty="0"/>
          </a:p>
          <a:p>
            <a:pPr marL="914400" lvl="1" algn="just">
              <a:buFont typeface="Wingdings" panose="05000000000000000000" pitchFamily="2" charset="2"/>
              <a:buChar char="q"/>
              <a:tabLst>
                <a:tab pos="357188" algn="l"/>
              </a:tabLst>
            </a:pPr>
            <a:endParaRPr lang="fr-FR" sz="800" dirty="0" smtClean="0"/>
          </a:p>
          <a:p>
            <a:pPr marL="914400" lvl="1" algn="just">
              <a:buFont typeface="Wingdings" panose="05000000000000000000" pitchFamily="2" charset="2"/>
              <a:buChar char="q"/>
              <a:tabLst>
                <a:tab pos="357188" algn="l"/>
              </a:tabLst>
            </a:pPr>
            <a:r>
              <a:rPr lang="fr-FR" dirty="0">
                <a:solidFill>
                  <a:schemeClr val="bg1">
                    <a:lumMod val="85000"/>
                  </a:schemeClr>
                </a:solidFill>
              </a:rPr>
              <a:t>Les prochaines étapes du </a:t>
            </a:r>
            <a:r>
              <a:rPr lang="fr-FR" i="1" dirty="0">
                <a:solidFill>
                  <a:schemeClr val="bg1">
                    <a:lumMod val="85000"/>
                  </a:schemeClr>
                </a:solidFill>
              </a:rPr>
              <a:t>reporting</a:t>
            </a:r>
            <a:r>
              <a:rPr lang="fr-FR" dirty="0">
                <a:solidFill>
                  <a:schemeClr val="bg1">
                    <a:lumMod val="85000"/>
                  </a:schemeClr>
                </a:solidFill>
              </a:rPr>
              <a:t> : exercice européen 2015, 2016 et après</a:t>
            </a:r>
          </a:p>
        </p:txBody>
      </p:sp>
    </p:spTree>
    <p:extLst>
      <p:ext uri="{BB962C8B-B14F-4D97-AF65-F5344CB8AC3E}">
        <p14:creationId xmlns:p14="http://schemas.microsoft.com/office/powerpoint/2010/main" val="61070290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1538" y="50894"/>
            <a:ext cx="7820942" cy="785818"/>
          </a:xfrm>
        </p:spPr>
        <p:txBody>
          <a:bodyPr/>
          <a:lstStyle/>
          <a:p>
            <a:pPr lvl="0" algn="just">
              <a:tabLst>
                <a:tab pos="357188" algn="l"/>
              </a:tabLst>
            </a:pPr>
            <a:r>
              <a:rPr lang="fr-FR" sz="2600" dirty="0" smtClean="0"/>
              <a:t>Bilan </a:t>
            </a:r>
            <a:r>
              <a:rPr lang="fr-FR" sz="2600" dirty="0"/>
              <a:t>de la collecte 2014 sur les sujets </a:t>
            </a:r>
            <a:r>
              <a:rPr lang="fr-FR" sz="2600" dirty="0" smtClean="0"/>
              <a:t>d’autorisations S2</a:t>
            </a:r>
            <a:endParaRPr lang="en-GB" sz="2600" dirty="0"/>
          </a:p>
        </p:txBody>
      </p:sp>
      <p:sp>
        <p:nvSpPr>
          <p:cNvPr id="3" name="Espace réservé du contenu 2"/>
          <p:cNvSpPr>
            <a:spLocks noGrp="1"/>
          </p:cNvSpPr>
          <p:nvPr>
            <p:ph idx="1"/>
          </p:nvPr>
        </p:nvSpPr>
        <p:spPr>
          <a:xfrm>
            <a:off x="323528" y="980728"/>
            <a:ext cx="8640960" cy="4824536"/>
          </a:xfrm>
        </p:spPr>
        <p:txBody>
          <a:bodyPr>
            <a:noAutofit/>
          </a:bodyPr>
          <a:lstStyle/>
          <a:p>
            <a:pPr marL="357188" indent="-357188" algn="just"/>
            <a:r>
              <a:rPr lang="fr-FR" dirty="0" smtClean="0"/>
              <a:t>D’après les réponses au questionnaire de préparation ACPR de septembre 2014 (sur base déclarative), tous dispositifs confondus (hormis l’exemption de </a:t>
            </a:r>
            <a:r>
              <a:rPr lang="fr-FR" i="1" dirty="0" smtClean="0"/>
              <a:t>reporting</a:t>
            </a:r>
            <a:r>
              <a:rPr lang="fr-FR" dirty="0" smtClean="0"/>
              <a:t> trimestriel), l’ACPR devrait recevoir environ 150 demandes d’autorisation en 2015</a:t>
            </a:r>
          </a:p>
          <a:p>
            <a:pPr marL="357188" indent="-357188" algn="just">
              <a:buNone/>
            </a:pPr>
            <a:endParaRPr lang="fr-FR" sz="500" dirty="0" smtClean="0"/>
          </a:p>
          <a:p>
            <a:pPr marL="357188" indent="-357188" algn="just"/>
            <a:r>
              <a:rPr lang="fr-FR" dirty="0" smtClean="0"/>
              <a:t>Pour </a:t>
            </a:r>
            <a:r>
              <a:rPr lang="fr-FR" dirty="0"/>
              <a:t>les dispositifs les plus </a:t>
            </a:r>
            <a:r>
              <a:rPr lang="fr-FR" dirty="0" smtClean="0"/>
              <a:t>complexes, les nombres prévisionnels de </a:t>
            </a:r>
            <a:r>
              <a:rPr lang="fr-FR" dirty="0"/>
              <a:t>demandes d’autorisation </a:t>
            </a:r>
            <a:r>
              <a:rPr lang="fr-FR" dirty="0" smtClean="0"/>
              <a:t>soumises en 2015 pour 2016 seraient modérés :</a:t>
            </a:r>
            <a:endParaRPr lang="fr-FR" dirty="0"/>
          </a:p>
          <a:p>
            <a:pPr lvl="1" indent="-274638" algn="just"/>
            <a:r>
              <a:rPr lang="fr-FR" sz="1500" dirty="0" smtClean="0"/>
              <a:t>Modèle interne : 11 demandes</a:t>
            </a:r>
          </a:p>
          <a:p>
            <a:pPr lvl="1" indent="-274638" algn="just"/>
            <a:r>
              <a:rPr lang="fr-FR" sz="1500" dirty="0" smtClean="0"/>
              <a:t>USP : 7</a:t>
            </a:r>
          </a:p>
          <a:p>
            <a:pPr lvl="1" indent="-274638" algn="just"/>
            <a:r>
              <a:rPr lang="fr-FR" sz="1500" i="1" dirty="0" smtClean="0"/>
              <a:t>Matching </a:t>
            </a:r>
            <a:r>
              <a:rPr lang="fr-FR" sz="1500" i="1" dirty="0" err="1" smtClean="0"/>
              <a:t>adjustment</a:t>
            </a:r>
            <a:r>
              <a:rPr lang="fr-FR" sz="1500" i="1" dirty="0" smtClean="0"/>
              <a:t> </a:t>
            </a:r>
            <a:r>
              <a:rPr lang="fr-FR" sz="1500" dirty="0" smtClean="0"/>
              <a:t>: 5</a:t>
            </a:r>
          </a:p>
          <a:p>
            <a:pPr marL="534987" lvl="1" indent="0" algn="just">
              <a:buNone/>
            </a:pPr>
            <a:endParaRPr lang="fr-FR" sz="500" dirty="0" smtClean="0"/>
          </a:p>
          <a:p>
            <a:pPr marL="357188" indent="-357188" algn="just"/>
            <a:r>
              <a:rPr lang="fr-FR" dirty="0"/>
              <a:t>Pour le reste, </a:t>
            </a:r>
            <a:r>
              <a:rPr lang="fr-FR" dirty="0" smtClean="0"/>
              <a:t>les nombres prévisionnels </a:t>
            </a:r>
            <a:r>
              <a:rPr lang="fr-FR" dirty="0"/>
              <a:t>de demandes d’autorisation soumises en 2015 pour 2016 pour les </a:t>
            </a:r>
            <a:r>
              <a:rPr lang="fr-FR" dirty="0" smtClean="0"/>
              <a:t>dispositifs iraient de </a:t>
            </a:r>
            <a:r>
              <a:rPr lang="fr-FR" dirty="0"/>
              <a:t>2 à </a:t>
            </a:r>
            <a:r>
              <a:rPr lang="fr-FR" dirty="0" smtClean="0"/>
              <a:t>30 :</a:t>
            </a:r>
            <a:endParaRPr lang="fr-FR" dirty="0"/>
          </a:p>
          <a:p>
            <a:pPr lvl="1" indent="-274638" algn="just"/>
            <a:r>
              <a:rPr lang="fr-FR" sz="1500" dirty="0" smtClean="0"/>
              <a:t>De 1 à 10 : </a:t>
            </a:r>
          </a:p>
          <a:p>
            <a:pPr marL="1436688" lvl="2" indent="-271463" algn="just">
              <a:buFont typeface="Wingdings" panose="05000000000000000000" pitchFamily="2" charset="2"/>
              <a:buChar char="ü"/>
            </a:pPr>
            <a:r>
              <a:rPr lang="fr-FR" sz="1300" dirty="0" smtClean="0"/>
              <a:t>Agrément de SPV</a:t>
            </a:r>
          </a:p>
          <a:p>
            <a:pPr marL="1436688" lvl="2" indent="-271463" algn="just">
              <a:buFont typeface="Wingdings" panose="05000000000000000000" pitchFamily="2" charset="2"/>
              <a:buChar char="ü"/>
            </a:pPr>
            <a:r>
              <a:rPr lang="fr-FR" sz="1300" dirty="0" smtClean="0"/>
              <a:t>Transitoire sur les taux d’intérêt sans risque</a:t>
            </a:r>
          </a:p>
          <a:p>
            <a:pPr marL="1436688" lvl="2" indent="-271463" algn="just">
              <a:buFont typeface="Wingdings" panose="05000000000000000000" pitchFamily="2" charset="2"/>
              <a:buChar char="ü"/>
            </a:pPr>
            <a:r>
              <a:rPr lang="fr-FR" sz="1300" dirty="0" smtClean="0"/>
              <a:t>Déduction des participations du groupe dans les établissements de </a:t>
            </a:r>
            <a:r>
              <a:rPr lang="fr-FR" sz="1300" dirty="0"/>
              <a:t>crédit et entreprises </a:t>
            </a:r>
            <a:r>
              <a:rPr lang="fr-FR" sz="1300" dirty="0" smtClean="0"/>
              <a:t>d’investissement</a:t>
            </a:r>
          </a:p>
          <a:p>
            <a:pPr lvl="1" indent="-274638" algn="just"/>
            <a:r>
              <a:rPr lang="fr-FR" sz="1500" dirty="0" smtClean="0"/>
              <a:t>De 11 à 20 : </a:t>
            </a:r>
          </a:p>
          <a:p>
            <a:pPr marL="1436688" lvl="2" indent="-271463" algn="just">
              <a:buFont typeface="Wingdings" pitchFamily="2" charset="2"/>
              <a:buChar char="ü"/>
            </a:pPr>
            <a:r>
              <a:rPr lang="fr-FR" sz="1300" dirty="0" smtClean="0"/>
              <a:t>Fonds propres auxiliaires</a:t>
            </a:r>
            <a:endParaRPr lang="fr-FR" sz="1300" dirty="0"/>
          </a:p>
          <a:p>
            <a:pPr marL="1436688" lvl="2" indent="-271463" algn="just">
              <a:buFont typeface="Wingdings" pitchFamily="2" charset="2"/>
              <a:buChar char="ü"/>
            </a:pPr>
            <a:r>
              <a:rPr lang="fr-FR" sz="1300" dirty="0"/>
              <a:t>Risque action adapté à la durée de </a:t>
            </a:r>
            <a:r>
              <a:rPr lang="fr-FR" sz="1300" dirty="0" smtClean="0"/>
              <a:t>détention</a:t>
            </a:r>
            <a:endParaRPr lang="fr-FR" sz="1300" dirty="0"/>
          </a:p>
          <a:p>
            <a:pPr marL="1436688" lvl="2" indent="-271463" algn="just">
              <a:buFont typeface="Wingdings" pitchFamily="2" charset="2"/>
              <a:buChar char="ü"/>
            </a:pPr>
            <a:r>
              <a:rPr lang="fr-FR" sz="1300" dirty="0"/>
              <a:t>Transitoire provisions </a:t>
            </a:r>
            <a:r>
              <a:rPr lang="fr-FR" sz="1300" dirty="0" smtClean="0"/>
              <a:t>techniques</a:t>
            </a:r>
          </a:p>
          <a:p>
            <a:pPr lvl="1" indent="-274638" algn="just"/>
            <a:r>
              <a:rPr lang="fr-FR" sz="1500" dirty="0" smtClean="0"/>
              <a:t>De 20 à 30 : non publication d’éléments du SFCR</a:t>
            </a:r>
          </a:p>
          <a:p>
            <a:pPr marL="534987" lvl="1" indent="0" algn="just">
              <a:buNone/>
            </a:pPr>
            <a:endParaRPr lang="fr-FR" sz="1000" dirty="0" smtClean="0"/>
          </a:p>
        </p:txBody>
      </p:sp>
      <p:sp>
        <p:nvSpPr>
          <p:cNvPr id="4" name="Espace réservé de la date 3"/>
          <p:cNvSpPr>
            <a:spLocks noGrp="1"/>
          </p:cNvSpPr>
          <p:nvPr>
            <p:ph type="dt" sz="half" idx="2"/>
          </p:nvPr>
        </p:nvSpPr>
        <p:spPr/>
        <p:txBody>
          <a:bodyPr/>
          <a:lstStyle/>
          <a:p>
            <a:pPr fontAlgn="base">
              <a:spcBef>
                <a:spcPct val="0"/>
              </a:spcBef>
              <a:spcAft>
                <a:spcPct val="0"/>
              </a:spcAft>
              <a:defRPr/>
            </a:pPr>
            <a:r>
              <a:rPr lang="fr-FR" smtClean="0">
                <a:latin typeface="Arial" charset="0"/>
              </a:rPr>
              <a:t>18/12/2014</a:t>
            </a:r>
            <a:endParaRPr lang="fr-FR" dirty="0">
              <a:latin typeface="Arial" charset="0"/>
            </a:endParaRPr>
          </a:p>
        </p:txBody>
      </p:sp>
    </p:spTree>
    <p:extLst>
      <p:ext uri="{BB962C8B-B14F-4D97-AF65-F5344CB8AC3E}">
        <p14:creationId xmlns:p14="http://schemas.microsoft.com/office/powerpoint/2010/main" val="108082802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43608" y="-2691"/>
            <a:ext cx="7920880" cy="1145858"/>
          </a:xfrm>
        </p:spPr>
        <p:txBody>
          <a:bodyPr/>
          <a:lstStyle/>
          <a:p>
            <a:pPr>
              <a:tabLst>
                <a:tab pos="444500" algn="l"/>
                <a:tab pos="714375" algn="l"/>
                <a:tab pos="809625" algn="l"/>
              </a:tabLst>
            </a:pPr>
            <a:r>
              <a:rPr lang="fr-FR" sz="2800" dirty="0" smtClean="0"/>
              <a:t>Calendriers</a:t>
            </a:r>
            <a:r>
              <a:rPr lang="fr-FR" sz="2400" dirty="0" smtClean="0"/>
              <a:t> </a:t>
            </a:r>
            <a:r>
              <a:rPr lang="fr-FR" sz="2000" dirty="0" smtClean="0"/>
              <a:t/>
            </a:r>
            <a:br>
              <a:rPr lang="fr-FR" sz="2000" dirty="0" smtClean="0"/>
            </a:br>
            <a:r>
              <a:rPr lang="fr-FR" sz="2000" dirty="0" smtClean="0"/>
              <a:t>	</a:t>
            </a:r>
            <a:r>
              <a:rPr lang="fr-FR" sz="2000" dirty="0" smtClean="0">
                <a:solidFill>
                  <a:srgbClr val="FFCE66"/>
                </a:solidFill>
              </a:rPr>
              <a:t>A.  </a:t>
            </a:r>
            <a:r>
              <a:rPr lang="fr-FR" sz="2000" i="1" dirty="0" smtClean="0"/>
              <a:t>Calendrier </a:t>
            </a:r>
            <a:r>
              <a:rPr lang="fr-FR" sz="2000" i="1" dirty="0"/>
              <a:t>prévisionnel </a:t>
            </a:r>
            <a:r>
              <a:rPr lang="fr-FR" sz="2000" i="1" dirty="0" smtClean="0"/>
              <a:t>de publication des </a:t>
            </a:r>
            <a:r>
              <a:rPr lang="fr-FR" sz="2000" i="1" dirty="0"/>
              <a:t>références </a:t>
            </a:r>
            <a:r>
              <a:rPr lang="fr-FR" sz="2000" i="1" dirty="0" smtClean="0"/>
              <a:t>			réglementaires relatives </a:t>
            </a:r>
            <a:r>
              <a:rPr lang="fr-FR" sz="2000" i="1" dirty="0"/>
              <a:t>aux autorisations </a:t>
            </a:r>
            <a:r>
              <a:rPr lang="fr-FR" sz="2000" i="1" dirty="0" smtClean="0"/>
              <a:t>S2 (1/2)</a:t>
            </a:r>
            <a:endParaRPr lang="en-GB" sz="2000" i="1" dirty="0"/>
          </a:p>
        </p:txBody>
      </p:sp>
      <p:sp>
        <p:nvSpPr>
          <p:cNvPr id="3" name="Espace réservé du contenu 2"/>
          <p:cNvSpPr>
            <a:spLocks noGrp="1"/>
          </p:cNvSpPr>
          <p:nvPr>
            <p:ph idx="1"/>
          </p:nvPr>
        </p:nvSpPr>
        <p:spPr>
          <a:xfrm>
            <a:off x="179512" y="1484784"/>
            <a:ext cx="8640960" cy="4824536"/>
          </a:xfrm>
        </p:spPr>
        <p:txBody>
          <a:bodyPr>
            <a:noAutofit/>
          </a:bodyPr>
          <a:lstStyle/>
          <a:p>
            <a:pPr marL="357188" indent="-357188" algn="just"/>
            <a:r>
              <a:rPr lang="fr-FR" sz="2000" dirty="0" smtClean="0"/>
              <a:t>La </a:t>
            </a:r>
            <a:r>
              <a:rPr lang="fr-FR" sz="2000" dirty="0"/>
              <a:t>transposition des exigences relatives aux dossiers de candidatures doit distinguer : </a:t>
            </a:r>
            <a:endParaRPr lang="en-GB" sz="2000" dirty="0"/>
          </a:p>
          <a:p>
            <a:pPr lvl="1" algn="just"/>
            <a:endParaRPr lang="fr-FR" sz="500" b="0" dirty="0" smtClean="0"/>
          </a:p>
          <a:p>
            <a:pPr lvl="1" indent="-274638" algn="just"/>
            <a:r>
              <a:rPr lang="fr-FR" sz="2000" b="0" dirty="0" smtClean="0"/>
              <a:t>Les </a:t>
            </a:r>
            <a:r>
              <a:rPr lang="fr-FR" sz="2000" b="0" dirty="0"/>
              <a:t>autorisations pour lesquelles il existe </a:t>
            </a:r>
            <a:r>
              <a:rPr lang="fr-FR" sz="2000" b="0" dirty="0" smtClean="0"/>
              <a:t>un texte réglementaire européen de niveau 2 (</a:t>
            </a:r>
            <a:r>
              <a:rPr lang="fr-FR" sz="2000" dirty="0"/>
              <a:t>a</a:t>
            </a:r>
            <a:r>
              <a:rPr lang="fr-FR" sz="2000" dirty="0" smtClean="0"/>
              <a:t>ctes délégués) </a:t>
            </a:r>
            <a:r>
              <a:rPr lang="fr-FR" sz="2000" b="0" dirty="0" smtClean="0"/>
              <a:t>ou 3 (</a:t>
            </a:r>
            <a:r>
              <a:rPr lang="fr-FR" sz="2000" dirty="0" smtClean="0"/>
              <a:t>normes techniques d’exécution, ou ITS pour </a:t>
            </a:r>
            <a:r>
              <a:rPr lang="fr-FR" sz="2000" i="1" dirty="0" err="1" smtClean="0"/>
              <a:t>implementing</a:t>
            </a:r>
            <a:r>
              <a:rPr lang="fr-FR" sz="2000" i="1" dirty="0" smtClean="0"/>
              <a:t> </a:t>
            </a:r>
            <a:r>
              <a:rPr lang="fr-FR" sz="2000" i="1" dirty="0" err="1" smtClean="0"/>
              <a:t>technical</a:t>
            </a:r>
            <a:r>
              <a:rPr lang="fr-FR" sz="2000" i="1" dirty="0" smtClean="0"/>
              <a:t> standards</a:t>
            </a:r>
            <a:r>
              <a:rPr lang="fr-FR" sz="2000" dirty="0" smtClean="0"/>
              <a:t>) </a:t>
            </a:r>
            <a:r>
              <a:rPr lang="fr-FR" sz="2000" b="0" dirty="0" smtClean="0"/>
              <a:t>suffisamment précis </a:t>
            </a:r>
            <a:r>
              <a:rPr lang="fr-FR" sz="2000" b="0" dirty="0"/>
              <a:t>pour être d’application </a:t>
            </a:r>
            <a:r>
              <a:rPr lang="fr-FR" sz="2000" b="0" dirty="0" smtClean="0"/>
              <a:t>directe</a:t>
            </a:r>
          </a:p>
          <a:p>
            <a:pPr lvl="1" indent="-274638" algn="just"/>
            <a:endParaRPr lang="fr-FR" sz="500" dirty="0"/>
          </a:p>
          <a:p>
            <a:pPr lvl="2" algn="just">
              <a:buFont typeface="Wingdings" panose="05000000000000000000" pitchFamily="2" charset="2"/>
              <a:buChar char="ü"/>
            </a:pPr>
            <a:r>
              <a:rPr lang="fr-FR" sz="2000" b="0" dirty="0" smtClean="0"/>
              <a:t>Publication d’un simple récapitulatif sur le site Internet de l’ACPR (+liens utiles)</a:t>
            </a:r>
          </a:p>
          <a:p>
            <a:pPr lvl="2" algn="just">
              <a:buFont typeface="Wingdings" panose="05000000000000000000" pitchFamily="2" charset="2"/>
              <a:buChar char="ü"/>
            </a:pPr>
            <a:endParaRPr lang="en-GB" sz="500" dirty="0" smtClean="0"/>
          </a:p>
          <a:p>
            <a:pPr lvl="1" indent="-274638" algn="just"/>
            <a:r>
              <a:rPr lang="fr-FR" sz="2000" b="0" dirty="0" smtClean="0"/>
              <a:t>Les </a:t>
            </a:r>
            <a:r>
              <a:rPr lang="fr-FR" sz="2000" b="0" dirty="0"/>
              <a:t>autorisations pour lesquelles le contenu et les modalités de remise du dossier ne sont pas précisés dans les textes européens </a:t>
            </a:r>
            <a:r>
              <a:rPr lang="fr-FR" sz="2000" b="0" dirty="0" smtClean="0"/>
              <a:t>contraignants, </a:t>
            </a:r>
            <a:r>
              <a:rPr lang="fr-FR" sz="2000" b="0" dirty="0"/>
              <a:t>ou de manière insuffisamment </a:t>
            </a:r>
            <a:r>
              <a:rPr lang="fr-FR" sz="2000" b="0" dirty="0" smtClean="0"/>
              <a:t>détaillée</a:t>
            </a:r>
          </a:p>
          <a:p>
            <a:pPr lvl="1" indent="-274638" algn="just"/>
            <a:endParaRPr lang="fr-FR" sz="500" b="0" dirty="0" smtClean="0"/>
          </a:p>
          <a:p>
            <a:pPr lvl="2" algn="just">
              <a:buFont typeface="Wingdings" panose="05000000000000000000" pitchFamily="2" charset="2"/>
              <a:buChar char="ü"/>
            </a:pPr>
            <a:r>
              <a:rPr lang="fr-FR" sz="2000" b="0" dirty="0" smtClean="0"/>
              <a:t>Des </a:t>
            </a:r>
            <a:r>
              <a:rPr lang="fr-FR" sz="2000" dirty="0" smtClean="0"/>
              <a:t>instructions </a:t>
            </a:r>
            <a:r>
              <a:rPr lang="fr-FR" sz="2000" dirty="0"/>
              <a:t>ou des indications de l’ACPR sont </a:t>
            </a:r>
            <a:r>
              <a:rPr lang="fr-FR" sz="2000" dirty="0" smtClean="0"/>
              <a:t>envisagées</a:t>
            </a:r>
            <a:endParaRPr lang="fr-FR" sz="2000" b="0" dirty="0" smtClean="0"/>
          </a:p>
        </p:txBody>
      </p:sp>
      <p:sp>
        <p:nvSpPr>
          <p:cNvPr id="4" name="Espace réservé de la date 3"/>
          <p:cNvSpPr>
            <a:spLocks noGrp="1"/>
          </p:cNvSpPr>
          <p:nvPr>
            <p:ph type="dt" sz="half" idx="2"/>
          </p:nvPr>
        </p:nvSpPr>
        <p:spPr/>
        <p:txBody>
          <a:bodyPr/>
          <a:lstStyle/>
          <a:p>
            <a:pPr fontAlgn="base">
              <a:spcBef>
                <a:spcPct val="0"/>
              </a:spcBef>
              <a:spcAft>
                <a:spcPct val="0"/>
              </a:spcAft>
              <a:defRPr/>
            </a:pPr>
            <a:r>
              <a:rPr lang="fr-FR" smtClean="0">
                <a:latin typeface="Arial" charset="0"/>
              </a:rPr>
              <a:t>18/12/2014</a:t>
            </a:r>
            <a:endParaRPr lang="fr-FR" dirty="0">
              <a:latin typeface="Arial" charset="0"/>
            </a:endParaRPr>
          </a:p>
        </p:txBody>
      </p:sp>
    </p:spTree>
    <p:extLst>
      <p:ext uri="{BB962C8B-B14F-4D97-AF65-F5344CB8AC3E}">
        <p14:creationId xmlns:p14="http://schemas.microsoft.com/office/powerpoint/2010/main" val="54632171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au 6"/>
          <p:cNvGraphicFramePr>
            <a:graphicFrameLocks noGrp="1"/>
          </p:cNvGraphicFramePr>
          <p:nvPr>
            <p:extLst>
              <p:ext uri="{D42A27DB-BD31-4B8C-83A1-F6EECF244321}">
                <p14:modId xmlns:p14="http://schemas.microsoft.com/office/powerpoint/2010/main" val="2039780752"/>
              </p:ext>
            </p:extLst>
          </p:nvPr>
        </p:nvGraphicFramePr>
        <p:xfrm>
          <a:off x="539552" y="2060848"/>
          <a:ext cx="8136903" cy="1082792"/>
        </p:xfrm>
        <a:graphic>
          <a:graphicData uri="http://schemas.openxmlformats.org/drawingml/2006/table">
            <a:tbl>
              <a:tblPr firstRow="1" bandRow="1">
                <a:tableStyleId>{5C22544A-7EE6-4342-B048-85BDC9FD1C3A}</a:tableStyleId>
              </a:tblPr>
              <a:tblGrid>
                <a:gridCol w="548282"/>
                <a:gridCol w="1038036"/>
                <a:gridCol w="1038036"/>
                <a:gridCol w="904037"/>
                <a:gridCol w="1172035"/>
                <a:gridCol w="1038036"/>
                <a:gridCol w="1038036"/>
                <a:gridCol w="1360405"/>
              </a:tblGrid>
              <a:tr h="360040">
                <a:tc gridSpan="4">
                  <a:txBody>
                    <a:bodyPr/>
                    <a:lstStyle/>
                    <a:p>
                      <a:pPr algn="ctr"/>
                      <a:r>
                        <a:rPr lang="fr-FR" sz="1400" b="1" dirty="0" smtClean="0">
                          <a:solidFill>
                            <a:schemeClr val="bg1">
                              <a:lumMod val="95000"/>
                            </a:schemeClr>
                          </a:solidFill>
                          <a:latin typeface="Arial" panose="020B0604020202020204" pitchFamily="34" charset="0"/>
                          <a:cs typeface="Arial" panose="020B0604020202020204" pitchFamily="34" charset="0"/>
                        </a:rPr>
                        <a:t>Fin</a:t>
                      </a:r>
                      <a:r>
                        <a:rPr lang="fr-FR" sz="1400" b="1" baseline="0" dirty="0" smtClean="0">
                          <a:solidFill>
                            <a:schemeClr val="bg1">
                              <a:lumMod val="95000"/>
                            </a:schemeClr>
                          </a:solidFill>
                          <a:latin typeface="Arial" panose="020B0604020202020204" pitchFamily="34" charset="0"/>
                          <a:cs typeface="Arial" panose="020B0604020202020204" pitchFamily="34" charset="0"/>
                        </a:rPr>
                        <a:t>  </a:t>
                      </a:r>
                      <a:r>
                        <a:rPr lang="fr-FR" sz="1400" b="1" dirty="0" smtClean="0">
                          <a:solidFill>
                            <a:schemeClr val="bg1">
                              <a:lumMod val="95000"/>
                            </a:schemeClr>
                          </a:solidFill>
                          <a:latin typeface="Arial" panose="020B0604020202020204" pitchFamily="34" charset="0"/>
                          <a:cs typeface="Arial" panose="020B0604020202020204" pitchFamily="34" charset="0"/>
                        </a:rPr>
                        <a:t>2014</a:t>
                      </a:r>
                      <a:endParaRPr lang="en-GB" sz="1400" b="1" dirty="0">
                        <a:solidFill>
                          <a:schemeClr val="bg1">
                            <a:lumMod val="95000"/>
                          </a:schemeClr>
                        </a:solidFill>
                        <a:latin typeface="Arial" panose="020B0604020202020204" pitchFamily="34" charset="0"/>
                        <a:cs typeface="Arial" panose="020B0604020202020204" pitchFamily="34" charset="0"/>
                      </a:endParaRPr>
                    </a:p>
                  </a:txBody>
                  <a:tcPr marL="18000" marR="18000" marT="36000" marB="36000" anchor="b"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hMerge="1">
                  <a:txBody>
                    <a:bodyPr/>
                    <a:lstStyle/>
                    <a:p>
                      <a:pPr algn="ctr"/>
                      <a:endParaRPr lang="en-GB" sz="700" b="1" dirty="0">
                        <a:solidFill>
                          <a:schemeClr val="tx1"/>
                        </a:solidFill>
                        <a:latin typeface="Arial" panose="020B0604020202020204" pitchFamily="34" charset="0"/>
                        <a:cs typeface="Arial" panose="020B0604020202020204" pitchFamily="34" charset="0"/>
                      </a:endParaRPr>
                    </a:p>
                  </a:txBody>
                  <a:tcPr marL="18000" marR="18000" marT="36000" marB="3600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C66"/>
                    </a:solidFill>
                  </a:tcPr>
                </a:tc>
                <a:tc hMerge="1">
                  <a:txBody>
                    <a:bodyPr/>
                    <a:lstStyle/>
                    <a:p>
                      <a:pPr algn="ctr"/>
                      <a:endParaRPr lang="en-GB" sz="700" b="1" dirty="0">
                        <a:solidFill>
                          <a:schemeClr val="tx1"/>
                        </a:solidFill>
                        <a:latin typeface="Arial" panose="020B0604020202020204" pitchFamily="34" charset="0"/>
                        <a:cs typeface="Arial" panose="020B0604020202020204" pitchFamily="34" charset="0"/>
                      </a:endParaRPr>
                    </a:p>
                  </a:txBody>
                  <a:tcPr marL="18000" marR="18000" marT="36000" marB="3600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C66"/>
                    </a:solidFill>
                  </a:tcPr>
                </a:tc>
                <a:tc hMerge="1">
                  <a:txBody>
                    <a:bodyPr/>
                    <a:lstStyle/>
                    <a:p>
                      <a:pPr algn="ctr"/>
                      <a:endParaRPr lang="en-GB" sz="700" b="1" dirty="0">
                        <a:solidFill>
                          <a:schemeClr val="tx1"/>
                        </a:solidFill>
                        <a:latin typeface="Arial" panose="020B0604020202020204" pitchFamily="34" charset="0"/>
                        <a:cs typeface="Arial" panose="020B0604020202020204" pitchFamily="34" charset="0"/>
                      </a:endParaRPr>
                    </a:p>
                  </a:txBody>
                  <a:tcPr marL="18000" marR="18000" marT="36000" marB="36000" anchor="ctr" anchorCtr="1">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C66"/>
                    </a:solidFill>
                  </a:tcPr>
                </a:tc>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b="1" dirty="0" smtClean="0">
                          <a:solidFill>
                            <a:schemeClr val="bg1">
                              <a:lumMod val="95000"/>
                            </a:schemeClr>
                          </a:solidFill>
                          <a:latin typeface="Arial" panose="020B0604020202020204" pitchFamily="34" charset="0"/>
                          <a:cs typeface="Arial" panose="020B0604020202020204" pitchFamily="34" charset="0"/>
                        </a:rPr>
                        <a:t>Début</a:t>
                      </a:r>
                      <a:r>
                        <a:rPr lang="fr-FR" sz="1400" b="1" baseline="0" dirty="0" smtClean="0">
                          <a:solidFill>
                            <a:schemeClr val="bg1">
                              <a:lumMod val="95000"/>
                            </a:schemeClr>
                          </a:solidFill>
                          <a:latin typeface="Arial" panose="020B0604020202020204" pitchFamily="34" charset="0"/>
                          <a:cs typeface="Arial" panose="020B0604020202020204" pitchFamily="34" charset="0"/>
                        </a:rPr>
                        <a:t>  </a:t>
                      </a:r>
                      <a:r>
                        <a:rPr lang="fr-FR" sz="1400" b="1" dirty="0" smtClean="0">
                          <a:solidFill>
                            <a:schemeClr val="bg1">
                              <a:lumMod val="95000"/>
                            </a:schemeClr>
                          </a:solidFill>
                          <a:latin typeface="Arial" panose="020B0604020202020204" pitchFamily="34" charset="0"/>
                          <a:cs typeface="Arial" panose="020B0604020202020204" pitchFamily="34" charset="0"/>
                        </a:rPr>
                        <a:t>2015</a:t>
                      </a:r>
                      <a:endParaRPr lang="en-GB" sz="1400" b="1" dirty="0" smtClean="0">
                        <a:solidFill>
                          <a:schemeClr val="bg1">
                            <a:lumMod val="95000"/>
                          </a:schemeClr>
                        </a:solidFill>
                        <a:latin typeface="Arial" panose="020B0604020202020204" pitchFamily="34" charset="0"/>
                        <a:cs typeface="Arial" panose="020B0604020202020204" pitchFamily="34" charset="0"/>
                      </a:endParaRPr>
                    </a:p>
                  </a:txBody>
                  <a:tcPr marL="18000" marR="18000" marT="36000" marB="36000" anchor="b"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700" b="1" dirty="0" smtClean="0">
                        <a:solidFill>
                          <a:schemeClr val="tx1"/>
                        </a:solidFill>
                        <a:latin typeface="Arial" panose="020B0604020202020204" pitchFamily="34" charset="0"/>
                        <a:cs typeface="Arial" panose="020B0604020202020204" pitchFamily="34" charset="0"/>
                      </a:endParaRPr>
                    </a:p>
                  </a:txBody>
                  <a:tcPr marL="18000" marR="18000" marT="36000" marB="3600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C66"/>
                    </a:solidFill>
                  </a:tcPr>
                </a:tc>
                <a:tc hMerge="1">
                  <a:txBody>
                    <a:bodyPr/>
                    <a:lstStyle/>
                    <a:p>
                      <a:pPr algn="ctr"/>
                      <a:endParaRPr lang="en-GB" sz="700" b="0" dirty="0">
                        <a:solidFill>
                          <a:schemeClr val="tx1"/>
                        </a:solidFill>
                        <a:latin typeface="Arial" panose="020B0604020202020204" pitchFamily="34" charset="0"/>
                        <a:cs typeface="Arial" panose="020B0604020202020204" pitchFamily="34" charset="0"/>
                      </a:endParaRPr>
                    </a:p>
                  </a:txBody>
                  <a:tcPr marL="18000" marR="18000" marT="36000" marB="3600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C66"/>
                    </a:solidFill>
                  </a:tcPr>
                </a:tc>
                <a:tc hMerge="1">
                  <a:txBody>
                    <a:bodyPr/>
                    <a:lstStyle/>
                    <a:p>
                      <a:pPr algn="ctr"/>
                      <a:endParaRPr lang="en-GB" sz="700" b="0" dirty="0">
                        <a:solidFill>
                          <a:schemeClr val="tx1"/>
                        </a:solidFill>
                        <a:latin typeface="Arial" panose="020B0604020202020204" pitchFamily="34" charset="0"/>
                        <a:cs typeface="Arial" panose="020B0604020202020204" pitchFamily="34" charset="0"/>
                      </a:endParaRPr>
                    </a:p>
                  </a:txBody>
                  <a:tcPr marL="18000" marR="18000" marT="36000" marB="36000" anchor="ctr" anchorCtr="1">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C66"/>
                    </a:solidFill>
                  </a:tcPr>
                </a:tc>
              </a:tr>
              <a:tr h="722752">
                <a:tc>
                  <a:txBody>
                    <a:bodyPr/>
                    <a:lstStyle/>
                    <a:p>
                      <a:pPr algn="ctr"/>
                      <a:endParaRPr lang="en-GB" sz="700" b="0" dirty="0">
                        <a:solidFill>
                          <a:schemeClr val="tx1"/>
                        </a:solidFill>
                        <a:latin typeface="Arial" panose="020B0604020202020204" pitchFamily="34" charset="0"/>
                        <a:cs typeface="Arial" panose="020B0604020202020204" pitchFamily="34" charset="0"/>
                      </a:endParaRPr>
                    </a:p>
                  </a:txBody>
                  <a:tcPr marL="18000" marR="18000" marT="36000" marB="36000" anchor="ctr" anchorCtr="1">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endParaRPr lang="en-GB" sz="700" b="0" dirty="0">
                        <a:solidFill>
                          <a:schemeClr val="tx1"/>
                        </a:solidFill>
                        <a:latin typeface="Arial" panose="020B0604020202020204" pitchFamily="34" charset="0"/>
                        <a:cs typeface="Arial" panose="020B0604020202020204" pitchFamily="34" charset="0"/>
                      </a:endParaRPr>
                    </a:p>
                  </a:txBody>
                  <a:tcPr marL="18000" marR="18000" marT="36000" marB="3600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endParaRPr lang="en-GB" sz="700" b="0" dirty="0">
                        <a:solidFill>
                          <a:schemeClr val="tx1"/>
                        </a:solidFill>
                        <a:latin typeface="Arial" panose="020B0604020202020204" pitchFamily="34" charset="0"/>
                        <a:cs typeface="Arial" panose="020B0604020202020204" pitchFamily="34" charset="0"/>
                      </a:endParaRPr>
                    </a:p>
                  </a:txBody>
                  <a:tcPr marL="18000" marR="18000" marT="36000" marB="3600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endParaRPr lang="en-GB" sz="700" b="0" dirty="0">
                        <a:solidFill>
                          <a:schemeClr val="tx1"/>
                        </a:solidFill>
                        <a:latin typeface="Arial" panose="020B0604020202020204" pitchFamily="34" charset="0"/>
                        <a:cs typeface="Arial" panose="020B0604020202020204" pitchFamily="34" charset="0"/>
                      </a:endParaRPr>
                    </a:p>
                  </a:txBody>
                  <a:tcPr marL="18000" marR="18000" marT="36000" marB="36000" anchor="ctr" anchorCtr="1">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endParaRPr lang="en-GB" sz="700" b="0" dirty="0">
                        <a:solidFill>
                          <a:schemeClr val="tx1"/>
                        </a:solidFill>
                        <a:latin typeface="Arial" panose="020B0604020202020204" pitchFamily="34" charset="0"/>
                        <a:cs typeface="Arial" panose="020B0604020202020204" pitchFamily="34" charset="0"/>
                      </a:endParaRPr>
                    </a:p>
                  </a:txBody>
                  <a:tcPr marL="18000" marR="18000" marT="36000" marB="36000" anchor="ctr" anchorCtr="1">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endParaRPr lang="en-GB" sz="700" b="0" dirty="0">
                        <a:solidFill>
                          <a:schemeClr val="tx1"/>
                        </a:solidFill>
                        <a:latin typeface="Arial" panose="020B0604020202020204" pitchFamily="34" charset="0"/>
                        <a:cs typeface="Arial" panose="020B0604020202020204" pitchFamily="34" charset="0"/>
                      </a:endParaRPr>
                    </a:p>
                  </a:txBody>
                  <a:tcPr marL="18000" marR="18000" marT="36000" marB="3600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endParaRPr lang="en-GB" sz="700" b="0" dirty="0">
                        <a:solidFill>
                          <a:schemeClr val="tx1"/>
                        </a:solidFill>
                        <a:latin typeface="Arial" panose="020B0604020202020204" pitchFamily="34" charset="0"/>
                        <a:cs typeface="Arial" panose="020B0604020202020204" pitchFamily="34" charset="0"/>
                      </a:endParaRPr>
                    </a:p>
                  </a:txBody>
                  <a:tcPr marL="18000" marR="18000" marT="36000" marB="3600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endParaRPr lang="en-GB" sz="700" b="0" dirty="0">
                        <a:solidFill>
                          <a:schemeClr val="tx1"/>
                        </a:solidFill>
                        <a:latin typeface="Arial" panose="020B0604020202020204" pitchFamily="34" charset="0"/>
                        <a:cs typeface="Arial" panose="020B0604020202020204" pitchFamily="34" charset="0"/>
                      </a:endParaRPr>
                    </a:p>
                  </a:txBody>
                  <a:tcPr marL="18000" marR="18000" marT="36000" marB="36000" anchor="ctr" anchorCtr="1">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r>
            </a:tbl>
          </a:graphicData>
        </a:graphic>
      </p:graphicFrame>
      <p:cxnSp>
        <p:nvCxnSpPr>
          <p:cNvPr id="23" name="Connecteur droit 22"/>
          <p:cNvCxnSpPr>
            <a:stCxn id="9" idx="2"/>
          </p:cNvCxnSpPr>
          <p:nvPr/>
        </p:nvCxnSpPr>
        <p:spPr>
          <a:xfrm>
            <a:off x="2609832" y="3032896"/>
            <a:ext cx="0" cy="133220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title"/>
          </p:nvPr>
        </p:nvSpPr>
        <p:spPr>
          <a:xfrm>
            <a:off x="1071538" y="266918"/>
            <a:ext cx="8072462" cy="785818"/>
          </a:xfrm>
        </p:spPr>
        <p:txBody>
          <a:bodyPr/>
          <a:lstStyle/>
          <a:p>
            <a:pPr>
              <a:tabLst>
                <a:tab pos="444500" algn="l"/>
                <a:tab pos="809625" algn="l"/>
              </a:tabLst>
            </a:pPr>
            <a:r>
              <a:rPr lang="fr-FR" sz="2800" dirty="0" smtClean="0"/>
              <a:t>Calendriers </a:t>
            </a:r>
            <a:r>
              <a:rPr lang="fr-FR" sz="2000" dirty="0" smtClean="0"/>
              <a:t/>
            </a:r>
            <a:br>
              <a:rPr lang="fr-FR" sz="2000" dirty="0" smtClean="0"/>
            </a:br>
            <a:r>
              <a:rPr lang="fr-FR" sz="2000" dirty="0" smtClean="0"/>
              <a:t>	</a:t>
            </a:r>
            <a:r>
              <a:rPr lang="fr-FR" sz="2000" dirty="0" smtClean="0">
                <a:solidFill>
                  <a:srgbClr val="FFCE66"/>
                </a:solidFill>
              </a:rPr>
              <a:t>A. 	</a:t>
            </a:r>
            <a:r>
              <a:rPr lang="fr-FR" sz="2000" i="1" dirty="0" smtClean="0"/>
              <a:t>Calendrier </a:t>
            </a:r>
            <a:r>
              <a:rPr lang="fr-FR" sz="2000" i="1" dirty="0"/>
              <a:t>prévisionnel </a:t>
            </a:r>
            <a:r>
              <a:rPr lang="fr-FR" sz="2000" i="1" dirty="0" smtClean="0"/>
              <a:t>de publication des références 		réglementaires </a:t>
            </a:r>
            <a:r>
              <a:rPr lang="fr-FR" sz="2000" i="1" dirty="0"/>
              <a:t>relatives aux autorisations </a:t>
            </a:r>
            <a:r>
              <a:rPr lang="fr-FR" sz="2000" i="1" dirty="0" smtClean="0"/>
              <a:t>S2 (2/2)</a:t>
            </a:r>
            <a:endParaRPr lang="en-GB" sz="2000" i="1" dirty="0"/>
          </a:p>
        </p:txBody>
      </p:sp>
      <p:sp>
        <p:nvSpPr>
          <p:cNvPr id="3" name="Espace réservé du contenu 2"/>
          <p:cNvSpPr>
            <a:spLocks noGrp="1"/>
          </p:cNvSpPr>
          <p:nvPr>
            <p:ph idx="1"/>
          </p:nvPr>
        </p:nvSpPr>
        <p:spPr>
          <a:xfrm>
            <a:off x="467544" y="1340768"/>
            <a:ext cx="8352928" cy="576064"/>
          </a:xfrm>
        </p:spPr>
        <p:txBody>
          <a:bodyPr>
            <a:noAutofit/>
          </a:bodyPr>
          <a:lstStyle/>
          <a:p>
            <a:pPr lvl="0" algn="just"/>
            <a:r>
              <a:rPr lang="fr-FR" sz="1700" dirty="0" smtClean="0"/>
              <a:t>Le </a:t>
            </a:r>
            <a:r>
              <a:rPr lang="fr-FR" sz="1700" dirty="0"/>
              <a:t>calendrier </a:t>
            </a:r>
            <a:r>
              <a:rPr lang="fr-FR" sz="1700" dirty="0" smtClean="0"/>
              <a:t>prévisionnel </a:t>
            </a:r>
            <a:r>
              <a:rPr lang="fr-FR" sz="1700" dirty="0"/>
              <a:t>de la </a:t>
            </a:r>
            <a:r>
              <a:rPr lang="fr-FR" sz="1700" dirty="0" smtClean="0"/>
              <a:t>publication </a:t>
            </a:r>
            <a:r>
              <a:rPr lang="fr-FR" sz="1700" dirty="0"/>
              <a:t>des références réglementaires relatives aux autorisations S2 est le </a:t>
            </a:r>
            <a:r>
              <a:rPr lang="fr-FR" sz="1700" dirty="0" smtClean="0"/>
              <a:t>suivant (les dates restant indicatives) :</a:t>
            </a:r>
            <a:endParaRPr lang="en-GB" sz="1700" b="0" dirty="0"/>
          </a:p>
        </p:txBody>
      </p:sp>
      <p:sp>
        <p:nvSpPr>
          <p:cNvPr id="8" name="Rectangle à coins arrondis 7"/>
          <p:cNvSpPr/>
          <p:nvPr/>
        </p:nvSpPr>
        <p:spPr>
          <a:xfrm>
            <a:off x="7668344" y="2492896"/>
            <a:ext cx="900000" cy="540000"/>
          </a:xfrm>
          <a:prstGeom prst="roundRect">
            <a:avLst/>
          </a:prstGeom>
          <a:solidFill>
            <a:schemeClr val="accent6">
              <a:lumMod val="20000"/>
              <a:lumOff val="8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solidFill>
                  <a:schemeClr val="tx1"/>
                </a:solidFill>
                <a:latin typeface="Arial" panose="020B0604020202020204" pitchFamily="34" charset="0"/>
                <a:cs typeface="Arial" panose="020B0604020202020204" pitchFamily="34" charset="0"/>
              </a:rPr>
              <a:t>Fin mars/ début </a:t>
            </a:r>
            <a:r>
              <a:rPr lang="en-GB" sz="1000" dirty="0" err="1" smtClean="0">
                <a:solidFill>
                  <a:schemeClr val="tx1"/>
                </a:solidFill>
                <a:latin typeface="Arial" panose="020B0604020202020204" pitchFamily="34" charset="0"/>
                <a:cs typeface="Arial" panose="020B0604020202020204" pitchFamily="34" charset="0"/>
              </a:rPr>
              <a:t>avril</a:t>
            </a:r>
            <a:r>
              <a:rPr lang="en-GB" sz="1000" dirty="0" smtClean="0">
                <a:solidFill>
                  <a:schemeClr val="tx1"/>
                </a:solidFill>
                <a:latin typeface="Arial" panose="020B0604020202020204" pitchFamily="34" charset="0"/>
                <a:cs typeface="Arial" panose="020B0604020202020204" pitchFamily="34" charset="0"/>
              </a:rPr>
              <a:t> 2015</a:t>
            </a:r>
            <a:endParaRPr lang="en-GB" sz="1000" dirty="0">
              <a:solidFill>
                <a:schemeClr val="tx1"/>
              </a:solidFill>
              <a:latin typeface="Arial" panose="020B0604020202020204" pitchFamily="34" charset="0"/>
              <a:cs typeface="Arial" panose="020B0604020202020204" pitchFamily="34" charset="0"/>
            </a:endParaRPr>
          </a:p>
        </p:txBody>
      </p:sp>
      <p:sp>
        <p:nvSpPr>
          <p:cNvPr id="9" name="Rectangle à coins arrondis 8"/>
          <p:cNvSpPr/>
          <p:nvPr/>
        </p:nvSpPr>
        <p:spPr>
          <a:xfrm>
            <a:off x="2159832" y="2492896"/>
            <a:ext cx="900000" cy="540000"/>
          </a:xfrm>
          <a:prstGeom prst="roundRect">
            <a:avLst/>
          </a:prstGeom>
          <a:solidFill>
            <a:schemeClr val="accent6">
              <a:lumMod val="20000"/>
              <a:lumOff val="8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smtClean="0">
                <a:solidFill>
                  <a:schemeClr val="tx1"/>
                </a:solidFill>
                <a:latin typeface="Arial" panose="020B0604020202020204" pitchFamily="34" charset="0"/>
                <a:cs typeface="Arial" panose="020B0604020202020204" pitchFamily="34" charset="0"/>
              </a:rPr>
              <a:t>Fin octobre 2014</a:t>
            </a:r>
            <a:endParaRPr lang="en-GB" sz="1000" dirty="0">
              <a:solidFill>
                <a:schemeClr val="tx1"/>
              </a:solidFill>
              <a:latin typeface="Arial" panose="020B0604020202020204" pitchFamily="34" charset="0"/>
              <a:cs typeface="Arial" panose="020B0604020202020204" pitchFamily="34" charset="0"/>
            </a:endParaRPr>
          </a:p>
        </p:txBody>
      </p:sp>
      <p:sp>
        <p:nvSpPr>
          <p:cNvPr id="10" name="Rectangle à coins arrondis 9"/>
          <p:cNvSpPr/>
          <p:nvPr/>
        </p:nvSpPr>
        <p:spPr>
          <a:xfrm>
            <a:off x="5508104" y="2492896"/>
            <a:ext cx="900000" cy="540000"/>
          </a:xfrm>
          <a:prstGeom prst="roundRect">
            <a:avLst/>
          </a:prstGeom>
          <a:solidFill>
            <a:schemeClr val="accent6">
              <a:lumMod val="20000"/>
              <a:lumOff val="8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solidFill>
                  <a:schemeClr val="tx1"/>
                </a:solidFill>
                <a:latin typeface="Arial" panose="020B0604020202020204" pitchFamily="34" charset="0"/>
                <a:cs typeface="Arial" panose="020B0604020202020204" pitchFamily="34" charset="0"/>
              </a:rPr>
              <a:t>1</a:t>
            </a:r>
            <a:r>
              <a:rPr lang="en-GB" sz="1000" baseline="30000" dirty="0" smtClean="0">
                <a:solidFill>
                  <a:schemeClr val="tx1"/>
                </a:solidFill>
                <a:latin typeface="Arial" panose="020B0604020202020204" pitchFamily="34" charset="0"/>
                <a:cs typeface="Arial" panose="020B0604020202020204" pitchFamily="34" charset="0"/>
              </a:rPr>
              <a:t>er</a:t>
            </a:r>
            <a:r>
              <a:rPr lang="en-GB" sz="1000" dirty="0" smtClean="0">
                <a:solidFill>
                  <a:schemeClr val="tx1"/>
                </a:solidFill>
                <a:latin typeface="Arial" panose="020B0604020202020204" pitchFamily="34" charset="0"/>
                <a:cs typeface="Arial" panose="020B0604020202020204" pitchFamily="34" charset="0"/>
              </a:rPr>
              <a:t> </a:t>
            </a:r>
            <a:r>
              <a:rPr lang="en-GB" sz="1000" dirty="0" err="1" smtClean="0">
                <a:solidFill>
                  <a:schemeClr val="tx1"/>
                </a:solidFill>
                <a:latin typeface="Arial" panose="020B0604020202020204" pitchFamily="34" charset="0"/>
                <a:cs typeface="Arial" panose="020B0604020202020204" pitchFamily="34" charset="0"/>
              </a:rPr>
              <a:t>trimestre</a:t>
            </a:r>
            <a:r>
              <a:rPr lang="en-GB" sz="1000" dirty="0" smtClean="0">
                <a:solidFill>
                  <a:schemeClr val="tx1"/>
                </a:solidFill>
                <a:latin typeface="Arial" panose="020B0604020202020204" pitchFamily="34" charset="0"/>
                <a:cs typeface="Arial" panose="020B0604020202020204" pitchFamily="34" charset="0"/>
              </a:rPr>
              <a:t> 2015</a:t>
            </a:r>
            <a:endParaRPr lang="en-GB" sz="1000" dirty="0">
              <a:solidFill>
                <a:schemeClr val="tx1"/>
              </a:solidFill>
              <a:latin typeface="Arial" panose="020B0604020202020204" pitchFamily="34" charset="0"/>
              <a:cs typeface="Arial" panose="020B0604020202020204" pitchFamily="34" charset="0"/>
            </a:endParaRPr>
          </a:p>
        </p:txBody>
      </p:sp>
      <p:graphicFrame>
        <p:nvGraphicFramePr>
          <p:cNvPr id="11" name="Tableau 10"/>
          <p:cNvGraphicFramePr>
            <a:graphicFrameLocks noGrp="1"/>
          </p:cNvGraphicFramePr>
          <p:nvPr>
            <p:extLst>
              <p:ext uri="{D42A27DB-BD31-4B8C-83A1-F6EECF244321}">
                <p14:modId xmlns:p14="http://schemas.microsoft.com/office/powerpoint/2010/main" val="1206268898"/>
              </p:ext>
            </p:extLst>
          </p:nvPr>
        </p:nvGraphicFramePr>
        <p:xfrm>
          <a:off x="539552" y="3501008"/>
          <a:ext cx="8136904" cy="2457600"/>
        </p:xfrm>
        <a:graphic>
          <a:graphicData uri="http://schemas.openxmlformats.org/drawingml/2006/table">
            <a:tbl>
              <a:tblPr firstRow="1" firstCol="1" bandRow="1"/>
              <a:tblGrid>
                <a:gridCol w="1008112"/>
                <a:gridCol w="648072"/>
                <a:gridCol w="936104"/>
                <a:gridCol w="1080120"/>
                <a:gridCol w="1008112"/>
                <a:gridCol w="144016"/>
                <a:gridCol w="1224136"/>
                <a:gridCol w="72008"/>
                <a:gridCol w="936104"/>
                <a:gridCol w="72008"/>
                <a:gridCol w="1008112"/>
              </a:tblGrid>
              <a:tr h="228331">
                <a:tc>
                  <a:txBody>
                    <a:bodyPr/>
                    <a:lstStyle/>
                    <a:p>
                      <a:pPr algn="l">
                        <a:lnSpc>
                          <a:spcPct val="100000"/>
                        </a:lnSpc>
                        <a:spcAft>
                          <a:spcPts val="0"/>
                        </a:spcAft>
                      </a:pPr>
                      <a:r>
                        <a:rPr lang="fr-FR" sz="1200" b="1" dirty="0" smtClean="0">
                          <a:solidFill>
                            <a:schemeClr val="bg1"/>
                          </a:solidFill>
                          <a:effectLst/>
                          <a:latin typeface="Arial"/>
                          <a:ea typeface="Calibri"/>
                          <a:cs typeface="Times New Roman"/>
                        </a:rPr>
                        <a:t>Directive</a:t>
                      </a:r>
                      <a:endParaRPr lang="en-GB" sz="1200" b="1" dirty="0">
                        <a:solidFill>
                          <a:schemeClr val="bg1"/>
                        </a:solidFill>
                        <a:effectLst/>
                        <a:latin typeface="Calibri"/>
                        <a:ea typeface="Calibri"/>
                        <a:cs typeface="Times New Roman"/>
                      </a:endParaRPr>
                    </a:p>
                  </a:txBody>
                  <a:tcPr marL="72000" marR="72000" marT="54000" marB="54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noFill/>
                      <a:prstDash val="solid"/>
                      <a:round/>
                      <a:headEnd type="none" w="med" len="med"/>
                      <a:tailEnd type="none" w="med" len="med"/>
                    </a:lnBlToTr>
                    <a:solidFill>
                      <a:schemeClr val="tx2"/>
                    </a:solidFill>
                  </a:tcPr>
                </a:tc>
                <a:tc>
                  <a:txBody>
                    <a:bodyPr/>
                    <a:lstStyle/>
                    <a:p>
                      <a:pPr algn="l">
                        <a:lnSpc>
                          <a:spcPct val="100000"/>
                        </a:lnSpc>
                        <a:spcAft>
                          <a:spcPts val="0"/>
                        </a:spcAft>
                      </a:pPr>
                      <a:endParaRPr lang="en-GB" sz="1000" dirty="0">
                        <a:effectLst/>
                        <a:latin typeface="Calibri"/>
                        <a:ea typeface="Calibri"/>
                        <a:cs typeface="Times New Roman"/>
                      </a:endParaRPr>
                    </a:p>
                  </a:txBody>
                  <a:tcPr marL="18000" marR="18000" marT="54000" marB="5400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BlToTr w="12700" cap="flat" cmpd="sng" algn="ctr">
                      <a:noFill/>
                      <a:prstDash val="solid"/>
                      <a:round/>
                      <a:headEnd type="none" w="med" len="med"/>
                      <a:tailEnd type="none" w="med" len="med"/>
                    </a:lnBlToTr>
                  </a:tcPr>
                </a:tc>
                <a:tc>
                  <a:txBody>
                    <a:bodyPr/>
                    <a:lstStyle/>
                    <a:p>
                      <a:pPr marL="90488" indent="-90488" algn="l">
                        <a:lnSpc>
                          <a:spcPct val="100000"/>
                        </a:lnSpc>
                        <a:spcAft>
                          <a:spcPts val="0"/>
                        </a:spcAft>
                        <a:buFont typeface="Arial" panose="020B0604020202020204" pitchFamily="34" charset="0"/>
                        <a:buChar char="•"/>
                      </a:pPr>
                      <a:endParaRPr lang="en-GB" sz="1000" kern="1200" dirty="0">
                        <a:solidFill>
                          <a:schemeClr val="tx1"/>
                        </a:solidFill>
                        <a:effectLst/>
                        <a:latin typeface="Arial"/>
                        <a:ea typeface="Calibri"/>
                        <a:cs typeface="Times New Roman"/>
                      </a:endParaRPr>
                    </a:p>
                  </a:txBody>
                  <a:tcPr marL="18000" marR="18000" marT="54000" marB="54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noFill/>
                      <a:prstDash val="solid"/>
                      <a:round/>
                      <a:headEnd type="none" w="med" len="med"/>
                      <a:tailEnd type="none" w="med" len="med"/>
                    </a:lnBlToTr>
                    <a:noFill/>
                  </a:tcPr>
                </a:tc>
                <a:tc>
                  <a:txBody>
                    <a:bodyPr/>
                    <a:lstStyle/>
                    <a:p>
                      <a:pPr algn="l">
                        <a:lnSpc>
                          <a:spcPct val="100000"/>
                        </a:lnSpc>
                        <a:spcAft>
                          <a:spcPts val="0"/>
                        </a:spcAft>
                      </a:pPr>
                      <a:endParaRPr lang="en-GB" sz="1000" kern="1200" dirty="0">
                        <a:solidFill>
                          <a:schemeClr val="tx1"/>
                        </a:solidFill>
                        <a:effectLst/>
                        <a:latin typeface="Arial"/>
                        <a:ea typeface="Calibri"/>
                        <a:cs typeface="Times New Roman"/>
                      </a:endParaRPr>
                    </a:p>
                  </a:txBody>
                  <a:tcPr marL="18000" marR="18000" marT="54000" marB="54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BlToTr w="12700" cap="flat" cmpd="sng" algn="ctr">
                      <a:noFill/>
                      <a:prstDash val="solid"/>
                      <a:round/>
                      <a:headEnd type="none" w="med" len="med"/>
                      <a:tailEnd type="none" w="med" len="med"/>
                    </a:lnBlToTr>
                  </a:tcPr>
                </a:tc>
                <a:tc>
                  <a:txBody>
                    <a:bodyPr/>
                    <a:lstStyle/>
                    <a:p>
                      <a:pPr marL="90488" indent="-90488" algn="l" defTabSz="914400" rtl="0" eaLnBrk="1" latinLnBrk="0" hangingPunct="1">
                        <a:lnSpc>
                          <a:spcPct val="100000"/>
                        </a:lnSpc>
                        <a:spcAft>
                          <a:spcPts val="0"/>
                        </a:spcAft>
                        <a:buFont typeface="Arial" panose="020B0604020202020204" pitchFamily="34" charset="0"/>
                        <a:buChar char="•"/>
                      </a:pPr>
                      <a:endParaRPr lang="en-GB" sz="1000" kern="1200" dirty="0">
                        <a:solidFill>
                          <a:schemeClr val="tx1"/>
                        </a:solidFill>
                        <a:effectLst/>
                        <a:latin typeface="Arial"/>
                        <a:ea typeface="Calibri"/>
                        <a:cs typeface="Times New Roman"/>
                      </a:endParaRPr>
                    </a:p>
                  </a:txBody>
                  <a:tcPr marL="18000" marR="18000" marT="54000" marB="54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BlToTr w="12700" cap="flat" cmpd="sng" algn="ctr">
                      <a:noFill/>
                      <a:prstDash val="solid"/>
                      <a:round/>
                      <a:headEnd type="none" w="med" len="med"/>
                      <a:tailEnd type="none" w="med" len="med"/>
                    </a:lnBlToTr>
                    <a:noFill/>
                  </a:tcPr>
                </a:tc>
                <a:tc>
                  <a:txBody>
                    <a:bodyPr/>
                    <a:lstStyle/>
                    <a:p>
                      <a:pPr algn="l">
                        <a:lnSpc>
                          <a:spcPct val="100000"/>
                        </a:lnSpc>
                        <a:spcAft>
                          <a:spcPts val="0"/>
                        </a:spcAft>
                      </a:pPr>
                      <a:endParaRPr lang="en-GB" sz="1000" dirty="0">
                        <a:effectLst/>
                        <a:latin typeface="Calibri"/>
                        <a:ea typeface="Calibri"/>
                        <a:cs typeface="Times New Roman"/>
                      </a:endParaRPr>
                    </a:p>
                  </a:txBody>
                  <a:tcPr marL="18000" marR="18000" marT="54000" marB="54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BlToTr w="12700" cap="flat" cmpd="sng" algn="ctr">
                      <a:noFill/>
                      <a:prstDash val="solid"/>
                      <a:round/>
                      <a:headEnd type="none" w="med" len="med"/>
                      <a:tailEnd type="none" w="med" len="med"/>
                    </a:lnBlToTr>
                  </a:tcPr>
                </a:tc>
                <a:tc>
                  <a:txBody>
                    <a:bodyPr/>
                    <a:lstStyle/>
                    <a:p>
                      <a:pPr marL="92075" indent="-92075" algn="l" defTabSz="914400" rtl="0" eaLnBrk="1" latinLnBrk="0" hangingPunct="1">
                        <a:lnSpc>
                          <a:spcPct val="100000"/>
                        </a:lnSpc>
                        <a:spcAft>
                          <a:spcPts val="0"/>
                        </a:spcAft>
                        <a:buFont typeface="Arial" panose="020B0604020202020204" pitchFamily="34" charset="0"/>
                        <a:buChar char="•"/>
                      </a:pPr>
                      <a:endParaRPr lang="en-GB" sz="1000" kern="1200" dirty="0">
                        <a:solidFill>
                          <a:schemeClr val="tx1"/>
                        </a:solidFill>
                        <a:effectLst/>
                        <a:latin typeface="Arial"/>
                        <a:ea typeface="Calibri"/>
                        <a:cs typeface="Times New Roman"/>
                      </a:endParaRPr>
                    </a:p>
                  </a:txBody>
                  <a:tcPr marL="18000" marR="18000" marT="54000" marB="54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noFill/>
                      <a:prstDash val="solid"/>
                      <a:round/>
                      <a:headEnd type="none" w="med" len="med"/>
                      <a:tailEnd type="none" w="med" len="med"/>
                    </a:lnBlToTr>
                    <a:solidFill>
                      <a:schemeClr val="bg1"/>
                    </a:solidFill>
                  </a:tcPr>
                </a:tc>
                <a:tc>
                  <a:txBody>
                    <a:bodyPr/>
                    <a:lstStyle/>
                    <a:p>
                      <a:pPr algn="l">
                        <a:lnSpc>
                          <a:spcPct val="100000"/>
                        </a:lnSpc>
                        <a:spcAft>
                          <a:spcPts val="0"/>
                        </a:spcAft>
                      </a:pPr>
                      <a:endParaRPr lang="en-GB" sz="1000" dirty="0">
                        <a:effectLst/>
                        <a:latin typeface="Calibri"/>
                        <a:ea typeface="Calibri"/>
                        <a:cs typeface="Times New Roman"/>
                      </a:endParaRPr>
                    </a:p>
                  </a:txBody>
                  <a:tcPr marL="18000" marR="18000" marT="54000" marB="5400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BlToTr w="12700" cap="flat" cmpd="sng" algn="ctr">
                      <a:noFill/>
                      <a:prstDash val="solid"/>
                      <a:round/>
                      <a:headEnd type="none" w="med" len="med"/>
                      <a:tailEnd type="none" w="med" len="med"/>
                    </a:lnBlToTr>
                  </a:tcPr>
                </a:tc>
                <a:tc>
                  <a:txBody>
                    <a:bodyPr/>
                    <a:lstStyle/>
                    <a:p>
                      <a:pPr marL="92075" indent="-92075" algn="l" defTabSz="914400" rtl="0" eaLnBrk="1" latinLnBrk="0" hangingPunct="1">
                        <a:lnSpc>
                          <a:spcPct val="100000"/>
                        </a:lnSpc>
                        <a:spcAft>
                          <a:spcPts val="0"/>
                        </a:spcAft>
                        <a:buFont typeface="Arial" panose="020B0604020202020204" pitchFamily="34" charset="0"/>
                        <a:buChar char="•"/>
                      </a:pPr>
                      <a:r>
                        <a:rPr lang="fr-FR" sz="1000" kern="1200" dirty="0" smtClean="0">
                          <a:solidFill>
                            <a:schemeClr val="tx1"/>
                          </a:solidFill>
                          <a:effectLst/>
                          <a:latin typeface="Arial"/>
                          <a:ea typeface="Calibri"/>
                          <a:cs typeface="Times New Roman"/>
                        </a:rPr>
                        <a:t>Transposition en droit français de S2 (ordonnance</a:t>
                      </a:r>
                      <a:r>
                        <a:rPr lang="fr-FR" sz="1000" kern="1200" baseline="0" dirty="0" smtClean="0">
                          <a:solidFill>
                            <a:schemeClr val="tx1"/>
                          </a:solidFill>
                          <a:effectLst/>
                          <a:latin typeface="Arial"/>
                          <a:ea typeface="Calibri"/>
                          <a:cs typeface="Times New Roman"/>
                        </a:rPr>
                        <a:t> et décrets)</a:t>
                      </a:r>
                      <a:endParaRPr lang="en-GB" sz="1000" kern="1200" dirty="0">
                        <a:solidFill>
                          <a:schemeClr val="tx1"/>
                        </a:solidFill>
                        <a:effectLst/>
                        <a:latin typeface="Arial"/>
                        <a:ea typeface="Calibri"/>
                        <a:cs typeface="Times New Roman"/>
                      </a:endParaRPr>
                    </a:p>
                  </a:txBody>
                  <a:tcPr marL="18000" marR="18000" marT="54000" marB="54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noFill/>
                      <a:prstDash val="solid"/>
                      <a:round/>
                      <a:headEnd type="none" w="med" len="med"/>
                      <a:tailEnd type="none" w="med" len="med"/>
                    </a:lnBlToTr>
                    <a:solidFill>
                      <a:schemeClr val="accent1">
                        <a:lumMod val="40000"/>
                        <a:lumOff val="60000"/>
                      </a:schemeClr>
                    </a:solidFill>
                  </a:tcPr>
                </a:tc>
                <a:tc>
                  <a:txBody>
                    <a:bodyPr/>
                    <a:lstStyle/>
                    <a:p>
                      <a:pPr algn="l">
                        <a:lnSpc>
                          <a:spcPct val="100000"/>
                        </a:lnSpc>
                        <a:spcAft>
                          <a:spcPts val="0"/>
                        </a:spcAft>
                      </a:pPr>
                      <a:endParaRPr lang="en-GB" sz="1000" dirty="0">
                        <a:effectLst/>
                        <a:latin typeface="Calibri"/>
                        <a:ea typeface="Calibri"/>
                        <a:cs typeface="Times New Roman"/>
                      </a:endParaRPr>
                    </a:p>
                  </a:txBody>
                  <a:tcPr marL="18000" marR="18000" marT="54000" marB="5400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BlToTr w="12700" cap="flat" cmpd="sng" algn="ctr">
                      <a:noFill/>
                      <a:prstDash val="solid"/>
                      <a:round/>
                      <a:headEnd type="none" w="med" len="med"/>
                      <a:tailEnd type="none" w="med" len="med"/>
                    </a:lnBlToTr>
                  </a:tcPr>
                </a:tc>
                <a:tc>
                  <a:txBody>
                    <a:bodyPr/>
                    <a:lstStyle/>
                    <a:p>
                      <a:pPr algn="l">
                        <a:lnSpc>
                          <a:spcPct val="100000"/>
                        </a:lnSpc>
                        <a:spcAft>
                          <a:spcPts val="0"/>
                        </a:spcAft>
                      </a:pPr>
                      <a:r>
                        <a:rPr lang="fr-FR" sz="1000" dirty="0">
                          <a:effectLst/>
                          <a:latin typeface="Arial"/>
                          <a:ea typeface="Calibri"/>
                          <a:cs typeface="Times New Roman"/>
                        </a:rPr>
                        <a:t> </a:t>
                      </a:r>
                      <a:endParaRPr lang="en-GB" sz="1000" dirty="0">
                        <a:effectLst/>
                        <a:latin typeface="Calibri"/>
                        <a:ea typeface="Calibri"/>
                        <a:cs typeface="Times New Roman"/>
                      </a:endParaRPr>
                    </a:p>
                  </a:txBody>
                  <a:tcPr marL="18000" marR="18000" marT="54000" marB="54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BlToTr w="12700" cap="flat" cmpd="sng" algn="ctr">
                      <a:noFill/>
                      <a:prstDash val="solid"/>
                      <a:round/>
                      <a:headEnd type="none" w="med" len="med"/>
                      <a:tailEnd type="none" w="med" len="med"/>
                    </a:lnBlToTr>
                    <a:solidFill>
                      <a:schemeClr val="bg1"/>
                    </a:solidFill>
                  </a:tcPr>
                </a:tc>
              </a:tr>
              <a:tr h="253918">
                <a:tc>
                  <a:txBody>
                    <a:bodyPr/>
                    <a:lstStyle/>
                    <a:p>
                      <a:pPr algn="l">
                        <a:lnSpc>
                          <a:spcPct val="100000"/>
                        </a:lnSpc>
                        <a:spcAft>
                          <a:spcPts val="0"/>
                        </a:spcAft>
                      </a:pPr>
                      <a:r>
                        <a:rPr lang="fr-FR" sz="1200" b="1" dirty="0" smtClean="0">
                          <a:solidFill>
                            <a:schemeClr val="bg1"/>
                          </a:solidFill>
                          <a:effectLst/>
                          <a:latin typeface="Arial"/>
                          <a:ea typeface="Calibri"/>
                          <a:cs typeface="Times New Roman"/>
                        </a:rPr>
                        <a:t>ITS</a:t>
                      </a:r>
                      <a:endParaRPr lang="en-GB" sz="1200" b="1" dirty="0">
                        <a:solidFill>
                          <a:schemeClr val="bg1"/>
                        </a:solidFill>
                        <a:effectLst/>
                        <a:latin typeface="Calibri"/>
                        <a:ea typeface="Calibri"/>
                        <a:cs typeface="Times New Roman"/>
                      </a:endParaRPr>
                    </a:p>
                  </a:txBody>
                  <a:tcPr marL="72000" marR="72000" marT="54000" marB="54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noFill/>
                      <a:prstDash val="solid"/>
                      <a:round/>
                      <a:headEnd type="none" w="med" len="med"/>
                      <a:tailEnd type="none" w="med" len="med"/>
                    </a:lnBlToTr>
                    <a:solidFill>
                      <a:schemeClr val="tx2"/>
                    </a:solidFill>
                  </a:tcPr>
                </a:tc>
                <a:tc>
                  <a:txBody>
                    <a:bodyPr/>
                    <a:lstStyle/>
                    <a:p>
                      <a:pPr algn="l">
                        <a:lnSpc>
                          <a:spcPct val="100000"/>
                        </a:lnSpc>
                        <a:spcAft>
                          <a:spcPts val="0"/>
                        </a:spcAft>
                      </a:pPr>
                      <a:endParaRPr lang="en-GB" sz="1000" dirty="0">
                        <a:effectLst/>
                        <a:latin typeface="Calibri"/>
                        <a:ea typeface="Calibri"/>
                        <a:cs typeface="Times New Roman"/>
                      </a:endParaRPr>
                    </a:p>
                  </a:txBody>
                  <a:tcPr marL="18000" marR="18000" marT="54000" marB="54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BlToTr w="12700" cap="flat" cmpd="sng" algn="ctr">
                      <a:noFill/>
                      <a:prstDash val="solid"/>
                      <a:round/>
                      <a:headEnd type="none" w="med" len="med"/>
                      <a:tailEnd type="none" w="med" len="med"/>
                    </a:lnBlToTr>
                  </a:tcPr>
                </a:tc>
                <a:tc>
                  <a:txBody>
                    <a:bodyPr/>
                    <a:lstStyle/>
                    <a:p>
                      <a:pPr marL="92075" indent="-92075" algn="l">
                        <a:lnSpc>
                          <a:spcPct val="100000"/>
                        </a:lnSpc>
                        <a:spcAft>
                          <a:spcPts val="0"/>
                        </a:spcAft>
                        <a:buFont typeface="Arial" panose="020B0604020202020204" pitchFamily="34" charset="0"/>
                        <a:buChar char="•"/>
                      </a:pPr>
                      <a:r>
                        <a:rPr lang="fr-FR" sz="1000" kern="1200" dirty="0" smtClean="0">
                          <a:solidFill>
                            <a:schemeClr val="tx1"/>
                          </a:solidFill>
                          <a:effectLst/>
                          <a:latin typeface="Arial"/>
                          <a:ea typeface="Calibri"/>
                          <a:cs typeface="Times New Roman"/>
                        </a:rPr>
                        <a:t>Mise à jour des projets d’ITS sur le site Internet EIOPA </a:t>
                      </a:r>
                      <a:endParaRPr lang="en-GB" sz="1000" kern="1200" dirty="0">
                        <a:solidFill>
                          <a:schemeClr val="tx1"/>
                        </a:solidFill>
                        <a:effectLst/>
                        <a:latin typeface="Arial"/>
                        <a:ea typeface="Calibri"/>
                        <a:cs typeface="Times New Roman"/>
                      </a:endParaRPr>
                    </a:p>
                  </a:txBody>
                  <a:tcPr marL="18000" marR="18000" marT="54000" marB="54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noFill/>
                      <a:prstDash val="solid"/>
                      <a:round/>
                      <a:headEnd type="none" w="med" len="med"/>
                      <a:tailEnd type="none" w="med" len="med"/>
                    </a:lnBlToTr>
                    <a:solidFill>
                      <a:schemeClr val="accent1">
                        <a:lumMod val="40000"/>
                        <a:lumOff val="60000"/>
                      </a:schemeClr>
                    </a:solidFill>
                  </a:tcPr>
                </a:tc>
                <a:tc>
                  <a:txBody>
                    <a:bodyPr/>
                    <a:lstStyle/>
                    <a:p>
                      <a:pPr algn="l">
                        <a:lnSpc>
                          <a:spcPct val="100000"/>
                        </a:lnSpc>
                        <a:spcAft>
                          <a:spcPts val="0"/>
                        </a:spcAft>
                      </a:pPr>
                      <a:endParaRPr lang="en-GB" sz="1000" kern="1200" dirty="0">
                        <a:solidFill>
                          <a:schemeClr val="tx1"/>
                        </a:solidFill>
                        <a:effectLst/>
                        <a:latin typeface="Arial"/>
                        <a:ea typeface="Calibri"/>
                        <a:cs typeface="Times New Roman"/>
                      </a:endParaRPr>
                    </a:p>
                  </a:txBody>
                  <a:tcPr marL="18000" marR="18000" marT="54000" marB="5400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BlToTr w="12700" cap="flat" cmpd="sng" algn="ctr">
                      <a:noFill/>
                      <a:prstDash val="solid"/>
                      <a:round/>
                      <a:headEnd type="none" w="med" len="med"/>
                      <a:tailEnd type="none" w="med" len="med"/>
                    </a:lnBlToTr>
                  </a:tcPr>
                </a:tc>
                <a:tc>
                  <a:txBody>
                    <a:bodyPr/>
                    <a:lstStyle/>
                    <a:p>
                      <a:pPr algn="l">
                        <a:lnSpc>
                          <a:spcPct val="100000"/>
                        </a:lnSpc>
                        <a:spcAft>
                          <a:spcPts val="0"/>
                        </a:spcAft>
                      </a:pPr>
                      <a:r>
                        <a:rPr lang="fr-FR" sz="1000" kern="1200" dirty="0">
                          <a:solidFill>
                            <a:schemeClr val="tx1"/>
                          </a:solidFill>
                          <a:effectLst/>
                          <a:latin typeface="Arial"/>
                          <a:ea typeface="Calibri"/>
                          <a:cs typeface="Times New Roman"/>
                        </a:rPr>
                        <a:t> </a:t>
                      </a:r>
                      <a:endParaRPr lang="en-GB" sz="1000" kern="1200" dirty="0">
                        <a:solidFill>
                          <a:schemeClr val="tx1"/>
                        </a:solidFill>
                        <a:effectLst/>
                        <a:latin typeface="Arial"/>
                        <a:ea typeface="Calibri"/>
                        <a:cs typeface="Times New Roman"/>
                      </a:endParaRPr>
                    </a:p>
                  </a:txBody>
                  <a:tcPr marL="18000" marR="18000" marT="54000" marB="54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noFill/>
                      <a:prstDash val="solid"/>
                      <a:round/>
                      <a:headEnd type="none" w="med" len="med"/>
                      <a:tailEnd type="none" w="med" len="med"/>
                    </a:lnBlToTr>
                    <a:noFill/>
                  </a:tcPr>
                </a:tc>
                <a:tc>
                  <a:txBody>
                    <a:bodyPr/>
                    <a:lstStyle/>
                    <a:p>
                      <a:pPr algn="l">
                        <a:lnSpc>
                          <a:spcPct val="100000"/>
                        </a:lnSpc>
                        <a:spcAft>
                          <a:spcPts val="0"/>
                        </a:spcAft>
                      </a:pPr>
                      <a:endParaRPr lang="en-GB" sz="1000" dirty="0">
                        <a:effectLst/>
                        <a:latin typeface="Calibri"/>
                        <a:ea typeface="Calibri"/>
                        <a:cs typeface="Times New Roman"/>
                      </a:endParaRPr>
                    </a:p>
                  </a:txBody>
                  <a:tcPr marL="18000" marR="18000" marT="54000" marB="5400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BlToTr w="12700" cap="flat" cmpd="sng" algn="ctr">
                      <a:noFill/>
                      <a:prstDash val="solid"/>
                      <a:round/>
                      <a:headEnd type="none" w="med" len="med"/>
                      <a:tailEnd type="none" w="med" len="med"/>
                    </a:lnBlToTr>
                  </a:tcPr>
                </a:tc>
                <a:tc>
                  <a:txBody>
                    <a:bodyPr/>
                    <a:lstStyle/>
                    <a:p>
                      <a:pPr marL="92075" indent="-92075" algn="l" defTabSz="914400" rtl="0" eaLnBrk="1" latinLnBrk="0" hangingPunct="1">
                        <a:lnSpc>
                          <a:spcPct val="100000"/>
                        </a:lnSpc>
                        <a:spcAft>
                          <a:spcPts val="0"/>
                        </a:spcAft>
                        <a:buFont typeface="Arial" panose="020B0604020202020204" pitchFamily="34" charset="0"/>
                        <a:buChar char="•"/>
                      </a:pPr>
                      <a:r>
                        <a:rPr lang="en-GB" sz="1000" kern="1200" dirty="0" smtClean="0">
                          <a:solidFill>
                            <a:schemeClr val="tx1"/>
                          </a:solidFill>
                          <a:effectLst/>
                          <a:latin typeface="Arial"/>
                          <a:ea typeface="Calibri"/>
                          <a:cs typeface="Times New Roman"/>
                        </a:rPr>
                        <a:t>Adoption par la Commission</a:t>
                      </a:r>
                      <a:r>
                        <a:rPr lang="en-GB" sz="1000" kern="1200" baseline="0" dirty="0" smtClean="0">
                          <a:solidFill>
                            <a:schemeClr val="tx1"/>
                          </a:solidFill>
                          <a:effectLst/>
                          <a:latin typeface="Arial"/>
                          <a:ea typeface="Calibri"/>
                          <a:cs typeface="Times New Roman"/>
                        </a:rPr>
                        <a:t> </a:t>
                      </a:r>
                      <a:r>
                        <a:rPr lang="en-GB" sz="1000" kern="1200" baseline="0" dirty="0" err="1" smtClean="0">
                          <a:solidFill>
                            <a:schemeClr val="tx1"/>
                          </a:solidFill>
                          <a:effectLst/>
                          <a:latin typeface="Arial"/>
                          <a:ea typeface="Calibri"/>
                          <a:cs typeface="Times New Roman"/>
                        </a:rPr>
                        <a:t>européenne</a:t>
                      </a:r>
                      <a:r>
                        <a:rPr lang="en-GB" sz="1000" kern="1200" baseline="0" dirty="0" smtClean="0">
                          <a:solidFill>
                            <a:schemeClr val="tx1"/>
                          </a:solidFill>
                          <a:effectLst/>
                          <a:latin typeface="Arial"/>
                          <a:ea typeface="Calibri"/>
                          <a:cs typeface="Times New Roman"/>
                        </a:rPr>
                        <a:t> et publication au JO des ITS</a:t>
                      </a:r>
                      <a:endParaRPr lang="en-GB" sz="1000" kern="1200" dirty="0">
                        <a:solidFill>
                          <a:schemeClr val="tx1"/>
                        </a:solidFill>
                        <a:effectLst/>
                        <a:latin typeface="Arial"/>
                        <a:ea typeface="Calibri"/>
                        <a:cs typeface="Times New Roman"/>
                      </a:endParaRPr>
                    </a:p>
                  </a:txBody>
                  <a:tcPr marL="18000" marR="18000" marT="54000" marB="54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noFill/>
                      <a:prstDash val="solid"/>
                      <a:round/>
                      <a:headEnd type="none" w="med" len="med"/>
                      <a:tailEnd type="none" w="med" len="med"/>
                    </a:lnBlToTr>
                    <a:solidFill>
                      <a:schemeClr val="accent1">
                        <a:lumMod val="40000"/>
                        <a:lumOff val="60000"/>
                      </a:schemeClr>
                    </a:solidFill>
                  </a:tcPr>
                </a:tc>
                <a:tc>
                  <a:txBody>
                    <a:bodyPr/>
                    <a:lstStyle/>
                    <a:p>
                      <a:pPr algn="l">
                        <a:lnSpc>
                          <a:spcPct val="100000"/>
                        </a:lnSpc>
                        <a:spcAft>
                          <a:spcPts val="0"/>
                        </a:spcAft>
                      </a:pPr>
                      <a:endParaRPr lang="en-GB" sz="1000" dirty="0">
                        <a:effectLst/>
                        <a:latin typeface="Calibri"/>
                        <a:ea typeface="Calibri"/>
                        <a:cs typeface="Times New Roman"/>
                      </a:endParaRPr>
                    </a:p>
                  </a:txBody>
                  <a:tcPr marL="18000" marR="18000" marT="54000" marB="5400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BlToTr w="12700" cap="flat" cmpd="sng" algn="ctr">
                      <a:noFill/>
                      <a:prstDash val="solid"/>
                      <a:round/>
                      <a:headEnd type="none" w="med" len="med"/>
                      <a:tailEnd type="none" w="med" len="med"/>
                    </a:lnBlToTr>
                  </a:tcPr>
                </a:tc>
                <a:tc>
                  <a:txBody>
                    <a:bodyPr/>
                    <a:lstStyle/>
                    <a:p>
                      <a:pPr algn="l">
                        <a:lnSpc>
                          <a:spcPct val="100000"/>
                        </a:lnSpc>
                        <a:spcAft>
                          <a:spcPts val="0"/>
                        </a:spcAft>
                      </a:pPr>
                      <a:endParaRPr lang="en-GB" sz="1000" dirty="0">
                        <a:effectLst/>
                        <a:latin typeface="Calibri"/>
                        <a:ea typeface="Calibri"/>
                        <a:cs typeface="Times New Roman"/>
                      </a:endParaRPr>
                    </a:p>
                  </a:txBody>
                  <a:tcPr marL="18000" marR="18000" marT="54000" marB="54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lnBlToTr w="12700" cap="flat" cmpd="sng" algn="ctr">
                      <a:noFill/>
                      <a:prstDash val="solid"/>
                      <a:round/>
                      <a:headEnd type="none" w="med" len="med"/>
                      <a:tailEnd type="none" w="med" len="med"/>
                    </a:lnBlToTr>
                    <a:solidFill>
                      <a:schemeClr val="bg1"/>
                    </a:solidFill>
                  </a:tcPr>
                </a:tc>
                <a:tc>
                  <a:txBody>
                    <a:bodyPr/>
                    <a:lstStyle/>
                    <a:p>
                      <a:pPr algn="l">
                        <a:lnSpc>
                          <a:spcPct val="100000"/>
                        </a:lnSpc>
                        <a:spcAft>
                          <a:spcPts val="0"/>
                        </a:spcAft>
                      </a:pPr>
                      <a:endParaRPr lang="en-GB" sz="1000" dirty="0">
                        <a:effectLst/>
                        <a:latin typeface="Calibri"/>
                        <a:ea typeface="Calibri"/>
                        <a:cs typeface="Times New Roman"/>
                      </a:endParaRPr>
                    </a:p>
                  </a:txBody>
                  <a:tcPr marL="18000" marR="18000" marT="54000" marB="54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BlToTr w="12700" cap="flat" cmpd="sng" algn="ctr">
                      <a:noFill/>
                      <a:prstDash val="solid"/>
                      <a:round/>
                      <a:headEnd type="none" w="med" len="med"/>
                      <a:tailEnd type="none" w="med" len="med"/>
                    </a:lnBlToTr>
                    <a:solidFill>
                      <a:schemeClr val="bg1"/>
                    </a:solidFill>
                  </a:tcPr>
                </a:tc>
                <a:tc>
                  <a:txBody>
                    <a:bodyPr/>
                    <a:lstStyle/>
                    <a:p>
                      <a:pPr algn="l">
                        <a:lnSpc>
                          <a:spcPct val="100000"/>
                        </a:lnSpc>
                        <a:spcAft>
                          <a:spcPts val="0"/>
                        </a:spcAft>
                      </a:pPr>
                      <a:r>
                        <a:rPr lang="fr-FR" sz="1000" kern="1200" dirty="0">
                          <a:solidFill>
                            <a:schemeClr val="tx1"/>
                          </a:solidFill>
                          <a:effectLst/>
                          <a:latin typeface="Arial"/>
                          <a:ea typeface="Calibri"/>
                          <a:cs typeface="Times New Roman"/>
                        </a:rPr>
                        <a:t> </a:t>
                      </a:r>
                      <a:endParaRPr lang="en-GB" sz="1000" kern="1200" dirty="0">
                        <a:solidFill>
                          <a:schemeClr val="tx1"/>
                        </a:solidFill>
                        <a:effectLst/>
                        <a:latin typeface="Arial"/>
                        <a:ea typeface="Calibri"/>
                        <a:cs typeface="Times New Roman"/>
                      </a:endParaRPr>
                    </a:p>
                  </a:txBody>
                  <a:tcPr marL="18000" marR="18000" marT="54000" marB="54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noFill/>
                      <a:prstDash val="solid"/>
                      <a:round/>
                      <a:headEnd type="none" w="med" len="med"/>
                      <a:tailEnd type="none" w="med" len="med"/>
                    </a:lnBlToTr>
                    <a:solidFill>
                      <a:schemeClr val="bg1"/>
                    </a:solidFill>
                  </a:tcPr>
                </a:tc>
              </a:tr>
              <a:tr h="207824">
                <a:tc>
                  <a:txBody>
                    <a:bodyPr/>
                    <a:lstStyle/>
                    <a:p>
                      <a:pPr algn="l">
                        <a:lnSpc>
                          <a:spcPct val="100000"/>
                        </a:lnSpc>
                        <a:spcAft>
                          <a:spcPts val="0"/>
                        </a:spcAft>
                      </a:pPr>
                      <a:r>
                        <a:rPr lang="fr-FR" sz="1200" b="1" dirty="0" smtClean="0">
                          <a:solidFill>
                            <a:schemeClr val="bg1"/>
                          </a:solidFill>
                        </a:rPr>
                        <a:t>Instructions ACPR</a:t>
                      </a:r>
                      <a:endParaRPr lang="en-GB" sz="1200" b="1" dirty="0">
                        <a:solidFill>
                          <a:schemeClr val="bg1"/>
                        </a:solidFill>
                        <a:effectLst/>
                        <a:latin typeface="Calibri"/>
                        <a:ea typeface="Calibri"/>
                        <a:cs typeface="Times New Roman"/>
                      </a:endParaRPr>
                    </a:p>
                  </a:txBody>
                  <a:tcPr marL="72000" marR="72000" marT="54000" marB="54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noFill/>
                      <a:prstDash val="solid"/>
                      <a:round/>
                      <a:headEnd type="none" w="med" len="med"/>
                      <a:tailEnd type="none" w="med" len="med"/>
                    </a:lnBlToTr>
                    <a:solidFill>
                      <a:schemeClr val="tx2"/>
                    </a:solidFill>
                  </a:tcPr>
                </a:tc>
                <a:tc>
                  <a:txBody>
                    <a:bodyPr/>
                    <a:lstStyle/>
                    <a:p>
                      <a:pPr algn="l">
                        <a:lnSpc>
                          <a:spcPct val="100000"/>
                        </a:lnSpc>
                        <a:spcAft>
                          <a:spcPts val="0"/>
                        </a:spcAft>
                      </a:pPr>
                      <a:endParaRPr lang="en-GB" sz="1000" dirty="0">
                        <a:effectLst/>
                        <a:latin typeface="Calibri"/>
                        <a:ea typeface="Calibri"/>
                        <a:cs typeface="Times New Roman"/>
                      </a:endParaRPr>
                    </a:p>
                  </a:txBody>
                  <a:tcPr marL="18000" marR="18000" marT="54000" marB="5400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BlToTr w="12700" cap="flat" cmpd="sng" algn="ctr">
                      <a:noFill/>
                      <a:prstDash val="solid"/>
                      <a:round/>
                      <a:headEnd type="none" w="med" len="med"/>
                      <a:tailEnd type="none" w="med" len="med"/>
                    </a:lnBlToTr>
                  </a:tcPr>
                </a:tc>
                <a:tc>
                  <a:txBody>
                    <a:bodyPr/>
                    <a:lstStyle/>
                    <a:p>
                      <a:pPr marL="90488" indent="-90488" algn="l" defTabSz="914400" rtl="0" eaLnBrk="1" latinLnBrk="0" hangingPunct="1">
                        <a:lnSpc>
                          <a:spcPct val="100000"/>
                        </a:lnSpc>
                        <a:spcAft>
                          <a:spcPts val="0"/>
                        </a:spcAft>
                        <a:buFont typeface="Arial" panose="020B0604020202020204" pitchFamily="34" charset="0"/>
                        <a:buChar char="•"/>
                      </a:pPr>
                      <a:endParaRPr lang="fr-FR" sz="1000" kern="1200" dirty="0" smtClean="0">
                        <a:solidFill>
                          <a:schemeClr val="tx1"/>
                        </a:solidFill>
                        <a:effectLst/>
                        <a:latin typeface="Arial"/>
                        <a:ea typeface="Calibri"/>
                        <a:cs typeface="Times New Roman"/>
                      </a:endParaRPr>
                    </a:p>
                  </a:txBody>
                  <a:tcPr marL="18000" marR="18000" marT="54000" marB="54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lnBlToTr w="12700" cap="flat" cmpd="sng" algn="ctr">
                      <a:noFill/>
                      <a:prstDash val="solid"/>
                      <a:round/>
                      <a:headEnd type="none" w="med" len="med"/>
                      <a:tailEnd type="none" w="med" len="med"/>
                    </a:lnBlToTr>
                    <a:noFill/>
                  </a:tcPr>
                </a:tc>
                <a:tc>
                  <a:txBody>
                    <a:bodyPr/>
                    <a:lstStyle/>
                    <a:p>
                      <a:pPr algn="l">
                        <a:lnSpc>
                          <a:spcPct val="100000"/>
                        </a:lnSpc>
                        <a:spcAft>
                          <a:spcPts val="0"/>
                        </a:spcAft>
                      </a:pPr>
                      <a:endParaRPr lang="en-GB" sz="1000" kern="1200" dirty="0">
                        <a:solidFill>
                          <a:schemeClr val="tx1"/>
                        </a:solidFill>
                        <a:effectLst/>
                        <a:latin typeface="Arial"/>
                        <a:ea typeface="Calibri"/>
                        <a:cs typeface="Times New Roman"/>
                      </a:endParaRPr>
                    </a:p>
                  </a:txBody>
                  <a:tcPr marL="18000" marR="18000" marT="54000" marB="5400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BlToTr w="12700" cap="flat" cmpd="sng" algn="ctr">
                      <a:noFill/>
                      <a:prstDash val="solid"/>
                      <a:round/>
                      <a:headEnd type="none" w="med" len="med"/>
                      <a:tailEnd type="none" w="med" len="med"/>
                    </a:lnBlToTr>
                  </a:tcPr>
                </a:tc>
                <a:tc>
                  <a:txBody>
                    <a:bodyPr/>
                    <a:lstStyle/>
                    <a:p>
                      <a:pPr marL="92075" indent="-92075" algn="l" defTabSz="914400" rtl="0" eaLnBrk="1" latinLnBrk="0" hangingPunct="1">
                        <a:lnSpc>
                          <a:spcPct val="100000"/>
                        </a:lnSpc>
                        <a:spcAft>
                          <a:spcPts val="0"/>
                        </a:spcAft>
                        <a:buFont typeface="Arial" panose="020B0604020202020204" pitchFamily="34" charset="0"/>
                        <a:buChar char="•"/>
                      </a:pPr>
                      <a:r>
                        <a:rPr lang="fr-FR" sz="1000" kern="1200" dirty="0" smtClean="0">
                          <a:solidFill>
                            <a:schemeClr val="tx1"/>
                          </a:solidFill>
                          <a:effectLst/>
                          <a:latin typeface="Arial"/>
                          <a:ea typeface="Calibri"/>
                          <a:cs typeface="Times New Roman"/>
                        </a:rPr>
                        <a:t>Consultation de</a:t>
                      </a:r>
                      <a:r>
                        <a:rPr lang="fr-FR" sz="1000" kern="1200" baseline="0" dirty="0" smtClean="0">
                          <a:solidFill>
                            <a:schemeClr val="tx1"/>
                          </a:solidFill>
                          <a:effectLst/>
                          <a:latin typeface="Arial"/>
                          <a:ea typeface="Calibri"/>
                          <a:cs typeface="Times New Roman"/>
                        </a:rPr>
                        <a:t> la </a:t>
                      </a:r>
                      <a:r>
                        <a:rPr lang="fr-FR" sz="1000" kern="1200" dirty="0" smtClean="0">
                          <a:solidFill>
                            <a:schemeClr val="tx1"/>
                          </a:solidFill>
                          <a:effectLst/>
                          <a:latin typeface="Arial"/>
                          <a:ea typeface="Calibri"/>
                          <a:cs typeface="Times New Roman"/>
                        </a:rPr>
                        <a:t>CCAP sur les projets d’instructions</a:t>
                      </a:r>
                      <a:endParaRPr lang="en-GB" sz="1000" kern="1200" dirty="0" smtClean="0">
                        <a:solidFill>
                          <a:schemeClr val="tx1"/>
                        </a:solidFill>
                        <a:effectLst/>
                        <a:latin typeface="Arial"/>
                        <a:ea typeface="Calibri"/>
                        <a:cs typeface="Times New Roman"/>
                      </a:endParaRPr>
                    </a:p>
                  </a:txBody>
                  <a:tcPr marL="18000" marR="18000" marT="54000" marB="54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noFill/>
                      <a:prstDash val="solid"/>
                      <a:round/>
                      <a:headEnd type="none" w="med" len="med"/>
                      <a:tailEnd type="none" w="med" len="med"/>
                    </a:lnBlToTr>
                    <a:solidFill>
                      <a:schemeClr val="accent1">
                        <a:lumMod val="40000"/>
                        <a:lumOff val="60000"/>
                      </a:schemeClr>
                    </a:solidFill>
                  </a:tcPr>
                </a:tc>
                <a:tc>
                  <a:txBody>
                    <a:bodyPr/>
                    <a:lstStyle/>
                    <a:p>
                      <a:pPr algn="l">
                        <a:lnSpc>
                          <a:spcPct val="100000"/>
                        </a:lnSpc>
                        <a:spcAft>
                          <a:spcPts val="0"/>
                        </a:spcAft>
                      </a:pPr>
                      <a:endParaRPr lang="en-GB" sz="1000" dirty="0">
                        <a:effectLst/>
                        <a:latin typeface="Calibri"/>
                        <a:ea typeface="Calibri"/>
                        <a:cs typeface="Times New Roman"/>
                      </a:endParaRPr>
                    </a:p>
                  </a:txBody>
                  <a:tcPr marL="18000" marR="18000" marT="54000" marB="5400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BlToTr w="12700" cap="flat" cmpd="sng" algn="ctr">
                      <a:noFill/>
                      <a:prstDash val="solid"/>
                      <a:round/>
                      <a:headEnd type="none" w="med" len="med"/>
                      <a:tailEnd type="none" w="med" len="med"/>
                    </a:lnBlToTr>
                  </a:tcPr>
                </a:tc>
                <a:tc>
                  <a:txBody>
                    <a:bodyPr/>
                    <a:lstStyle/>
                    <a:p>
                      <a:pPr algn="l">
                        <a:lnSpc>
                          <a:spcPct val="100000"/>
                        </a:lnSpc>
                        <a:spcAft>
                          <a:spcPts val="0"/>
                        </a:spcAft>
                      </a:pPr>
                      <a:endParaRPr lang="en-GB" sz="1000" dirty="0">
                        <a:effectLst/>
                        <a:latin typeface="Calibri"/>
                        <a:ea typeface="Calibri"/>
                        <a:cs typeface="Times New Roman"/>
                      </a:endParaRPr>
                    </a:p>
                  </a:txBody>
                  <a:tcPr marL="18000" marR="18000" marT="54000" marB="54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lnBlToTr w="12700" cap="flat" cmpd="sng" algn="ctr">
                      <a:noFill/>
                      <a:prstDash val="solid"/>
                      <a:round/>
                      <a:headEnd type="none" w="med" len="med"/>
                      <a:tailEnd type="none" w="med" len="med"/>
                    </a:lnBlToTr>
                    <a:noFill/>
                  </a:tcPr>
                </a:tc>
                <a:tc>
                  <a:txBody>
                    <a:bodyPr/>
                    <a:lstStyle/>
                    <a:p>
                      <a:pPr algn="l">
                        <a:lnSpc>
                          <a:spcPct val="100000"/>
                        </a:lnSpc>
                        <a:spcAft>
                          <a:spcPts val="0"/>
                        </a:spcAft>
                      </a:pPr>
                      <a:endParaRPr lang="en-GB" sz="1000" dirty="0">
                        <a:effectLst/>
                        <a:latin typeface="Calibri"/>
                        <a:ea typeface="Calibri"/>
                        <a:cs typeface="Times New Roman"/>
                      </a:endParaRPr>
                    </a:p>
                  </a:txBody>
                  <a:tcPr marL="18000" marR="18000" marT="54000" marB="54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BlToTr w="12700" cap="flat" cmpd="sng" algn="ctr">
                      <a:noFill/>
                      <a:prstDash val="solid"/>
                      <a:round/>
                      <a:headEnd type="none" w="med" len="med"/>
                      <a:tailEnd type="none" w="med" len="med"/>
                    </a:lnBlToTr>
                  </a:tcPr>
                </a:tc>
                <a:tc>
                  <a:txBody>
                    <a:bodyPr/>
                    <a:lstStyle/>
                    <a:p>
                      <a:pPr algn="l">
                        <a:lnSpc>
                          <a:spcPct val="100000"/>
                        </a:lnSpc>
                        <a:spcAft>
                          <a:spcPts val="0"/>
                        </a:spcAft>
                      </a:pPr>
                      <a:endParaRPr lang="en-GB" sz="1000" dirty="0">
                        <a:effectLst/>
                        <a:latin typeface="Calibri"/>
                        <a:ea typeface="Calibri"/>
                        <a:cs typeface="Times New Roman"/>
                      </a:endParaRPr>
                    </a:p>
                  </a:txBody>
                  <a:tcPr marL="18000" marR="18000" marT="54000" marB="54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BlToTr w="12700" cap="flat" cmpd="sng" algn="ctr">
                      <a:noFill/>
                      <a:prstDash val="solid"/>
                      <a:round/>
                      <a:headEnd type="none" w="med" len="med"/>
                      <a:tailEnd type="none" w="med" len="med"/>
                    </a:lnBlToTr>
                    <a:solidFill>
                      <a:schemeClr val="bg1"/>
                    </a:solidFill>
                  </a:tcPr>
                </a:tc>
                <a:tc>
                  <a:txBody>
                    <a:bodyPr/>
                    <a:lstStyle/>
                    <a:p>
                      <a:pPr algn="l">
                        <a:lnSpc>
                          <a:spcPct val="100000"/>
                        </a:lnSpc>
                        <a:spcAft>
                          <a:spcPts val="0"/>
                        </a:spcAft>
                      </a:pPr>
                      <a:endParaRPr lang="en-GB" sz="1000" dirty="0">
                        <a:effectLst/>
                        <a:latin typeface="Calibri"/>
                        <a:ea typeface="Calibri"/>
                        <a:cs typeface="Times New Roman"/>
                      </a:endParaRPr>
                    </a:p>
                  </a:txBody>
                  <a:tcPr marL="18000" marR="18000" marT="54000" marB="5400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BlToTr w="12700" cap="flat" cmpd="sng" algn="ctr">
                      <a:noFill/>
                      <a:prstDash val="solid"/>
                      <a:round/>
                      <a:headEnd type="none" w="med" len="med"/>
                      <a:tailEnd type="none" w="med" len="med"/>
                    </a:lnBlToTr>
                  </a:tcPr>
                </a:tc>
                <a:tc>
                  <a:txBody>
                    <a:bodyPr/>
                    <a:lstStyle/>
                    <a:p>
                      <a:pPr marL="92075" marR="0" lvl="0" indent="-920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000" kern="1200" dirty="0" smtClean="0">
                          <a:solidFill>
                            <a:schemeClr val="tx1"/>
                          </a:solidFill>
                          <a:effectLst/>
                          <a:latin typeface="Arial"/>
                          <a:ea typeface="Calibri"/>
                          <a:cs typeface="Times New Roman"/>
                        </a:rPr>
                        <a:t>Adoption et publication des </a:t>
                      </a:r>
                      <a:r>
                        <a:rPr lang="fr-FR" sz="1000" kern="1200" baseline="0" dirty="0" smtClean="0">
                          <a:solidFill>
                            <a:schemeClr val="tx1"/>
                          </a:solidFill>
                          <a:effectLst/>
                          <a:latin typeface="Arial"/>
                          <a:ea typeface="Calibri"/>
                          <a:cs typeface="Times New Roman"/>
                        </a:rPr>
                        <a:t>instructions par l’ACPR</a:t>
                      </a:r>
                      <a:endParaRPr lang="en-GB" sz="1000" kern="1200" dirty="0">
                        <a:solidFill>
                          <a:schemeClr val="tx1"/>
                        </a:solidFill>
                        <a:effectLst/>
                        <a:latin typeface="Arial"/>
                        <a:ea typeface="Calibri"/>
                        <a:cs typeface="Times New Roman"/>
                      </a:endParaRPr>
                    </a:p>
                  </a:txBody>
                  <a:tcPr marL="18000" marR="18000" marT="54000" marB="54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noFill/>
                      <a:prstDash val="solid"/>
                      <a:round/>
                      <a:headEnd type="none" w="med" len="med"/>
                      <a:tailEnd type="none" w="med" len="med"/>
                    </a:lnBlToTr>
                    <a:solidFill>
                      <a:schemeClr val="accent1">
                        <a:lumMod val="40000"/>
                        <a:lumOff val="60000"/>
                      </a:schemeClr>
                    </a:solidFill>
                  </a:tcPr>
                </a:tc>
              </a:tr>
            </a:tbl>
          </a:graphicData>
        </a:graphic>
      </p:graphicFrame>
      <p:cxnSp>
        <p:nvCxnSpPr>
          <p:cNvPr id="12" name="Connecteur droit 11"/>
          <p:cNvCxnSpPr>
            <a:stCxn id="8" idx="2"/>
          </p:cNvCxnSpPr>
          <p:nvPr/>
        </p:nvCxnSpPr>
        <p:spPr>
          <a:xfrm>
            <a:off x="8118344" y="3032896"/>
            <a:ext cx="18008" cy="219630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Rectangle à coins arrondis 14"/>
          <p:cNvSpPr/>
          <p:nvPr/>
        </p:nvSpPr>
        <p:spPr>
          <a:xfrm>
            <a:off x="6660232" y="2492896"/>
            <a:ext cx="900000" cy="540000"/>
          </a:xfrm>
          <a:prstGeom prst="roundRect">
            <a:avLst/>
          </a:prstGeom>
          <a:solidFill>
            <a:schemeClr val="accent6">
              <a:lumMod val="20000"/>
              <a:lumOff val="8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solidFill>
                  <a:schemeClr val="tx1"/>
                </a:solidFill>
                <a:latin typeface="Arial" panose="020B0604020202020204" pitchFamily="34" charset="0"/>
                <a:cs typeface="Arial" panose="020B0604020202020204" pitchFamily="34" charset="0"/>
              </a:rPr>
              <a:t>Fin mars 2015</a:t>
            </a:r>
            <a:endParaRPr lang="en-GB" sz="1000" dirty="0">
              <a:solidFill>
                <a:schemeClr val="tx1"/>
              </a:solidFill>
              <a:latin typeface="Arial" panose="020B0604020202020204" pitchFamily="34" charset="0"/>
              <a:cs typeface="Arial" panose="020B0604020202020204" pitchFamily="34" charset="0"/>
            </a:endParaRPr>
          </a:p>
        </p:txBody>
      </p:sp>
      <p:sp>
        <p:nvSpPr>
          <p:cNvPr id="16" name="Rectangle à coins arrondis 15"/>
          <p:cNvSpPr/>
          <p:nvPr/>
        </p:nvSpPr>
        <p:spPr>
          <a:xfrm>
            <a:off x="4248064" y="2492896"/>
            <a:ext cx="972008" cy="540000"/>
          </a:xfrm>
          <a:prstGeom prst="roundRect">
            <a:avLst/>
          </a:prstGeom>
          <a:solidFill>
            <a:schemeClr val="accent6">
              <a:lumMod val="20000"/>
              <a:lumOff val="8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smtClean="0">
                <a:solidFill>
                  <a:schemeClr val="tx1"/>
                </a:solidFill>
                <a:latin typeface="Arial" panose="020B0604020202020204" pitchFamily="34" charset="0"/>
                <a:cs typeface="Arial" panose="020B0604020202020204" pitchFamily="34" charset="0"/>
              </a:rPr>
              <a:t>Fin janvier/ début février 2015</a:t>
            </a:r>
            <a:endParaRPr lang="en-GB" sz="1000" dirty="0">
              <a:solidFill>
                <a:schemeClr val="tx1"/>
              </a:solidFill>
              <a:latin typeface="Arial" panose="020B0604020202020204" pitchFamily="34" charset="0"/>
              <a:cs typeface="Arial" panose="020B0604020202020204" pitchFamily="34" charset="0"/>
            </a:endParaRPr>
          </a:p>
        </p:txBody>
      </p:sp>
      <p:cxnSp>
        <p:nvCxnSpPr>
          <p:cNvPr id="22" name="Connecteur droit 21"/>
          <p:cNvCxnSpPr/>
          <p:nvPr/>
        </p:nvCxnSpPr>
        <p:spPr>
          <a:xfrm>
            <a:off x="7110232" y="3032896"/>
            <a:ext cx="0" cy="46811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Connecteur droit 23"/>
          <p:cNvCxnSpPr/>
          <p:nvPr/>
        </p:nvCxnSpPr>
        <p:spPr>
          <a:xfrm>
            <a:off x="4716016" y="3032896"/>
            <a:ext cx="0" cy="219630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Connecteur droit 24"/>
          <p:cNvCxnSpPr/>
          <p:nvPr/>
        </p:nvCxnSpPr>
        <p:spPr>
          <a:xfrm>
            <a:off x="5958104" y="3032896"/>
            <a:ext cx="0" cy="133220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Espace réservé de la date 3"/>
          <p:cNvSpPr>
            <a:spLocks noGrp="1"/>
          </p:cNvSpPr>
          <p:nvPr>
            <p:ph type="dt" sz="half" idx="2"/>
          </p:nvPr>
        </p:nvSpPr>
        <p:spPr/>
        <p:txBody>
          <a:bodyPr/>
          <a:lstStyle/>
          <a:p>
            <a:pPr fontAlgn="base">
              <a:spcBef>
                <a:spcPct val="0"/>
              </a:spcBef>
              <a:spcAft>
                <a:spcPct val="0"/>
              </a:spcAft>
              <a:defRPr/>
            </a:pPr>
            <a:r>
              <a:rPr lang="fr-FR" smtClean="0">
                <a:latin typeface="Arial" charset="0"/>
              </a:rPr>
              <a:t>18/12/2014</a:t>
            </a:r>
            <a:endParaRPr lang="fr-FR" dirty="0">
              <a:latin typeface="Arial" charset="0"/>
            </a:endParaRPr>
          </a:p>
        </p:txBody>
      </p:sp>
    </p:spTree>
    <p:extLst>
      <p:ext uri="{BB962C8B-B14F-4D97-AF65-F5344CB8AC3E}">
        <p14:creationId xmlns:p14="http://schemas.microsoft.com/office/powerpoint/2010/main" val="408859219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1538" y="188640"/>
            <a:ext cx="7892950" cy="504056"/>
          </a:xfrm>
        </p:spPr>
        <p:txBody>
          <a:bodyPr>
            <a:noAutofit/>
          </a:bodyPr>
          <a:lstStyle/>
          <a:p>
            <a:pPr marL="444500" indent="-444500">
              <a:tabLst>
                <a:tab pos="357188" algn="l"/>
              </a:tabLst>
            </a:pPr>
            <a:r>
              <a:rPr lang="fr-FR" sz="2800" dirty="0" smtClean="0"/>
              <a:t>Calendriers</a:t>
            </a:r>
            <a:r>
              <a:rPr lang="fr-FR" dirty="0" smtClean="0"/>
              <a:t/>
            </a:r>
            <a:br>
              <a:rPr lang="fr-FR" dirty="0" smtClean="0"/>
            </a:br>
            <a:r>
              <a:rPr lang="fr-FR" sz="2000" i="1" dirty="0" smtClean="0">
                <a:solidFill>
                  <a:srgbClr val="FFCE66"/>
                </a:solidFill>
              </a:rPr>
              <a:t>B. </a:t>
            </a:r>
            <a:r>
              <a:rPr lang="fr-FR" sz="2000" i="1" dirty="0" smtClean="0"/>
              <a:t>Calendrier prévisionnel des demandes d’autorisations</a:t>
            </a:r>
            <a:endParaRPr lang="en-GB" sz="2000" i="1" dirty="0"/>
          </a:p>
        </p:txBody>
      </p:sp>
      <p:graphicFrame>
        <p:nvGraphicFramePr>
          <p:cNvPr id="11" name="Tableau 10"/>
          <p:cNvGraphicFramePr>
            <a:graphicFrameLocks noGrp="1"/>
          </p:cNvGraphicFramePr>
          <p:nvPr>
            <p:extLst>
              <p:ext uri="{D42A27DB-BD31-4B8C-83A1-F6EECF244321}">
                <p14:modId xmlns:p14="http://schemas.microsoft.com/office/powerpoint/2010/main" val="2058132846"/>
              </p:ext>
            </p:extLst>
          </p:nvPr>
        </p:nvGraphicFramePr>
        <p:xfrm>
          <a:off x="323528" y="908720"/>
          <a:ext cx="8640960" cy="757784"/>
        </p:xfrm>
        <a:graphic>
          <a:graphicData uri="http://schemas.openxmlformats.org/drawingml/2006/table">
            <a:tbl>
              <a:tblPr firstRow="1" bandRow="1">
                <a:tableStyleId>{5C22544A-7EE6-4342-B048-85BDC9FD1C3A}</a:tableStyleId>
              </a:tblPr>
              <a:tblGrid>
                <a:gridCol w="624707"/>
                <a:gridCol w="504057"/>
                <a:gridCol w="504057"/>
                <a:gridCol w="504057"/>
                <a:gridCol w="504057"/>
                <a:gridCol w="504057"/>
                <a:gridCol w="504057"/>
                <a:gridCol w="504057"/>
                <a:gridCol w="504057"/>
                <a:gridCol w="504057"/>
                <a:gridCol w="504057"/>
                <a:gridCol w="239379"/>
                <a:gridCol w="768735"/>
                <a:gridCol w="504057"/>
                <a:gridCol w="504057"/>
                <a:gridCol w="959455"/>
              </a:tblGrid>
              <a:tr h="288032">
                <a:tc gridSpan="12">
                  <a:txBody>
                    <a:bodyPr/>
                    <a:lstStyle/>
                    <a:p>
                      <a:pPr algn="ctr"/>
                      <a:r>
                        <a:rPr lang="fr-FR" sz="1200" b="1" dirty="0" smtClean="0">
                          <a:solidFill>
                            <a:schemeClr val="bg1">
                              <a:lumMod val="95000"/>
                            </a:schemeClr>
                          </a:solidFill>
                          <a:latin typeface="Arial" panose="020B0604020202020204" pitchFamily="34" charset="0"/>
                          <a:cs typeface="Arial" panose="020B0604020202020204" pitchFamily="34" charset="0"/>
                        </a:rPr>
                        <a:t>2015</a:t>
                      </a:r>
                    </a:p>
                    <a:p>
                      <a:pPr algn="ctr"/>
                      <a:r>
                        <a:rPr lang="fr-FR" sz="1200" b="1" dirty="0" smtClean="0">
                          <a:solidFill>
                            <a:schemeClr val="bg1">
                              <a:lumMod val="95000"/>
                            </a:schemeClr>
                          </a:solidFill>
                          <a:latin typeface="Arial" panose="020B0604020202020204" pitchFamily="34" charset="0"/>
                          <a:cs typeface="Arial" panose="020B0604020202020204" pitchFamily="34" charset="0"/>
                        </a:rPr>
                        <a:t>Préparation à Solvabilité II</a:t>
                      </a:r>
                      <a:endParaRPr lang="en-GB" sz="1200" b="1" dirty="0">
                        <a:solidFill>
                          <a:schemeClr val="bg1">
                            <a:lumMod val="95000"/>
                          </a:schemeClr>
                        </a:solidFill>
                        <a:latin typeface="Arial" panose="020B0604020202020204" pitchFamily="34" charset="0"/>
                        <a:cs typeface="Arial" panose="020B0604020202020204" pitchFamily="34" charset="0"/>
                      </a:endParaRPr>
                    </a:p>
                  </a:txBody>
                  <a:tcPr marL="18000" marR="18000" marT="36000" marB="3600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hMerge="1">
                  <a:txBody>
                    <a:bodyPr/>
                    <a:lstStyle/>
                    <a:p>
                      <a:pPr algn="ctr"/>
                      <a:endParaRPr lang="en-GB" sz="800" b="1" dirty="0">
                        <a:solidFill>
                          <a:schemeClr val="bg1"/>
                        </a:solidFill>
                        <a:latin typeface="Arial" panose="020B0604020202020204" pitchFamily="34" charset="0"/>
                        <a:cs typeface="Arial" panose="020B0604020202020204" pitchFamily="34" charset="0"/>
                      </a:endParaRPr>
                    </a:p>
                  </a:txBody>
                  <a:tcPr marL="18000" marR="18000" marT="72000" marB="7200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hMerge="1">
                  <a:txBody>
                    <a:bodyPr/>
                    <a:lstStyle/>
                    <a:p>
                      <a:pPr algn="ctr"/>
                      <a:endParaRPr lang="en-GB" sz="800" b="1" dirty="0">
                        <a:solidFill>
                          <a:schemeClr val="bg1"/>
                        </a:solidFill>
                        <a:latin typeface="Arial" panose="020B0604020202020204" pitchFamily="34" charset="0"/>
                        <a:cs typeface="Arial" panose="020B0604020202020204" pitchFamily="34" charset="0"/>
                      </a:endParaRPr>
                    </a:p>
                  </a:txBody>
                  <a:tcPr marL="18000" marR="18000" marT="72000" marB="7200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hMerge="1">
                  <a:txBody>
                    <a:bodyPr/>
                    <a:lstStyle/>
                    <a:p>
                      <a:pPr algn="ctr"/>
                      <a:endParaRPr lang="en-GB" sz="800" b="1" dirty="0">
                        <a:solidFill>
                          <a:schemeClr val="bg1"/>
                        </a:solidFill>
                        <a:latin typeface="Arial" panose="020B0604020202020204" pitchFamily="34" charset="0"/>
                        <a:cs typeface="Arial" panose="020B0604020202020204" pitchFamily="34" charset="0"/>
                      </a:endParaRPr>
                    </a:p>
                  </a:txBody>
                  <a:tcPr marL="18000" marR="18000" marT="72000" marB="7200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hMerge="1">
                  <a:txBody>
                    <a:bodyPr/>
                    <a:lstStyle/>
                    <a:p>
                      <a:pPr algn="ctr"/>
                      <a:endParaRPr lang="en-GB" sz="800" b="1" dirty="0">
                        <a:solidFill>
                          <a:schemeClr val="bg1"/>
                        </a:solidFill>
                        <a:latin typeface="Arial" panose="020B0604020202020204" pitchFamily="34" charset="0"/>
                        <a:cs typeface="Arial" panose="020B0604020202020204" pitchFamily="34" charset="0"/>
                      </a:endParaRPr>
                    </a:p>
                  </a:txBody>
                  <a:tcPr marL="18000" marR="18000" marT="72000" marB="7200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hMerge="1">
                  <a:txBody>
                    <a:bodyPr/>
                    <a:lstStyle/>
                    <a:p>
                      <a:pPr algn="ctr"/>
                      <a:endParaRPr lang="en-GB" sz="800" b="1" dirty="0">
                        <a:solidFill>
                          <a:schemeClr val="bg1"/>
                        </a:solidFill>
                        <a:latin typeface="Arial" panose="020B0604020202020204" pitchFamily="34" charset="0"/>
                        <a:cs typeface="Arial" panose="020B0604020202020204" pitchFamily="34" charset="0"/>
                      </a:endParaRPr>
                    </a:p>
                  </a:txBody>
                  <a:tcPr marL="18000" marR="18000" marT="72000" marB="7200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hMerge="1">
                  <a:txBody>
                    <a:bodyPr/>
                    <a:lstStyle/>
                    <a:p>
                      <a:pPr algn="ctr"/>
                      <a:endParaRPr lang="en-GB" sz="800" b="1" dirty="0">
                        <a:solidFill>
                          <a:schemeClr val="bg1"/>
                        </a:solidFill>
                        <a:latin typeface="Arial" panose="020B0604020202020204" pitchFamily="34" charset="0"/>
                        <a:cs typeface="Arial" panose="020B0604020202020204" pitchFamily="34" charset="0"/>
                      </a:endParaRPr>
                    </a:p>
                  </a:txBody>
                  <a:tcPr marL="18000" marR="18000" marT="72000" marB="7200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hMerge="1">
                  <a:txBody>
                    <a:bodyPr/>
                    <a:lstStyle/>
                    <a:p>
                      <a:pPr algn="ctr"/>
                      <a:endParaRPr lang="en-GB" sz="800" b="1" dirty="0">
                        <a:solidFill>
                          <a:schemeClr val="bg1"/>
                        </a:solidFill>
                        <a:latin typeface="Arial" panose="020B0604020202020204" pitchFamily="34" charset="0"/>
                        <a:cs typeface="Arial" panose="020B0604020202020204" pitchFamily="34" charset="0"/>
                      </a:endParaRPr>
                    </a:p>
                  </a:txBody>
                  <a:tcPr marL="18000" marR="18000" marT="72000" marB="7200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hMerge="1">
                  <a:txBody>
                    <a:bodyPr/>
                    <a:lstStyle/>
                    <a:p>
                      <a:pPr algn="ctr"/>
                      <a:endParaRPr lang="en-GB" sz="800" b="1" dirty="0">
                        <a:solidFill>
                          <a:schemeClr val="bg1"/>
                        </a:solidFill>
                        <a:latin typeface="Arial" panose="020B0604020202020204" pitchFamily="34" charset="0"/>
                        <a:cs typeface="Arial" panose="020B0604020202020204" pitchFamily="34" charset="0"/>
                      </a:endParaRPr>
                    </a:p>
                  </a:txBody>
                  <a:tcPr marL="18000" marR="18000" marT="72000" marB="7200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hMerge="1">
                  <a:txBody>
                    <a:bodyPr/>
                    <a:lstStyle/>
                    <a:p>
                      <a:pPr algn="ctr"/>
                      <a:endParaRPr lang="en-GB" sz="800" b="1" dirty="0">
                        <a:solidFill>
                          <a:schemeClr val="bg1"/>
                        </a:solidFill>
                        <a:latin typeface="Arial" panose="020B0604020202020204" pitchFamily="34" charset="0"/>
                        <a:cs typeface="Arial" panose="020B0604020202020204" pitchFamily="34" charset="0"/>
                      </a:endParaRPr>
                    </a:p>
                  </a:txBody>
                  <a:tcPr marL="18000" marR="18000" marT="72000" marB="7200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hMerge="1">
                  <a:txBody>
                    <a:bodyPr/>
                    <a:lstStyle/>
                    <a:p>
                      <a:pPr algn="ctr"/>
                      <a:endParaRPr lang="en-GB" sz="800" b="1" dirty="0">
                        <a:solidFill>
                          <a:schemeClr val="bg1"/>
                        </a:solidFill>
                        <a:latin typeface="Arial" panose="020B0604020202020204" pitchFamily="34" charset="0"/>
                        <a:cs typeface="Arial" panose="020B0604020202020204" pitchFamily="34" charset="0"/>
                      </a:endParaRPr>
                    </a:p>
                  </a:txBody>
                  <a:tcPr marL="18000" marR="18000" marT="72000" marB="7200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hMerge="1">
                  <a:txBody>
                    <a:bodyPr/>
                    <a:lstStyle/>
                    <a:p>
                      <a:pPr algn="ctr"/>
                      <a:endParaRPr lang="en-GB" sz="800" b="1" dirty="0">
                        <a:solidFill>
                          <a:schemeClr val="bg1"/>
                        </a:solidFill>
                        <a:latin typeface="Arial" panose="020B0604020202020204" pitchFamily="34" charset="0"/>
                        <a:cs typeface="Arial" panose="020B0604020202020204" pitchFamily="34" charset="0"/>
                      </a:endParaRPr>
                    </a:p>
                  </a:txBody>
                  <a:tcPr marL="18000" marR="18000" marT="72000" marB="7200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algn="ctr"/>
                      <a:r>
                        <a:rPr lang="fr-FR" sz="1200" b="1" dirty="0" smtClean="0">
                          <a:solidFill>
                            <a:schemeClr val="bg1">
                              <a:lumMod val="95000"/>
                            </a:schemeClr>
                          </a:solidFill>
                          <a:latin typeface="Arial" panose="020B0604020202020204" pitchFamily="34" charset="0"/>
                          <a:cs typeface="Arial" panose="020B0604020202020204" pitchFamily="34" charset="0"/>
                        </a:rPr>
                        <a:t>2016</a:t>
                      </a:r>
                    </a:p>
                    <a:p>
                      <a:pPr algn="ctr"/>
                      <a:r>
                        <a:rPr lang="fr-FR" sz="1200" b="1" dirty="0" smtClean="0">
                          <a:solidFill>
                            <a:schemeClr val="bg1">
                              <a:lumMod val="95000"/>
                            </a:schemeClr>
                          </a:solidFill>
                          <a:latin typeface="Arial" panose="020B0604020202020204" pitchFamily="34" charset="0"/>
                          <a:cs typeface="Arial" panose="020B0604020202020204" pitchFamily="34" charset="0"/>
                        </a:rPr>
                        <a:t>Entrée</a:t>
                      </a:r>
                      <a:r>
                        <a:rPr lang="fr-FR" sz="1200" b="1" baseline="0" dirty="0" smtClean="0">
                          <a:solidFill>
                            <a:schemeClr val="bg1">
                              <a:lumMod val="95000"/>
                            </a:schemeClr>
                          </a:solidFill>
                          <a:latin typeface="Arial" panose="020B0604020202020204" pitchFamily="34" charset="0"/>
                          <a:cs typeface="Arial" panose="020B0604020202020204" pitchFamily="34" charset="0"/>
                        </a:rPr>
                        <a:t> en application de Solvabilité II</a:t>
                      </a:r>
                      <a:endParaRPr lang="en-GB" sz="1200" b="1" dirty="0">
                        <a:solidFill>
                          <a:schemeClr val="bg1">
                            <a:lumMod val="95000"/>
                          </a:schemeClr>
                        </a:solidFill>
                        <a:latin typeface="Arial" panose="020B0604020202020204" pitchFamily="34" charset="0"/>
                        <a:cs typeface="Arial" panose="020B0604020202020204" pitchFamily="34" charset="0"/>
                      </a:endParaRPr>
                    </a:p>
                  </a:txBody>
                  <a:tcPr marL="18000" marR="18000" marT="36000" marB="3600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hMerge="1">
                  <a:txBody>
                    <a:bodyPr/>
                    <a:lstStyle/>
                    <a:p>
                      <a:pPr algn="ctr"/>
                      <a:endParaRPr lang="en-GB" sz="800" b="1" dirty="0">
                        <a:solidFill>
                          <a:schemeClr val="bg1"/>
                        </a:solidFill>
                        <a:latin typeface="Arial" panose="020B0604020202020204" pitchFamily="34" charset="0"/>
                        <a:cs typeface="Arial" panose="020B0604020202020204" pitchFamily="34" charset="0"/>
                      </a:endParaRPr>
                    </a:p>
                  </a:txBody>
                  <a:tcPr marL="18000" marR="18000" marT="72000" marB="7200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hMerge="1">
                  <a:txBody>
                    <a:bodyPr/>
                    <a:lstStyle/>
                    <a:p>
                      <a:pPr algn="ctr"/>
                      <a:endParaRPr lang="en-GB" sz="800" b="1" dirty="0">
                        <a:solidFill>
                          <a:schemeClr val="bg1"/>
                        </a:solidFill>
                        <a:latin typeface="Arial" panose="020B0604020202020204" pitchFamily="34" charset="0"/>
                        <a:cs typeface="Arial" panose="020B0604020202020204" pitchFamily="34" charset="0"/>
                      </a:endParaRPr>
                    </a:p>
                  </a:txBody>
                  <a:tcPr marL="18000" marR="18000" marT="72000" marB="7200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hMerge="1">
                  <a:txBody>
                    <a:bodyPr/>
                    <a:lstStyle/>
                    <a:p>
                      <a:pPr algn="ctr"/>
                      <a:endParaRPr lang="en-GB" sz="800" b="1" dirty="0">
                        <a:solidFill>
                          <a:schemeClr val="bg1"/>
                        </a:solidFill>
                        <a:latin typeface="Arial" panose="020B0604020202020204" pitchFamily="34" charset="0"/>
                        <a:cs typeface="Arial" panose="020B0604020202020204" pitchFamily="34" charset="0"/>
                      </a:endParaRPr>
                    </a:p>
                  </a:txBody>
                  <a:tcPr marL="18000" marR="18000" marT="72000" marB="7200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r>
              <a:tr h="320024">
                <a:tc>
                  <a:txBody>
                    <a:bodyPr/>
                    <a:lstStyle/>
                    <a:p>
                      <a:pPr algn="ctr"/>
                      <a:endParaRPr lang="en-GB" sz="700" b="0" dirty="0">
                        <a:solidFill>
                          <a:schemeClr val="tx1"/>
                        </a:solidFill>
                        <a:latin typeface="Arial" panose="020B0604020202020204" pitchFamily="34" charset="0"/>
                        <a:cs typeface="Arial" panose="020B0604020202020204" pitchFamily="34" charset="0"/>
                      </a:endParaRPr>
                    </a:p>
                  </a:txBody>
                  <a:tcPr marL="18000" marR="18000" marT="36000" marB="36000" anchor="ctr" anchorCtr="1">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endParaRPr lang="en-GB" sz="700" b="0" dirty="0">
                        <a:solidFill>
                          <a:schemeClr val="tx1"/>
                        </a:solidFill>
                        <a:latin typeface="Arial" panose="020B0604020202020204" pitchFamily="34" charset="0"/>
                        <a:cs typeface="Arial" panose="020B0604020202020204" pitchFamily="34" charset="0"/>
                      </a:endParaRPr>
                    </a:p>
                  </a:txBody>
                  <a:tcPr marL="18000" marR="18000" marT="36000" marB="3600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endParaRPr lang="en-GB" sz="700" b="0" dirty="0">
                        <a:solidFill>
                          <a:schemeClr val="tx1"/>
                        </a:solidFill>
                        <a:latin typeface="Arial" panose="020B0604020202020204" pitchFamily="34" charset="0"/>
                        <a:cs typeface="Arial" panose="020B0604020202020204" pitchFamily="34" charset="0"/>
                      </a:endParaRPr>
                    </a:p>
                  </a:txBody>
                  <a:tcPr marL="18000" marR="18000" marT="36000" marB="3600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endParaRPr lang="en-GB" sz="700" b="0" dirty="0">
                        <a:solidFill>
                          <a:schemeClr val="tx1"/>
                        </a:solidFill>
                        <a:latin typeface="Arial" panose="020B0604020202020204" pitchFamily="34" charset="0"/>
                        <a:cs typeface="Arial" panose="020B0604020202020204" pitchFamily="34" charset="0"/>
                      </a:endParaRPr>
                    </a:p>
                  </a:txBody>
                  <a:tcPr marL="18000" marR="18000" marT="36000" marB="3600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endParaRPr lang="en-GB" sz="700" b="0" dirty="0">
                        <a:solidFill>
                          <a:schemeClr val="tx1"/>
                        </a:solidFill>
                        <a:latin typeface="Arial" panose="020B0604020202020204" pitchFamily="34" charset="0"/>
                        <a:cs typeface="Arial" panose="020B0604020202020204" pitchFamily="34" charset="0"/>
                      </a:endParaRPr>
                    </a:p>
                  </a:txBody>
                  <a:tcPr marL="18000" marR="18000" marT="36000" marB="3600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endParaRPr lang="en-GB" sz="700" b="0" dirty="0">
                        <a:solidFill>
                          <a:schemeClr val="tx1"/>
                        </a:solidFill>
                        <a:latin typeface="Arial" panose="020B0604020202020204" pitchFamily="34" charset="0"/>
                        <a:cs typeface="Arial" panose="020B0604020202020204" pitchFamily="34" charset="0"/>
                      </a:endParaRPr>
                    </a:p>
                  </a:txBody>
                  <a:tcPr marL="18000" marR="18000" marT="36000" marB="3600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endParaRPr lang="en-GB" sz="700" b="0" dirty="0">
                        <a:solidFill>
                          <a:schemeClr val="tx1"/>
                        </a:solidFill>
                        <a:latin typeface="Arial" panose="020B0604020202020204" pitchFamily="34" charset="0"/>
                        <a:cs typeface="Arial" panose="020B0604020202020204" pitchFamily="34" charset="0"/>
                      </a:endParaRPr>
                    </a:p>
                  </a:txBody>
                  <a:tcPr marL="18000" marR="18000" marT="36000" marB="3600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endParaRPr lang="en-GB" sz="700" b="0" dirty="0">
                        <a:solidFill>
                          <a:schemeClr val="tx1"/>
                        </a:solidFill>
                        <a:latin typeface="Arial" panose="020B0604020202020204" pitchFamily="34" charset="0"/>
                        <a:cs typeface="Arial" panose="020B0604020202020204" pitchFamily="34" charset="0"/>
                      </a:endParaRPr>
                    </a:p>
                  </a:txBody>
                  <a:tcPr marL="18000" marR="18000" marT="36000" marB="3600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endParaRPr lang="en-GB" sz="700" b="0" dirty="0">
                        <a:solidFill>
                          <a:schemeClr val="tx1"/>
                        </a:solidFill>
                        <a:latin typeface="Arial" panose="020B0604020202020204" pitchFamily="34" charset="0"/>
                        <a:cs typeface="Arial" panose="020B0604020202020204" pitchFamily="34" charset="0"/>
                      </a:endParaRPr>
                    </a:p>
                  </a:txBody>
                  <a:tcPr marL="18000" marR="18000" marT="36000" marB="3600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endParaRPr lang="en-GB" sz="700" b="0" dirty="0">
                        <a:solidFill>
                          <a:schemeClr val="tx1"/>
                        </a:solidFill>
                        <a:latin typeface="Arial" panose="020B0604020202020204" pitchFamily="34" charset="0"/>
                        <a:cs typeface="Arial" panose="020B0604020202020204" pitchFamily="34" charset="0"/>
                      </a:endParaRPr>
                    </a:p>
                  </a:txBody>
                  <a:tcPr marL="18000" marR="18000" marT="36000" marB="3600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endParaRPr lang="en-GB" sz="700" b="0" dirty="0">
                        <a:solidFill>
                          <a:schemeClr val="tx1"/>
                        </a:solidFill>
                        <a:latin typeface="Arial" panose="020B0604020202020204" pitchFamily="34" charset="0"/>
                        <a:cs typeface="Arial" panose="020B0604020202020204" pitchFamily="34" charset="0"/>
                      </a:endParaRPr>
                    </a:p>
                  </a:txBody>
                  <a:tcPr marL="18000" marR="18000" marT="36000" marB="3600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endParaRPr lang="en-GB" sz="700" b="0" dirty="0">
                        <a:solidFill>
                          <a:schemeClr val="tx1"/>
                        </a:solidFill>
                        <a:latin typeface="Arial" panose="020B0604020202020204" pitchFamily="34" charset="0"/>
                        <a:cs typeface="Arial" panose="020B0604020202020204" pitchFamily="34" charset="0"/>
                      </a:endParaRPr>
                    </a:p>
                  </a:txBody>
                  <a:tcPr marL="18000" marR="18000" marT="36000" marB="36000" anchor="ctr" anchorCtr="1">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endParaRPr lang="en-GB" sz="700" b="0" dirty="0">
                        <a:solidFill>
                          <a:schemeClr val="bg1"/>
                        </a:solidFill>
                        <a:latin typeface="Arial" panose="020B0604020202020204" pitchFamily="34" charset="0"/>
                        <a:cs typeface="Arial" panose="020B0604020202020204" pitchFamily="34" charset="0"/>
                      </a:endParaRPr>
                    </a:p>
                  </a:txBody>
                  <a:tcPr marL="18000" marR="18000" marT="36000" marB="36000" anchor="ctr" anchorCtr="1">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endParaRPr lang="en-GB" sz="700" b="1" dirty="0">
                        <a:solidFill>
                          <a:schemeClr val="tx1"/>
                        </a:solidFill>
                        <a:latin typeface="Arial" panose="020B0604020202020204" pitchFamily="34" charset="0"/>
                        <a:cs typeface="Arial" panose="020B0604020202020204" pitchFamily="34" charset="0"/>
                      </a:endParaRPr>
                    </a:p>
                  </a:txBody>
                  <a:tcPr marL="18000" marR="18000" marT="36000" marB="3600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endParaRPr lang="en-GB" sz="700" b="1" dirty="0">
                        <a:solidFill>
                          <a:schemeClr val="tx1"/>
                        </a:solidFill>
                        <a:latin typeface="Arial" panose="020B0604020202020204" pitchFamily="34" charset="0"/>
                        <a:cs typeface="Arial" panose="020B0604020202020204" pitchFamily="34" charset="0"/>
                      </a:endParaRPr>
                    </a:p>
                  </a:txBody>
                  <a:tcPr marL="18000" marR="18000" marT="36000" marB="3600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endParaRPr lang="en-GB" sz="700" b="1" dirty="0">
                        <a:solidFill>
                          <a:schemeClr val="tx1"/>
                        </a:solidFill>
                        <a:latin typeface="Arial" panose="020B0604020202020204" pitchFamily="34" charset="0"/>
                        <a:cs typeface="Arial" panose="020B0604020202020204" pitchFamily="34" charset="0"/>
                      </a:endParaRPr>
                    </a:p>
                  </a:txBody>
                  <a:tcPr marL="18000" marR="18000" marT="36000" marB="36000" anchor="ctr" anchorCtr="1">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r>
            </a:tbl>
          </a:graphicData>
        </a:graphic>
      </p:graphicFrame>
      <p:sp>
        <p:nvSpPr>
          <p:cNvPr id="29" name="Rectangle à coins arrondis 28"/>
          <p:cNvSpPr/>
          <p:nvPr/>
        </p:nvSpPr>
        <p:spPr>
          <a:xfrm>
            <a:off x="2123872" y="1340768"/>
            <a:ext cx="1296000" cy="216024"/>
          </a:xfrm>
          <a:prstGeom prst="roundRect">
            <a:avLst/>
          </a:prstGeom>
          <a:solidFill>
            <a:schemeClr val="accent6">
              <a:lumMod val="20000"/>
              <a:lumOff val="8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smtClean="0">
                <a:solidFill>
                  <a:srgbClr val="002060"/>
                </a:solidFill>
                <a:latin typeface="Arial" panose="020B0604020202020204" pitchFamily="34" charset="0"/>
                <a:cs typeface="Arial" panose="020B0604020202020204" pitchFamily="34" charset="0"/>
              </a:rPr>
              <a:t>1</a:t>
            </a:r>
            <a:r>
              <a:rPr lang="en-GB" sz="1000" b="1" baseline="30000" dirty="0" smtClean="0">
                <a:solidFill>
                  <a:srgbClr val="002060"/>
                </a:solidFill>
                <a:latin typeface="Arial" panose="020B0604020202020204" pitchFamily="34" charset="0"/>
                <a:cs typeface="Arial" panose="020B0604020202020204" pitchFamily="34" charset="0"/>
              </a:rPr>
              <a:t>er</a:t>
            </a:r>
            <a:r>
              <a:rPr lang="en-GB" sz="1000" b="1" dirty="0" smtClean="0">
                <a:solidFill>
                  <a:srgbClr val="002060"/>
                </a:solidFill>
                <a:latin typeface="Arial" panose="020B0604020202020204" pitchFamily="34" charset="0"/>
                <a:cs typeface="Arial" panose="020B0604020202020204" pitchFamily="34" charset="0"/>
              </a:rPr>
              <a:t> </a:t>
            </a:r>
            <a:r>
              <a:rPr lang="en-GB" sz="1000" b="1" dirty="0" err="1">
                <a:solidFill>
                  <a:srgbClr val="002060"/>
                </a:solidFill>
                <a:latin typeface="Arial" panose="020B0604020202020204" pitchFamily="34" charset="0"/>
                <a:cs typeface="Arial" panose="020B0604020202020204" pitchFamily="34" charset="0"/>
              </a:rPr>
              <a:t>avril</a:t>
            </a:r>
            <a:r>
              <a:rPr lang="en-GB" sz="1000" b="1" dirty="0">
                <a:solidFill>
                  <a:srgbClr val="002060"/>
                </a:solidFill>
                <a:latin typeface="Arial" panose="020B0604020202020204" pitchFamily="34" charset="0"/>
                <a:cs typeface="Arial" panose="020B0604020202020204" pitchFamily="34" charset="0"/>
              </a:rPr>
              <a:t> </a:t>
            </a:r>
            <a:r>
              <a:rPr lang="en-GB" sz="1000" b="1" dirty="0" smtClean="0">
                <a:solidFill>
                  <a:srgbClr val="002060"/>
                </a:solidFill>
                <a:latin typeface="Arial" panose="020B0604020202020204" pitchFamily="34" charset="0"/>
                <a:cs typeface="Arial" panose="020B0604020202020204" pitchFamily="34" charset="0"/>
              </a:rPr>
              <a:t>2015</a:t>
            </a:r>
            <a:endParaRPr lang="en-GB" sz="1000" b="1" dirty="0">
              <a:solidFill>
                <a:srgbClr val="002060"/>
              </a:solidFill>
              <a:latin typeface="Arial" panose="020B0604020202020204" pitchFamily="34" charset="0"/>
              <a:cs typeface="Arial" panose="020B0604020202020204" pitchFamily="34" charset="0"/>
            </a:endParaRPr>
          </a:p>
        </p:txBody>
      </p:sp>
      <p:sp>
        <p:nvSpPr>
          <p:cNvPr id="30" name="Rectangle à coins arrondis 29"/>
          <p:cNvSpPr/>
          <p:nvPr/>
        </p:nvSpPr>
        <p:spPr>
          <a:xfrm>
            <a:off x="4572144" y="1340768"/>
            <a:ext cx="1296000" cy="216024"/>
          </a:xfrm>
          <a:prstGeom prst="roundRect">
            <a:avLst/>
          </a:prstGeom>
          <a:solidFill>
            <a:schemeClr val="accent6">
              <a:lumMod val="20000"/>
              <a:lumOff val="8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smtClean="0">
                <a:solidFill>
                  <a:srgbClr val="002060"/>
                </a:solidFill>
                <a:latin typeface="Arial" panose="020B0604020202020204" pitchFamily="34" charset="0"/>
                <a:cs typeface="Arial" panose="020B0604020202020204" pitchFamily="34" charset="0"/>
              </a:rPr>
              <a:t>1</a:t>
            </a:r>
            <a:r>
              <a:rPr lang="en-GB" sz="1000" b="1" baseline="30000" dirty="0" smtClean="0">
                <a:solidFill>
                  <a:srgbClr val="002060"/>
                </a:solidFill>
                <a:latin typeface="Arial" panose="020B0604020202020204" pitchFamily="34" charset="0"/>
                <a:cs typeface="Arial" panose="020B0604020202020204" pitchFamily="34" charset="0"/>
              </a:rPr>
              <a:t>er</a:t>
            </a:r>
            <a:r>
              <a:rPr lang="en-GB" sz="1000" b="1" dirty="0" smtClean="0">
                <a:solidFill>
                  <a:srgbClr val="002060"/>
                </a:solidFill>
                <a:latin typeface="Arial" panose="020B0604020202020204" pitchFamily="34" charset="0"/>
                <a:cs typeface="Arial" panose="020B0604020202020204" pitchFamily="34" charset="0"/>
              </a:rPr>
              <a:t> </a:t>
            </a:r>
            <a:r>
              <a:rPr lang="en-GB" sz="1000" b="1" dirty="0" err="1" smtClean="0">
                <a:solidFill>
                  <a:srgbClr val="002060"/>
                </a:solidFill>
                <a:latin typeface="Arial" panose="020B0604020202020204" pitchFamily="34" charset="0"/>
                <a:cs typeface="Arial" panose="020B0604020202020204" pitchFamily="34" charset="0"/>
              </a:rPr>
              <a:t>juillet</a:t>
            </a:r>
            <a:r>
              <a:rPr lang="en-GB" sz="1000" b="1" dirty="0" smtClean="0">
                <a:solidFill>
                  <a:srgbClr val="002060"/>
                </a:solidFill>
                <a:latin typeface="Arial" panose="020B0604020202020204" pitchFamily="34" charset="0"/>
                <a:cs typeface="Arial" panose="020B0604020202020204" pitchFamily="34" charset="0"/>
              </a:rPr>
              <a:t> 2015</a:t>
            </a:r>
            <a:endParaRPr lang="en-GB" sz="1000" b="1" dirty="0">
              <a:solidFill>
                <a:srgbClr val="002060"/>
              </a:solidFill>
              <a:latin typeface="Arial" panose="020B0604020202020204" pitchFamily="34" charset="0"/>
              <a:cs typeface="Arial" panose="020B0604020202020204" pitchFamily="34" charset="0"/>
            </a:endParaRPr>
          </a:p>
        </p:txBody>
      </p:sp>
      <p:sp>
        <p:nvSpPr>
          <p:cNvPr id="31" name="Rectangle à coins arrondis 30"/>
          <p:cNvSpPr/>
          <p:nvPr/>
        </p:nvSpPr>
        <p:spPr>
          <a:xfrm>
            <a:off x="7020416" y="1340768"/>
            <a:ext cx="1296000" cy="216024"/>
          </a:xfrm>
          <a:prstGeom prst="roundRect">
            <a:avLst/>
          </a:prstGeom>
          <a:solidFill>
            <a:schemeClr val="accent6">
              <a:lumMod val="20000"/>
              <a:lumOff val="8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smtClean="0">
                <a:solidFill>
                  <a:srgbClr val="002060"/>
                </a:solidFill>
                <a:latin typeface="Arial" panose="020B0604020202020204" pitchFamily="34" charset="0"/>
                <a:cs typeface="Arial" panose="020B0604020202020204" pitchFamily="34" charset="0"/>
              </a:rPr>
              <a:t>Début 2016</a:t>
            </a:r>
            <a:endParaRPr lang="en-GB" sz="1000" b="1" dirty="0">
              <a:solidFill>
                <a:srgbClr val="002060"/>
              </a:solidFill>
              <a:latin typeface="Arial" panose="020B0604020202020204" pitchFamily="34" charset="0"/>
              <a:cs typeface="Arial" panose="020B0604020202020204" pitchFamily="34" charset="0"/>
            </a:endParaRPr>
          </a:p>
        </p:txBody>
      </p:sp>
      <p:graphicFrame>
        <p:nvGraphicFramePr>
          <p:cNvPr id="7" name="Tableau 6"/>
          <p:cNvGraphicFramePr>
            <a:graphicFrameLocks noGrp="1"/>
          </p:cNvGraphicFramePr>
          <p:nvPr>
            <p:extLst>
              <p:ext uri="{D42A27DB-BD31-4B8C-83A1-F6EECF244321}">
                <p14:modId xmlns:p14="http://schemas.microsoft.com/office/powerpoint/2010/main" val="2225398721"/>
              </p:ext>
            </p:extLst>
          </p:nvPr>
        </p:nvGraphicFramePr>
        <p:xfrm>
          <a:off x="179512" y="1760600"/>
          <a:ext cx="8712968" cy="3686799"/>
        </p:xfrm>
        <a:graphic>
          <a:graphicData uri="http://schemas.openxmlformats.org/drawingml/2006/table">
            <a:tbl>
              <a:tblPr firstRow="1" firstCol="1" bandRow="1"/>
              <a:tblGrid>
                <a:gridCol w="928077"/>
                <a:gridCol w="146436"/>
                <a:gridCol w="2879270"/>
                <a:gridCol w="219655"/>
                <a:gridCol w="1684019"/>
                <a:gridCol w="292873"/>
                <a:gridCol w="2562638"/>
              </a:tblGrid>
              <a:tr h="458816">
                <a:tc>
                  <a:txBody>
                    <a:bodyPr/>
                    <a:lstStyle/>
                    <a:p>
                      <a:pPr algn="l">
                        <a:lnSpc>
                          <a:spcPct val="115000"/>
                        </a:lnSpc>
                        <a:spcAft>
                          <a:spcPts val="0"/>
                        </a:spcAft>
                      </a:pPr>
                      <a:r>
                        <a:rPr lang="fr-FR" sz="1000" b="1" dirty="0">
                          <a:solidFill>
                            <a:schemeClr val="bg1"/>
                          </a:solidFill>
                          <a:effectLst/>
                          <a:latin typeface="Arial"/>
                          <a:ea typeface="Calibri"/>
                          <a:cs typeface="Times New Roman"/>
                        </a:rPr>
                        <a:t>Thème</a:t>
                      </a:r>
                      <a:endParaRPr lang="en-GB" sz="1000" b="1" dirty="0">
                        <a:solidFill>
                          <a:schemeClr val="bg1"/>
                        </a:solidFill>
                        <a:effectLst/>
                        <a:latin typeface="Calibri"/>
                        <a:ea typeface="Calibri"/>
                        <a:cs typeface="Times New Roman"/>
                      </a:endParaRPr>
                    </a:p>
                  </a:txBody>
                  <a:tcPr marL="54000" marR="54000" marT="54000" marB="54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ysDot"/>
                      <a:round/>
                      <a:headEnd type="none" w="med" len="med"/>
                      <a:tailEnd type="none" w="med" len="med"/>
                    </a:lnB>
                    <a:lnBlToTr w="12700" cap="flat" cmpd="sng" algn="ctr">
                      <a:noFill/>
                      <a:prstDash val="solid"/>
                      <a:round/>
                      <a:headEnd type="none" w="med" len="med"/>
                      <a:tailEnd type="none" w="med" len="med"/>
                    </a:lnBlToTr>
                    <a:solidFill>
                      <a:schemeClr val="tx2"/>
                    </a:solidFill>
                  </a:tcPr>
                </a:tc>
                <a:tc>
                  <a:txBody>
                    <a:bodyPr/>
                    <a:lstStyle/>
                    <a:p>
                      <a:pPr algn="l">
                        <a:lnSpc>
                          <a:spcPct val="115000"/>
                        </a:lnSpc>
                        <a:spcAft>
                          <a:spcPts val="0"/>
                        </a:spcAft>
                      </a:pPr>
                      <a:endParaRPr lang="en-GB" sz="800" dirty="0">
                        <a:effectLst/>
                        <a:latin typeface="Calibri"/>
                        <a:ea typeface="Calibri"/>
                        <a:cs typeface="Times New Roman"/>
                      </a:endParaRPr>
                    </a:p>
                  </a:txBody>
                  <a:tcPr marL="18000" marR="18000" marT="54000" marB="54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ysDot"/>
                      <a:round/>
                      <a:headEnd type="none" w="med" len="med"/>
                      <a:tailEnd type="none" w="med" len="med"/>
                    </a:lnT>
                    <a:lnB w="12700" cap="flat" cmpd="sng" algn="ctr">
                      <a:solidFill>
                        <a:schemeClr val="tx1"/>
                      </a:solidFill>
                      <a:prstDash val="sysDot"/>
                      <a:round/>
                      <a:headEnd type="none" w="med" len="med"/>
                      <a:tailEnd type="none" w="med" len="med"/>
                    </a:lnB>
                    <a:lnBlToTr w="12700" cap="flat" cmpd="sng" algn="ctr">
                      <a:noFill/>
                      <a:prstDash val="solid"/>
                      <a:round/>
                      <a:headEnd type="none" w="med" len="med"/>
                      <a:tailEnd type="none" w="med" len="med"/>
                    </a:lnBlToTr>
                  </a:tcPr>
                </a:tc>
                <a:tc>
                  <a:txBody>
                    <a:bodyPr/>
                    <a:lstStyle/>
                    <a:p>
                      <a:pPr algn="ctr">
                        <a:lnSpc>
                          <a:spcPct val="115000"/>
                        </a:lnSpc>
                        <a:spcAft>
                          <a:spcPts val="0"/>
                        </a:spcAft>
                      </a:pPr>
                      <a:r>
                        <a:rPr lang="fr-FR" sz="1000" b="1" i="0" kern="1200" dirty="0" smtClean="0">
                          <a:solidFill>
                            <a:schemeClr val="bg1">
                              <a:lumMod val="95000"/>
                            </a:schemeClr>
                          </a:solidFill>
                          <a:effectLst/>
                          <a:latin typeface="Arial"/>
                          <a:ea typeface="Calibri"/>
                          <a:cs typeface="Times New Roman"/>
                        </a:rPr>
                        <a:t>Demandes</a:t>
                      </a:r>
                      <a:r>
                        <a:rPr lang="fr-FR" sz="1000" b="1" i="0" kern="1200" baseline="0" dirty="0" smtClean="0">
                          <a:solidFill>
                            <a:schemeClr val="bg1">
                              <a:lumMod val="95000"/>
                            </a:schemeClr>
                          </a:solidFill>
                          <a:effectLst/>
                          <a:latin typeface="Arial"/>
                          <a:ea typeface="Calibri"/>
                          <a:cs typeface="Times New Roman"/>
                        </a:rPr>
                        <a:t> pouvant être déposées </a:t>
                      </a:r>
                      <a:r>
                        <a:rPr lang="fr-FR" sz="1000" b="1" i="0" kern="1200" dirty="0" smtClean="0">
                          <a:solidFill>
                            <a:schemeClr val="bg1">
                              <a:lumMod val="95000"/>
                            </a:schemeClr>
                          </a:solidFill>
                          <a:effectLst/>
                          <a:latin typeface="Arial"/>
                          <a:ea typeface="Calibri"/>
                          <a:cs typeface="Times New Roman"/>
                        </a:rPr>
                        <a:t>au 1/4/15</a:t>
                      </a:r>
                      <a:endParaRPr lang="en-GB" sz="1000" b="1" i="0" kern="1200" dirty="0">
                        <a:solidFill>
                          <a:schemeClr val="bg1">
                            <a:lumMod val="95000"/>
                          </a:schemeClr>
                        </a:solidFill>
                        <a:effectLst/>
                        <a:latin typeface="Arial"/>
                        <a:ea typeface="Calibri"/>
                        <a:cs typeface="Times New Roman"/>
                      </a:endParaRPr>
                    </a:p>
                  </a:txBody>
                  <a:tcPr marL="18000" marR="18000" marT="54000" marB="54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ysDot"/>
                      <a:round/>
                      <a:headEnd type="none" w="med" len="med"/>
                      <a:tailEnd type="none" w="med" len="med"/>
                    </a:lnB>
                    <a:lnBlToTr w="12700" cap="flat" cmpd="sng" algn="ctr">
                      <a:noFill/>
                      <a:prstDash val="solid"/>
                      <a:round/>
                      <a:headEnd type="none" w="med" len="med"/>
                      <a:tailEnd type="none" w="med" len="med"/>
                    </a:lnBlToTr>
                    <a:solidFill>
                      <a:schemeClr val="accent1"/>
                    </a:solidFill>
                  </a:tcPr>
                </a:tc>
                <a:tc>
                  <a:txBody>
                    <a:bodyPr/>
                    <a:lstStyle/>
                    <a:p>
                      <a:pPr algn="ctr">
                        <a:lnSpc>
                          <a:spcPct val="115000"/>
                        </a:lnSpc>
                        <a:spcAft>
                          <a:spcPts val="0"/>
                        </a:spcAft>
                      </a:pPr>
                      <a:endParaRPr lang="en-GB" sz="900" i="0" dirty="0">
                        <a:effectLst/>
                        <a:latin typeface="Calibri"/>
                        <a:ea typeface="Calibri"/>
                        <a:cs typeface="Times New Roman"/>
                      </a:endParaRPr>
                    </a:p>
                  </a:txBody>
                  <a:tcPr marL="18000" marR="18000" marT="54000" marB="54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ysDot"/>
                      <a:round/>
                      <a:headEnd type="none" w="med" len="med"/>
                      <a:tailEnd type="none" w="med" len="med"/>
                    </a:lnT>
                    <a:lnB w="12700" cap="flat" cmpd="sng" algn="ctr">
                      <a:solidFill>
                        <a:schemeClr val="tx1"/>
                      </a:solidFill>
                      <a:prstDash val="sysDot"/>
                      <a:round/>
                      <a:headEnd type="none" w="med" len="med"/>
                      <a:tailEnd type="none" w="med" len="med"/>
                    </a:lnB>
                    <a:lnBlToTr w="12700" cap="flat" cmpd="sng" algn="ctr">
                      <a:noFill/>
                      <a:prstDash val="solid"/>
                      <a:round/>
                      <a:headEnd type="none" w="med" len="med"/>
                      <a:tailEnd type="none" w="med" len="med"/>
                    </a:lnBlToTr>
                  </a:tcPr>
                </a:tc>
                <a:tc>
                  <a:txBody>
                    <a:bodyPr/>
                    <a:lstStyle/>
                    <a:p>
                      <a:pPr algn="ctr">
                        <a:lnSpc>
                          <a:spcPct val="115000"/>
                        </a:lnSpc>
                        <a:spcAft>
                          <a:spcPts val="0"/>
                        </a:spcAft>
                      </a:pPr>
                      <a:r>
                        <a:rPr lang="fr-FR" sz="1000" b="1" i="0" kern="1200" dirty="0" smtClean="0">
                          <a:solidFill>
                            <a:schemeClr val="bg1">
                              <a:lumMod val="95000"/>
                            </a:schemeClr>
                          </a:solidFill>
                          <a:effectLst/>
                          <a:latin typeface="Arial"/>
                          <a:ea typeface="Calibri"/>
                          <a:cs typeface="Times New Roman"/>
                        </a:rPr>
                        <a:t>Demandes</a:t>
                      </a:r>
                      <a:r>
                        <a:rPr lang="fr-FR" sz="1000" b="1" i="0" kern="1200" baseline="0" dirty="0" smtClean="0">
                          <a:solidFill>
                            <a:schemeClr val="bg1">
                              <a:lumMod val="95000"/>
                            </a:schemeClr>
                          </a:solidFill>
                          <a:effectLst/>
                          <a:latin typeface="Arial"/>
                          <a:ea typeface="Calibri"/>
                          <a:cs typeface="Times New Roman"/>
                        </a:rPr>
                        <a:t> pouvant être déposées </a:t>
                      </a:r>
                      <a:r>
                        <a:rPr lang="fr-FR" sz="1000" b="1" i="0" dirty="0" smtClean="0">
                          <a:solidFill>
                            <a:schemeClr val="bg1">
                              <a:lumMod val="95000"/>
                            </a:schemeClr>
                          </a:solidFill>
                          <a:effectLst/>
                          <a:latin typeface="Arial"/>
                          <a:ea typeface="Times New Roman"/>
                          <a:cs typeface="Times New Roman"/>
                        </a:rPr>
                        <a:t>au 1/7/15</a:t>
                      </a:r>
                      <a:endParaRPr lang="en-GB" sz="1000" b="1" i="0" dirty="0">
                        <a:solidFill>
                          <a:schemeClr val="bg1">
                            <a:lumMod val="95000"/>
                          </a:schemeClr>
                        </a:solidFill>
                        <a:effectLst/>
                        <a:latin typeface="Calibri"/>
                        <a:ea typeface="Calibri"/>
                        <a:cs typeface="Times New Roman"/>
                      </a:endParaRPr>
                    </a:p>
                  </a:txBody>
                  <a:tcPr marL="18000" marR="18000" marT="54000" marB="54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ysDot"/>
                      <a:round/>
                      <a:headEnd type="none" w="med" len="med"/>
                      <a:tailEnd type="none" w="med" len="med"/>
                    </a:lnB>
                    <a:lnBlToTr w="12700" cap="flat" cmpd="sng" algn="ctr">
                      <a:noFill/>
                      <a:prstDash val="solid"/>
                      <a:round/>
                      <a:headEnd type="none" w="med" len="med"/>
                      <a:tailEnd type="none" w="med" len="med"/>
                    </a:lnBlToTr>
                    <a:solidFill>
                      <a:schemeClr val="accent1"/>
                    </a:solidFill>
                  </a:tcPr>
                </a:tc>
                <a:tc>
                  <a:txBody>
                    <a:bodyPr/>
                    <a:lstStyle/>
                    <a:p>
                      <a:pPr algn="ctr">
                        <a:lnSpc>
                          <a:spcPct val="115000"/>
                        </a:lnSpc>
                        <a:spcAft>
                          <a:spcPts val="0"/>
                        </a:spcAft>
                      </a:pPr>
                      <a:endParaRPr lang="en-GB" sz="900" i="0" dirty="0">
                        <a:effectLst/>
                        <a:latin typeface="Calibri"/>
                        <a:ea typeface="Calibri"/>
                        <a:cs typeface="Times New Roman"/>
                      </a:endParaRPr>
                    </a:p>
                  </a:txBody>
                  <a:tcPr marL="18000" marR="18000" marT="54000" marB="54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ysDot"/>
                      <a:round/>
                      <a:headEnd type="none" w="med" len="med"/>
                      <a:tailEnd type="none" w="med" len="med"/>
                    </a:lnT>
                    <a:lnB w="12700" cap="flat" cmpd="sng" algn="ctr">
                      <a:solidFill>
                        <a:schemeClr val="tx1"/>
                      </a:solidFill>
                      <a:prstDash val="sysDot"/>
                      <a:round/>
                      <a:headEnd type="none" w="med" len="med"/>
                      <a:tailEnd type="none" w="med" len="med"/>
                    </a:lnB>
                    <a:lnBlToTr w="12700" cap="flat" cmpd="sng" algn="ctr">
                      <a:noFill/>
                      <a:prstDash val="solid"/>
                      <a:round/>
                      <a:headEnd type="none" w="med" len="med"/>
                      <a:tailEnd type="none" w="med" len="med"/>
                    </a:lnBlToTr>
                  </a:tcPr>
                </a:tc>
                <a:tc>
                  <a:txBody>
                    <a:bodyPr/>
                    <a:lstStyle/>
                    <a:p>
                      <a:pPr algn="ctr">
                        <a:lnSpc>
                          <a:spcPct val="115000"/>
                        </a:lnSpc>
                        <a:spcAft>
                          <a:spcPts val="0"/>
                        </a:spcAft>
                      </a:pPr>
                      <a:r>
                        <a:rPr lang="fr-FR" sz="1000" b="1" i="0" kern="1200" dirty="0" smtClean="0">
                          <a:solidFill>
                            <a:schemeClr val="bg1">
                              <a:lumMod val="95000"/>
                            </a:schemeClr>
                          </a:solidFill>
                          <a:effectLst/>
                          <a:latin typeface="Arial"/>
                          <a:ea typeface="Calibri"/>
                          <a:cs typeface="Times New Roman"/>
                        </a:rPr>
                        <a:t>Demandes</a:t>
                      </a:r>
                      <a:r>
                        <a:rPr lang="fr-FR" sz="1000" b="1" i="0" kern="1200" baseline="0" dirty="0" smtClean="0">
                          <a:solidFill>
                            <a:schemeClr val="bg1">
                              <a:lumMod val="95000"/>
                            </a:schemeClr>
                          </a:solidFill>
                          <a:effectLst/>
                          <a:latin typeface="Arial"/>
                          <a:ea typeface="Calibri"/>
                          <a:cs typeface="Times New Roman"/>
                        </a:rPr>
                        <a:t> pouvant être déposées </a:t>
                      </a:r>
                      <a:r>
                        <a:rPr lang="fr-FR" sz="1000" b="1" i="0" baseline="0" dirty="0" smtClean="0">
                          <a:solidFill>
                            <a:schemeClr val="bg1">
                              <a:lumMod val="95000"/>
                            </a:schemeClr>
                          </a:solidFill>
                          <a:effectLst/>
                          <a:latin typeface="Arial"/>
                          <a:ea typeface="Times New Roman"/>
                          <a:cs typeface="Times New Roman"/>
                        </a:rPr>
                        <a:t>au 1/1/16</a:t>
                      </a:r>
                      <a:endParaRPr lang="en-GB" sz="1000" b="1" i="0" dirty="0">
                        <a:solidFill>
                          <a:schemeClr val="bg1">
                            <a:lumMod val="95000"/>
                          </a:schemeClr>
                        </a:solidFill>
                        <a:effectLst/>
                        <a:latin typeface="Calibri"/>
                        <a:ea typeface="Calibri"/>
                        <a:cs typeface="Times New Roman"/>
                      </a:endParaRPr>
                    </a:p>
                  </a:txBody>
                  <a:tcPr marL="18000" marR="18000" marT="54000" marB="54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ysDot"/>
                      <a:round/>
                      <a:headEnd type="none" w="med" len="med"/>
                      <a:tailEnd type="none" w="med" len="med"/>
                    </a:lnB>
                    <a:lnBlToTr w="12700" cap="flat" cmpd="sng" algn="ctr">
                      <a:noFill/>
                      <a:prstDash val="solid"/>
                      <a:round/>
                      <a:headEnd type="none" w="med" len="med"/>
                      <a:tailEnd type="none" w="med" len="med"/>
                    </a:lnBlToTr>
                    <a:solidFill>
                      <a:schemeClr val="accent1"/>
                    </a:solidFill>
                  </a:tcPr>
                </a:tc>
              </a:tr>
              <a:tr h="386242">
                <a:tc>
                  <a:txBody>
                    <a:bodyPr/>
                    <a:lstStyle/>
                    <a:p>
                      <a:pPr algn="l">
                        <a:lnSpc>
                          <a:spcPct val="115000"/>
                        </a:lnSpc>
                        <a:spcAft>
                          <a:spcPts val="0"/>
                        </a:spcAft>
                      </a:pPr>
                      <a:r>
                        <a:rPr lang="fr-FR" sz="1000" b="1" dirty="0" smtClean="0">
                          <a:solidFill>
                            <a:schemeClr val="bg1"/>
                          </a:solidFill>
                          <a:effectLst/>
                          <a:latin typeface="Arial"/>
                          <a:ea typeface="Calibri"/>
                          <a:cs typeface="Times New Roman"/>
                        </a:rPr>
                        <a:t>Agrément</a:t>
                      </a:r>
                      <a:endParaRPr lang="en-GB" sz="1000" b="1" dirty="0">
                        <a:solidFill>
                          <a:schemeClr val="bg1"/>
                        </a:solidFill>
                        <a:effectLst/>
                        <a:latin typeface="Calibri"/>
                        <a:ea typeface="Calibri"/>
                        <a:cs typeface="Times New Roman"/>
                      </a:endParaRPr>
                    </a:p>
                  </a:txBody>
                  <a:tcPr marL="54000" marR="54000" marT="54000" marB="54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BlToTr w="12700" cap="flat" cmpd="sng" algn="ctr">
                      <a:noFill/>
                      <a:prstDash val="solid"/>
                      <a:round/>
                      <a:headEnd type="none" w="med" len="med"/>
                      <a:tailEnd type="none" w="med" len="med"/>
                    </a:lnBlToTr>
                    <a:solidFill>
                      <a:schemeClr val="tx2"/>
                    </a:solidFill>
                  </a:tcPr>
                </a:tc>
                <a:tc>
                  <a:txBody>
                    <a:bodyPr/>
                    <a:lstStyle/>
                    <a:p>
                      <a:pPr algn="l">
                        <a:lnSpc>
                          <a:spcPct val="115000"/>
                        </a:lnSpc>
                        <a:spcAft>
                          <a:spcPts val="0"/>
                        </a:spcAft>
                      </a:pPr>
                      <a:endParaRPr lang="en-GB" sz="800" dirty="0">
                        <a:effectLst/>
                        <a:latin typeface="Calibri"/>
                        <a:ea typeface="Calibri"/>
                        <a:cs typeface="Times New Roman"/>
                      </a:endParaRPr>
                    </a:p>
                  </a:txBody>
                  <a:tcPr marL="18000" marR="18000" marT="54000" marB="54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BlToTr w="12700" cap="flat" cmpd="sng" algn="ctr">
                      <a:noFill/>
                      <a:prstDash val="solid"/>
                      <a:round/>
                      <a:headEnd type="none" w="med" len="med"/>
                      <a:tailEnd type="none" w="med" len="med"/>
                    </a:lnBlToTr>
                  </a:tcPr>
                </a:tc>
                <a:tc>
                  <a:txBody>
                    <a:bodyPr/>
                    <a:lstStyle/>
                    <a:p>
                      <a:pPr marL="92075" indent="-92075" algn="l">
                        <a:lnSpc>
                          <a:spcPct val="115000"/>
                        </a:lnSpc>
                        <a:spcAft>
                          <a:spcPts val="0"/>
                        </a:spcAft>
                        <a:buFont typeface="Arial" panose="020B0604020202020204" pitchFamily="34" charset="0"/>
                        <a:buChar char="•"/>
                      </a:pPr>
                      <a:r>
                        <a:rPr lang="fr-FR" sz="800" kern="1200" dirty="0">
                          <a:solidFill>
                            <a:schemeClr val="tx1"/>
                          </a:solidFill>
                          <a:effectLst/>
                          <a:latin typeface="Arial"/>
                          <a:ea typeface="Calibri"/>
                          <a:cs typeface="Times New Roman"/>
                        </a:rPr>
                        <a:t>Agrément d’un </a:t>
                      </a:r>
                      <a:r>
                        <a:rPr lang="fr-FR" sz="800" kern="1200" dirty="0" smtClean="0">
                          <a:solidFill>
                            <a:schemeClr val="tx1"/>
                          </a:solidFill>
                          <a:effectLst/>
                          <a:latin typeface="Arial"/>
                          <a:ea typeface="Calibri"/>
                          <a:cs typeface="Times New Roman"/>
                        </a:rPr>
                        <a:t>véhicule de titrisation</a:t>
                      </a:r>
                      <a:r>
                        <a:rPr lang="fr-FR" sz="800" kern="1200" baseline="0" dirty="0" smtClean="0">
                          <a:solidFill>
                            <a:schemeClr val="tx1"/>
                          </a:solidFill>
                          <a:effectLst/>
                          <a:latin typeface="Arial"/>
                          <a:ea typeface="Calibri"/>
                          <a:cs typeface="Times New Roman"/>
                        </a:rPr>
                        <a:t> (ou </a:t>
                      </a:r>
                      <a:r>
                        <a:rPr lang="fr-FR" sz="800" kern="1200" dirty="0" smtClean="0">
                          <a:solidFill>
                            <a:schemeClr val="tx1"/>
                          </a:solidFill>
                          <a:effectLst/>
                          <a:latin typeface="Arial"/>
                          <a:ea typeface="Calibri"/>
                          <a:cs typeface="Times New Roman"/>
                        </a:rPr>
                        <a:t>SPV</a:t>
                      </a:r>
                      <a:r>
                        <a:rPr lang="fr-FR" sz="800" kern="1200" baseline="0" dirty="0" smtClean="0">
                          <a:solidFill>
                            <a:schemeClr val="tx1"/>
                          </a:solidFill>
                          <a:effectLst/>
                          <a:latin typeface="Arial"/>
                          <a:ea typeface="Calibri"/>
                          <a:cs typeface="Times New Roman"/>
                        </a:rPr>
                        <a:t> </a:t>
                      </a:r>
                      <a:r>
                        <a:rPr lang="fr-FR" sz="800" kern="1200" dirty="0" smtClean="0">
                          <a:solidFill>
                            <a:schemeClr val="tx1"/>
                          </a:solidFill>
                          <a:effectLst/>
                          <a:latin typeface="Arial"/>
                          <a:ea typeface="Calibri"/>
                          <a:cs typeface="Times New Roman"/>
                        </a:rPr>
                        <a:t>pour </a:t>
                      </a:r>
                      <a:r>
                        <a:rPr lang="fr-FR" sz="800" i="1" kern="1200" dirty="0" err="1" smtClean="0">
                          <a:solidFill>
                            <a:schemeClr val="tx1"/>
                          </a:solidFill>
                          <a:effectLst/>
                          <a:latin typeface="Arial"/>
                          <a:ea typeface="Calibri"/>
                          <a:cs typeface="Times New Roman"/>
                        </a:rPr>
                        <a:t>special</a:t>
                      </a:r>
                      <a:r>
                        <a:rPr lang="fr-FR" sz="800" i="1" kern="1200" dirty="0" smtClean="0">
                          <a:solidFill>
                            <a:schemeClr val="tx1"/>
                          </a:solidFill>
                          <a:effectLst/>
                          <a:latin typeface="Arial"/>
                          <a:ea typeface="Calibri"/>
                          <a:cs typeface="Times New Roman"/>
                        </a:rPr>
                        <a:t> </a:t>
                      </a:r>
                      <a:r>
                        <a:rPr lang="fr-FR" sz="800" i="1" kern="1200" dirty="0" err="1" smtClean="0">
                          <a:solidFill>
                            <a:schemeClr val="tx1"/>
                          </a:solidFill>
                          <a:effectLst/>
                          <a:latin typeface="Arial"/>
                          <a:ea typeface="Calibri"/>
                          <a:cs typeface="Times New Roman"/>
                        </a:rPr>
                        <a:t>purpose</a:t>
                      </a:r>
                      <a:r>
                        <a:rPr lang="fr-FR" sz="800" i="1" kern="1200" dirty="0" smtClean="0">
                          <a:solidFill>
                            <a:schemeClr val="tx1"/>
                          </a:solidFill>
                          <a:effectLst/>
                          <a:latin typeface="Arial"/>
                          <a:ea typeface="Calibri"/>
                          <a:cs typeface="Times New Roman"/>
                        </a:rPr>
                        <a:t> </a:t>
                      </a:r>
                      <a:r>
                        <a:rPr lang="fr-FR" sz="800" i="1" kern="1200" dirty="0" err="1" smtClean="0">
                          <a:solidFill>
                            <a:schemeClr val="tx1"/>
                          </a:solidFill>
                          <a:effectLst/>
                          <a:latin typeface="Arial"/>
                          <a:ea typeface="Calibri"/>
                          <a:cs typeface="Times New Roman"/>
                        </a:rPr>
                        <a:t>vehicle</a:t>
                      </a:r>
                      <a:r>
                        <a:rPr lang="fr-FR" sz="800" i="1" kern="1200" dirty="0" smtClean="0">
                          <a:solidFill>
                            <a:schemeClr val="tx1"/>
                          </a:solidFill>
                          <a:effectLst/>
                          <a:latin typeface="Arial"/>
                          <a:ea typeface="Calibri"/>
                          <a:cs typeface="Times New Roman"/>
                        </a:rPr>
                        <a:t>)</a:t>
                      </a:r>
                      <a:endParaRPr lang="en-GB" sz="800" i="1" kern="1200" dirty="0">
                        <a:solidFill>
                          <a:schemeClr val="tx1"/>
                        </a:solidFill>
                        <a:effectLst/>
                        <a:latin typeface="Arial"/>
                        <a:ea typeface="Calibri"/>
                        <a:cs typeface="Times New Roman"/>
                      </a:endParaRPr>
                    </a:p>
                  </a:txBody>
                  <a:tcPr marL="18000" marR="18000" marT="54000" marB="54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BlToTr w="12700" cap="flat" cmpd="sng" algn="ctr">
                      <a:noFill/>
                      <a:prstDash val="solid"/>
                      <a:round/>
                      <a:headEnd type="none" w="med" len="med"/>
                      <a:tailEnd type="none" w="med" len="med"/>
                    </a:lnBlToTr>
                    <a:solidFill>
                      <a:schemeClr val="accent1">
                        <a:lumMod val="40000"/>
                        <a:lumOff val="60000"/>
                      </a:schemeClr>
                    </a:solidFill>
                  </a:tcPr>
                </a:tc>
                <a:tc>
                  <a:txBody>
                    <a:bodyPr/>
                    <a:lstStyle/>
                    <a:p>
                      <a:pPr algn="l">
                        <a:lnSpc>
                          <a:spcPct val="115000"/>
                        </a:lnSpc>
                        <a:spcAft>
                          <a:spcPts val="0"/>
                        </a:spcAft>
                      </a:pPr>
                      <a:endParaRPr lang="en-GB" sz="800" kern="1200">
                        <a:solidFill>
                          <a:schemeClr val="tx1"/>
                        </a:solidFill>
                        <a:effectLst/>
                        <a:latin typeface="Arial"/>
                        <a:ea typeface="Calibri"/>
                        <a:cs typeface="Times New Roman"/>
                      </a:endParaRPr>
                    </a:p>
                  </a:txBody>
                  <a:tcPr marL="18000" marR="18000" marT="54000" marB="54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BlToTr w="12700" cap="flat" cmpd="sng" algn="ctr">
                      <a:noFill/>
                      <a:prstDash val="solid"/>
                      <a:round/>
                      <a:headEnd type="none" w="med" len="med"/>
                      <a:tailEnd type="none" w="med" len="med"/>
                    </a:lnBlToTr>
                  </a:tcPr>
                </a:tc>
                <a:tc>
                  <a:txBody>
                    <a:bodyPr/>
                    <a:lstStyle/>
                    <a:p>
                      <a:pPr algn="l">
                        <a:lnSpc>
                          <a:spcPct val="115000"/>
                        </a:lnSpc>
                        <a:spcAft>
                          <a:spcPts val="0"/>
                        </a:spcAft>
                      </a:pPr>
                      <a:r>
                        <a:rPr lang="fr-FR" sz="800" kern="1200" dirty="0">
                          <a:solidFill>
                            <a:schemeClr val="tx1"/>
                          </a:solidFill>
                          <a:effectLst/>
                          <a:latin typeface="Arial"/>
                          <a:ea typeface="Calibri"/>
                          <a:cs typeface="Times New Roman"/>
                        </a:rPr>
                        <a:t> </a:t>
                      </a:r>
                      <a:endParaRPr lang="en-GB" sz="800" kern="1200" dirty="0">
                        <a:solidFill>
                          <a:schemeClr val="tx1"/>
                        </a:solidFill>
                        <a:effectLst/>
                        <a:latin typeface="Arial"/>
                        <a:ea typeface="Calibri"/>
                        <a:cs typeface="Times New Roman"/>
                      </a:endParaRPr>
                    </a:p>
                  </a:txBody>
                  <a:tcPr marL="18000" marR="18000" marT="54000" marB="54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BlToTr w="12700" cap="flat" cmpd="sng" algn="ctr">
                      <a:noFill/>
                      <a:prstDash val="solid"/>
                      <a:round/>
                      <a:headEnd type="none" w="med" len="med"/>
                      <a:tailEnd type="none" w="med" len="med"/>
                    </a:lnBlToTr>
                    <a:solidFill>
                      <a:schemeClr val="accent1">
                        <a:lumMod val="40000"/>
                        <a:lumOff val="60000"/>
                      </a:schemeClr>
                    </a:solidFill>
                  </a:tcPr>
                </a:tc>
                <a:tc>
                  <a:txBody>
                    <a:bodyPr/>
                    <a:lstStyle/>
                    <a:p>
                      <a:pPr algn="l">
                        <a:lnSpc>
                          <a:spcPct val="115000"/>
                        </a:lnSpc>
                        <a:spcAft>
                          <a:spcPts val="0"/>
                        </a:spcAft>
                      </a:pPr>
                      <a:endParaRPr lang="en-GB" sz="800" dirty="0">
                        <a:effectLst/>
                        <a:latin typeface="Calibri"/>
                        <a:ea typeface="Calibri"/>
                        <a:cs typeface="Times New Roman"/>
                      </a:endParaRPr>
                    </a:p>
                  </a:txBody>
                  <a:tcPr marL="18000" marR="18000" marT="54000" marB="54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BlToTr w="12700" cap="flat" cmpd="sng" algn="ctr">
                      <a:noFill/>
                      <a:prstDash val="solid"/>
                      <a:round/>
                      <a:headEnd type="none" w="med" len="med"/>
                      <a:tailEnd type="none" w="med" len="med"/>
                    </a:lnBlToTr>
                  </a:tcPr>
                </a:tc>
                <a:tc>
                  <a:txBody>
                    <a:bodyPr/>
                    <a:lstStyle/>
                    <a:p>
                      <a:pPr algn="l">
                        <a:lnSpc>
                          <a:spcPct val="115000"/>
                        </a:lnSpc>
                        <a:spcAft>
                          <a:spcPts val="0"/>
                        </a:spcAft>
                      </a:pPr>
                      <a:r>
                        <a:rPr lang="fr-FR" sz="800" dirty="0">
                          <a:effectLst/>
                          <a:latin typeface="Arial"/>
                          <a:ea typeface="Calibri"/>
                          <a:cs typeface="Times New Roman"/>
                        </a:rPr>
                        <a:t> </a:t>
                      </a:r>
                      <a:endParaRPr lang="en-GB" sz="800" dirty="0">
                        <a:effectLst/>
                        <a:latin typeface="Calibri"/>
                        <a:ea typeface="Calibri"/>
                        <a:cs typeface="Times New Roman"/>
                      </a:endParaRPr>
                    </a:p>
                  </a:txBody>
                  <a:tcPr marL="18000" marR="18000" marT="54000" marB="54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BlToTr w="12700" cap="flat" cmpd="sng" algn="ctr">
                      <a:noFill/>
                      <a:prstDash val="solid"/>
                      <a:round/>
                      <a:headEnd type="none" w="med" len="med"/>
                      <a:tailEnd type="none" w="med" len="med"/>
                    </a:lnBlToTr>
                    <a:solidFill>
                      <a:schemeClr val="accent1">
                        <a:lumMod val="40000"/>
                        <a:lumOff val="60000"/>
                      </a:schemeClr>
                    </a:solidFill>
                  </a:tcPr>
                </a:tc>
              </a:tr>
              <a:tr h="673931">
                <a:tc>
                  <a:txBody>
                    <a:bodyPr/>
                    <a:lstStyle/>
                    <a:p>
                      <a:pPr algn="l">
                        <a:lnSpc>
                          <a:spcPct val="115000"/>
                        </a:lnSpc>
                        <a:spcAft>
                          <a:spcPts val="0"/>
                        </a:spcAft>
                      </a:pPr>
                      <a:r>
                        <a:rPr lang="fr-FR" sz="1000" b="1" dirty="0" smtClean="0">
                          <a:solidFill>
                            <a:schemeClr val="bg1"/>
                          </a:solidFill>
                          <a:effectLst/>
                          <a:latin typeface="Arial"/>
                          <a:ea typeface="Calibri"/>
                          <a:cs typeface="Times New Roman"/>
                        </a:rPr>
                        <a:t>Fonds </a:t>
                      </a:r>
                      <a:r>
                        <a:rPr lang="fr-FR" sz="1000" b="1" dirty="0">
                          <a:solidFill>
                            <a:schemeClr val="bg1"/>
                          </a:solidFill>
                          <a:effectLst/>
                          <a:latin typeface="Arial"/>
                          <a:ea typeface="Calibri"/>
                          <a:cs typeface="Times New Roman"/>
                        </a:rPr>
                        <a:t>propres</a:t>
                      </a:r>
                      <a:endParaRPr lang="en-GB" sz="1000" b="1" dirty="0">
                        <a:solidFill>
                          <a:schemeClr val="bg1"/>
                        </a:solidFill>
                        <a:effectLst/>
                        <a:latin typeface="Calibri"/>
                        <a:ea typeface="Calibri"/>
                        <a:cs typeface="Times New Roman"/>
                      </a:endParaRPr>
                    </a:p>
                  </a:txBody>
                  <a:tcPr marL="54000" marR="54000" marT="54000" marB="54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BlToTr w="12700" cap="flat" cmpd="sng" algn="ctr">
                      <a:noFill/>
                      <a:prstDash val="solid"/>
                      <a:round/>
                      <a:headEnd type="none" w="med" len="med"/>
                      <a:tailEnd type="none" w="med" len="med"/>
                    </a:lnBlToTr>
                    <a:solidFill>
                      <a:schemeClr val="tx2"/>
                    </a:solidFill>
                  </a:tcPr>
                </a:tc>
                <a:tc>
                  <a:txBody>
                    <a:bodyPr/>
                    <a:lstStyle/>
                    <a:p>
                      <a:pPr algn="l">
                        <a:lnSpc>
                          <a:spcPct val="115000"/>
                        </a:lnSpc>
                        <a:spcAft>
                          <a:spcPts val="0"/>
                        </a:spcAft>
                      </a:pPr>
                      <a:endParaRPr lang="en-GB" sz="800" dirty="0">
                        <a:effectLst/>
                        <a:latin typeface="Calibri"/>
                        <a:ea typeface="Calibri"/>
                        <a:cs typeface="Times New Roman"/>
                      </a:endParaRPr>
                    </a:p>
                  </a:txBody>
                  <a:tcPr marL="18000" marR="18000" marT="54000" marB="54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BlToTr w="12700" cap="flat" cmpd="sng" algn="ctr">
                      <a:noFill/>
                      <a:prstDash val="solid"/>
                      <a:round/>
                      <a:headEnd type="none" w="med" len="med"/>
                      <a:tailEnd type="none" w="med" len="med"/>
                    </a:lnBlToTr>
                  </a:tcPr>
                </a:tc>
                <a:tc>
                  <a:txBody>
                    <a:bodyPr/>
                    <a:lstStyle/>
                    <a:p>
                      <a:pPr marL="90488" indent="-90488" algn="l">
                        <a:lnSpc>
                          <a:spcPct val="115000"/>
                        </a:lnSpc>
                        <a:spcAft>
                          <a:spcPts val="0"/>
                        </a:spcAft>
                        <a:buFont typeface="Arial" panose="020B0604020202020204" pitchFamily="34" charset="0"/>
                        <a:buChar char="•"/>
                      </a:pPr>
                      <a:r>
                        <a:rPr lang="fr-FR" sz="800" kern="1200" dirty="0">
                          <a:solidFill>
                            <a:schemeClr val="tx1"/>
                          </a:solidFill>
                          <a:effectLst/>
                          <a:latin typeface="Arial"/>
                          <a:ea typeface="Calibri"/>
                          <a:cs typeface="Times New Roman"/>
                        </a:rPr>
                        <a:t>Reconnaissance de FP auxiliaires</a:t>
                      </a:r>
                      <a:endParaRPr lang="en-GB" sz="800" kern="1200" dirty="0">
                        <a:solidFill>
                          <a:schemeClr val="tx1"/>
                        </a:solidFill>
                        <a:effectLst/>
                        <a:latin typeface="Arial"/>
                        <a:ea typeface="Calibri"/>
                        <a:cs typeface="Times New Roman"/>
                      </a:endParaRPr>
                    </a:p>
                    <a:p>
                      <a:pPr marL="90488" indent="-90488" algn="l">
                        <a:lnSpc>
                          <a:spcPct val="115000"/>
                        </a:lnSpc>
                        <a:spcAft>
                          <a:spcPts val="0"/>
                        </a:spcAft>
                        <a:buFont typeface="Arial" panose="020B0604020202020204" pitchFamily="34" charset="0"/>
                        <a:buChar char="•"/>
                      </a:pPr>
                      <a:r>
                        <a:rPr lang="fr-FR" sz="800" kern="1200" dirty="0">
                          <a:solidFill>
                            <a:schemeClr val="tx1"/>
                          </a:solidFill>
                          <a:effectLst/>
                          <a:latin typeface="Arial"/>
                          <a:ea typeface="Calibri"/>
                          <a:cs typeface="Times New Roman"/>
                        </a:rPr>
                        <a:t>Admission et classification d’éléments de FP non listés</a:t>
                      </a:r>
                      <a:endParaRPr lang="en-GB" sz="800" kern="1200" dirty="0">
                        <a:solidFill>
                          <a:schemeClr val="tx1"/>
                        </a:solidFill>
                        <a:effectLst/>
                        <a:latin typeface="Arial"/>
                        <a:ea typeface="Calibri"/>
                        <a:cs typeface="Times New Roman"/>
                      </a:endParaRPr>
                    </a:p>
                    <a:p>
                      <a:pPr marL="90488" indent="-90488" algn="l">
                        <a:lnSpc>
                          <a:spcPct val="115000"/>
                        </a:lnSpc>
                        <a:spcAft>
                          <a:spcPts val="0"/>
                        </a:spcAft>
                        <a:buFont typeface="Arial" panose="020B0604020202020204" pitchFamily="34" charset="0"/>
                        <a:buChar char="•"/>
                      </a:pPr>
                      <a:r>
                        <a:rPr lang="fr-FR" sz="800" kern="1200" dirty="0">
                          <a:solidFill>
                            <a:schemeClr val="tx1"/>
                          </a:solidFill>
                          <a:effectLst/>
                          <a:latin typeface="Arial"/>
                          <a:ea typeface="Calibri"/>
                          <a:cs typeface="Times New Roman"/>
                        </a:rPr>
                        <a:t>Reconnaissance de FP auxiliaires d'une holding intermédiaire</a:t>
                      </a:r>
                      <a:endParaRPr lang="en-GB" sz="800" kern="1200" dirty="0">
                        <a:solidFill>
                          <a:schemeClr val="tx1"/>
                        </a:solidFill>
                        <a:effectLst/>
                        <a:latin typeface="Arial"/>
                        <a:ea typeface="Calibri"/>
                        <a:cs typeface="Times New Roman"/>
                      </a:endParaRPr>
                    </a:p>
                  </a:txBody>
                  <a:tcPr marL="18000" marR="18000" marT="54000" marB="54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BlToTr w="12700" cap="flat" cmpd="sng" algn="ctr">
                      <a:noFill/>
                      <a:prstDash val="solid"/>
                      <a:round/>
                      <a:headEnd type="none" w="med" len="med"/>
                      <a:tailEnd type="none" w="med" len="med"/>
                    </a:lnBlToTr>
                    <a:solidFill>
                      <a:schemeClr val="accent1">
                        <a:lumMod val="40000"/>
                        <a:lumOff val="60000"/>
                      </a:schemeClr>
                    </a:solidFill>
                  </a:tcPr>
                </a:tc>
                <a:tc>
                  <a:txBody>
                    <a:bodyPr/>
                    <a:lstStyle/>
                    <a:p>
                      <a:pPr algn="l">
                        <a:lnSpc>
                          <a:spcPct val="115000"/>
                        </a:lnSpc>
                        <a:spcAft>
                          <a:spcPts val="0"/>
                        </a:spcAft>
                      </a:pPr>
                      <a:endParaRPr lang="en-GB" sz="800" kern="1200" dirty="0">
                        <a:solidFill>
                          <a:schemeClr val="tx1"/>
                        </a:solidFill>
                        <a:effectLst/>
                        <a:latin typeface="Arial"/>
                        <a:ea typeface="Calibri"/>
                        <a:cs typeface="Times New Roman"/>
                      </a:endParaRPr>
                    </a:p>
                  </a:txBody>
                  <a:tcPr marL="18000" marR="18000" marT="54000" marB="54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BlToTr w="12700" cap="flat" cmpd="sng" algn="ctr">
                      <a:noFill/>
                      <a:prstDash val="solid"/>
                      <a:round/>
                      <a:headEnd type="none" w="med" len="med"/>
                      <a:tailEnd type="none" w="med" len="med"/>
                    </a:lnBlToTr>
                  </a:tcPr>
                </a:tc>
                <a:tc>
                  <a:txBody>
                    <a:bodyPr/>
                    <a:lstStyle/>
                    <a:p>
                      <a:pPr marL="90488" indent="-90488" algn="l" defTabSz="914400" rtl="0" eaLnBrk="1" latinLnBrk="0" hangingPunct="1">
                        <a:lnSpc>
                          <a:spcPct val="115000"/>
                        </a:lnSpc>
                        <a:spcAft>
                          <a:spcPts val="0"/>
                        </a:spcAft>
                        <a:buFont typeface="Arial" panose="020B0604020202020204" pitchFamily="34" charset="0"/>
                        <a:buChar char="•"/>
                      </a:pPr>
                      <a:r>
                        <a:rPr lang="fr-FR" sz="800" kern="1200" dirty="0">
                          <a:solidFill>
                            <a:schemeClr val="tx1"/>
                          </a:solidFill>
                          <a:effectLst/>
                          <a:latin typeface="Arial"/>
                          <a:ea typeface="Calibri"/>
                          <a:cs typeface="Times New Roman"/>
                        </a:rPr>
                        <a:t>Déduction </a:t>
                      </a:r>
                      <a:r>
                        <a:rPr lang="fr-FR" sz="800" kern="1200" dirty="0" smtClean="0">
                          <a:solidFill>
                            <a:schemeClr val="tx1"/>
                          </a:solidFill>
                          <a:effectLst/>
                          <a:latin typeface="Arial"/>
                          <a:ea typeface="Calibri"/>
                          <a:cs typeface="Times New Roman"/>
                        </a:rPr>
                        <a:t>des FP éligibles du groupe des participations dans les établissements</a:t>
                      </a:r>
                      <a:r>
                        <a:rPr lang="fr-FR" sz="800" kern="1200" baseline="0" dirty="0" smtClean="0">
                          <a:solidFill>
                            <a:schemeClr val="tx1"/>
                          </a:solidFill>
                          <a:effectLst/>
                          <a:latin typeface="Arial"/>
                          <a:ea typeface="Calibri"/>
                          <a:cs typeface="Times New Roman"/>
                        </a:rPr>
                        <a:t> de crédit et entreprises d’investissement</a:t>
                      </a:r>
                      <a:endParaRPr lang="en-GB" sz="800" kern="1200" dirty="0">
                        <a:solidFill>
                          <a:schemeClr val="tx1"/>
                        </a:solidFill>
                        <a:effectLst/>
                        <a:latin typeface="Arial"/>
                        <a:ea typeface="Calibri"/>
                        <a:cs typeface="Times New Roman"/>
                      </a:endParaRPr>
                    </a:p>
                  </a:txBody>
                  <a:tcPr marL="18000" marR="18000" marT="54000" marB="54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BlToTr w="12700" cap="flat" cmpd="sng" algn="ctr">
                      <a:noFill/>
                      <a:prstDash val="solid"/>
                      <a:round/>
                      <a:headEnd type="none" w="med" len="med"/>
                      <a:tailEnd type="none" w="med" len="med"/>
                    </a:lnBlToTr>
                    <a:solidFill>
                      <a:schemeClr val="accent1">
                        <a:lumMod val="40000"/>
                        <a:lumOff val="60000"/>
                      </a:schemeClr>
                    </a:solidFill>
                  </a:tcPr>
                </a:tc>
                <a:tc>
                  <a:txBody>
                    <a:bodyPr/>
                    <a:lstStyle/>
                    <a:p>
                      <a:pPr algn="l">
                        <a:lnSpc>
                          <a:spcPct val="115000"/>
                        </a:lnSpc>
                        <a:spcAft>
                          <a:spcPts val="0"/>
                        </a:spcAft>
                      </a:pPr>
                      <a:endParaRPr lang="en-GB" sz="800" dirty="0">
                        <a:effectLst/>
                        <a:latin typeface="Calibri"/>
                        <a:ea typeface="Calibri"/>
                        <a:cs typeface="Times New Roman"/>
                      </a:endParaRPr>
                    </a:p>
                  </a:txBody>
                  <a:tcPr marL="18000" marR="18000" marT="54000" marB="54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BlToTr w="12700" cap="flat" cmpd="sng" algn="ctr">
                      <a:noFill/>
                      <a:prstDash val="solid"/>
                      <a:round/>
                      <a:headEnd type="none" w="med" len="med"/>
                      <a:tailEnd type="none" w="med" len="med"/>
                    </a:lnBlToTr>
                  </a:tcPr>
                </a:tc>
                <a:tc>
                  <a:txBody>
                    <a:bodyPr/>
                    <a:lstStyle/>
                    <a:p>
                      <a:pPr algn="l">
                        <a:lnSpc>
                          <a:spcPct val="115000"/>
                        </a:lnSpc>
                        <a:spcAft>
                          <a:spcPts val="0"/>
                        </a:spcAft>
                      </a:pPr>
                      <a:r>
                        <a:rPr lang="fr-FR" sz="800" dirty="0">
                          <a:effectLst/>
                          <a:latin typeface="Arial"/>
                          <a:ea typeface="Calibri"/>
                          <a:cs typeface="Times New Roman"/>
                        </a:rPr>
                        <a:t> </a:t>
                      </a:r>
                      <a:endParaRPr lang="en-GB" sz="800" dirty="0">
                        <a:effectLst/>
                        <a:latin typeface="Calibri"/>
                        <a:ea typeface="Calibri"/>
                        <a:cs typeface="Times New Roman"/>
                      </a:endParaRPr>
                    </a:p>
                  </a:txBody>
                  <a:tcPr marL="18000" marR="18000" marT="54000" marB="54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BlToTr w="12700" cap="flat" cmpd="sng" algn="ctr">
                      <a:noFill/>
                      <a:prstDash val="solid"/>
                      <a:round/>
                      <a:headEnd type="none" w="med" len="med"/>
                      <a:tailEnd type="none" w="med" len="med"/>
                    </a:lnBlToTr>
                    <a:solidFill>
                      <a:schemeClr val="accent1">
                        <a:lumMod val="40000"/>
                        <a:lumOff val="60000"/>
                      </a:schemeClr>
                    </a:solidFill>
                  </a:tcPr>
                </a:tc>
              </a:tr>
              <a:tr h="530086">
                <a:tc>
                  <a:txBody>
                    <a:bodyPr/>
                    <a:lstStyle/>
                    <a:p>
                      <a:pPr algn="l">
                        <a:lnSpc>
                          <a:spcPct val="115000"/>
                        </a:lnSpc>
                        <a:spcAft>
                          <a:spcPts val="0"/>
                        </a:spcAft>
                      </a:pPr>
                      <a:r>
                        <a:rPr lang="fr-FR" sz="1000" b="1" dirty="0" smtClean="0">
                          <a:solidFill>
                            <a:schemeClr val="bg1"/>
                          </a:solidFill>
                          <a:effectLst/>
                          <a:latin typeface="Arial"/>
                          <a:ea typeface="Calibri"/>
                          <a:cs typeface="Times New Roman"/>
                        </a:rPr>
                        <a:t>Provisions </a:t>
                      </a:r>
                      <a:r>
                        <a:rPr lang="fr-FR" sz="1000" b="1" dirty="0">
                          <a:solidFill>
                            <a:schemeClr val="bg1"/>
                          </a:solidFill>
                          <a:effectLst/>
                          <a:latin typeface="Arial"/>
                          <a:ea typeface="Calibri"/>
                          <a:cs typeface="Times New Roman"/>
                        </a:rPr>
                        <a:t>techniques</a:t>
                      </a:r>
                      <a:endParaRPr lang="en-GB" sz="1000" b="1" dirty="0">
                        <a:solidFill>
                          <a:schemeClr val="bg1"/>
                        </a:solidFill>
                        <a:effectLst/>
                        <a:latin typeface="Calibri"/>
                        <a:ea typeface="Calibri"/>
                        <a:cs typeface="Times New Roman"/>
                      </a:endParaRPr>
                    </a:p>
                  </a:txBody>
                  <a:tcPr marL="54000" marR="54000" marT="54000" marB="54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BlToTr w="12700" cap="flat" cmpd="sng" algn="ctr">
                      <a:noFill/>
                      <a:prstDash val="solid"/>
                      <a:round/>
                      <a:headEnd type="none" w="med" len="med"/>
                      <a:tailEnd type="none" w="med" len="med"/>
                    </a:lnBlToTr>
                    <a:solidFill>
                      <a:schemeClr val="tx2"/>
                    </a:solidFill>
                  </a:tcPr>
                </a:tc>
                <a:tc>
                  <a:txBody>
                    <a:bodyPr/>
                    <a:lstStyle/>
                    <a:p>
                      <a:pPr algn="l">
                        <a:lnSpc>
                          <a:spcPct val="115000"/>
                        </a:lnSpc>
                        <a:spcAft>
                          <a:spcPts val="0"/>
                        </a:spcAft>
                      </a:pPr>
                      <a:endParaRPr lang="en-GB" sz="800">
                        <a:effectLst/>
                        <a:latin typeface="Calibri"/>
                        <a:ea typeface="Calibri"/>
                        <a:cs typeface="Times New Roman"/>
                      </a:endParaRPr>
                    </a:p>
                  </a:txBody>
                  <a:tcPr marL="18000" marR="18000" marT="54000" marB="54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BlToTr w="12700" cap="flat" cmpd="sng" algn="ctr">
                      <a:noFill/>
                      <a:prstDash val="solid"/>
                      <a:round/>
                      <a:headEnd type="none" w="med" len="med"/>
                      <a:tailEnd type="none" w="med" len="med"/>
                    </a:lnBlToTr>
                  </a:tcPr>
                </a:tc>
                <a:tc>
                  <a:txBody>
                    <a:bodyPr/>
                    <a:lstStyle/>
                    <a:p>
                      <a:pPr marL="90488" indent="-90488" algn="l" defTabSz="914400" rtl="0" eaLnBrk="1" latinLnBrk="0" hangingPunct="1">
                        <a:lnSpc>
                          <a:spcPct val="115000"/>
                        </a:lnSpc>
                        <a:spcAft>
                          <a:spcPts val="0"/>
                        </a:spcAft>
                        <a:buFont typeface="Arial" panose="020B0604020202020204" pitchFamily="34" charset="0"/>
                        <a:buChar char="•"/>
                      </a:pPr>
                      <a:r>
                        <a:rPr lang="fr-FR" sz="800" kern="1200" dirty="0">
                          <a:solidFill>
                            <a:schemeClr val="tx1"/>
                          </a:solidFill>
                          <a:effectLst/>
                          <a:latin typeface="Arial"/>
                          <a:ea typeface="Calibri"/>
                          <a:cs typeface="Times New Roman"/>
                        </a:rPr>
                        <a:t>Utilisation du </a:t>
                      </a:r>
                      <a:r>
                        <a:rPr lang="fr-FR" sz="800" i="1" kern="1200" dirty="0">
                          <a:solidFill>
                            <a:schemeClr val="tx1"/>
                          </a:solidFill>
                          <a:effectLst/>
                          <a:latin typeface="Arial"/>
                          <a:ea typeface="Calibri"/>
                          <a:cs typeface="Times New Roman"/>
                        </a:rPr>
                        <a:t>Matching </a:t>
                      </a:r>
                      <a:r>
                        <a:rPr lang="fr-FR" sz="800" i="1" kern="1200" dirty="0" err="1">
                          <a:solidFill>
                            <a:schemeClr val="tx1"/>
                          </a:solidFill>
                          <a:effectLst/>
                          <a:latin typeface="Arial"/>
                          <a:ea typeface="Calibri"/>
                          <a:cs typeface="Times New Roman"/>
                        </a:rPr>
                        <a:t>adjustment</a:t>
                      </a:r>
                      <a:endParaRPr lang="en-GB" sz="800" i="1" kern="1200" dirty="0">
                        <a:solidFill>
                          <a:schemeClr val="tx1"/>
                        </a:solidFill>
                        <a:effectLst/>
                        <a:latin typeface="Arial"/>
                        <a:ea typeface="Calibri"/>
                        <a:cs typeface="Times New Roman"/>
                      </a:endParaRPr>
                    </a:p>
                    <a:p>
                      <a:pPr marL="90488" indent="-90488" algn="l" defTabSz="914400" rtl="0" eaLnBrk="1" latinLnBrk="0" hangingPunct="1">
                        <a:lnSpc>
                          <a:spcPct val="115000"/>
                        </a:lnSpc>
                        <a:spcAft>
                          <a:spcPts val="0"/>
                        </a:spcAft>
                        <a:buFont typeface="Arial" panose="020B0604020202020204" pitchFamily="34" charset="0"/>
                        <a:buChar char="•"/>
                      </a:pPr>
                      <a:r>
                        <a:rPr lang="fr-FR" sz="800" kern="1200" dirty="0" smtClean="0">
                          <a:solidFill>
                            <a:schemeClr val="tx1"/>
                          </a:solidFill>
                          <a:effectLst/>
                          <a:latin typeface="Arial"/>
                          <a:ea typeface="Calibri"/>
                          <a:cs typeface="Times New Roman"/>
                        </a:rPr>
                        <a:t>Utilisation </a:t>
                      </a:r>
                      <a:r>
                        <a:rPr lang="fr-FR" sz="800" kern="1200" dirty="0">
                          <a:solidFill>
                            <a:schemeClr val="tx1"/>
                          </a:solidFill>
                          <a:effectLst/>
                          <a:latin typeface="Arial"/>
                          <a:ea typeface="Calibri"/>
                          <a:cs typeface="Times New Roman"/>
                        </a:rPr>
                        <a:t>de la </a:t>
                      </a:r>
                      <a:r>
                        <a:rPr lang="fr-FR" sz="800" kern="1200" dirty="0" smtClean="0">
                          <a:solidFill>
                            <a:schemeClr val="tx1"/>
                          </a:solidFill>
                          <a:effectLst/>
                          <a:latin typeface="Arial"/>
                          <a:ea typeface="Calibri"/>
                          <a:cs typeface="Times New Roman"/>
                        </a:rPr>
                        <a:t>transitoire sur</a:t>
                      </a:r>
                      <a:r>
                        <a:rPr lang="fr-FR" sz="800" kern="1200" baseline="0" dirty="0" smtClean="0">
                          <a:solidFill>
                            <a:schemeClr val="tx1"/>
                          </a:solidFill>
                          <a:effectLst/>
                          <a:latin typeface="Arial"/>
                          <a:ea typeface="Calibri"/>
                          <a:cs typeface="Times New Roman"/>
                        </a:rPr>
                        <a:t> les taux d’intérêt sans risque</a:t>
                      </a:r>
                      <a:endParaRPr lang="en-GB" sz="800" kern="1200" dirty="0">
                        <a:solidFill>
                          <a:schemeClr val="tx1"/>
                        </a:solidFill>
                        <a:effectLst/>
                        <a:latin typeface="Arial"/>
                        <a:ea typeface="Calibri"/>
                        <a:cs typeface="Times New Roman"/>
                      </a:endParaRPr>
                    </a:p>
                    <a:p>
                      <a:pPr marL="90488" indent="-90488" algn="l" defTabSz="914400" rtl="0" eaLnBrk="1" latinLnBrk="0" hangingPunct="1">
                        <a:lnSpc>
                          <a:spcPct val="115000"/>
                        </a:lnSpc>
                        <a:spcAft>
                          <a:spcPts val="0"/>
                        </a:spcAft>
                        <a:buFont typeface="Arial" panose="020B0604020202020204" pitchFamily="34" charset="0"/>
                        <a:buChar char="•"/>
                      </a:pPr>
                      <a:r>
                        <a:rPr lang="fr-FR" sz="800" kern="1200" dirty="0">
                          <a:solidFill>
                            <a:schemeClr val="tx1"/>
                          </a:solidFill>
                          <a:effectLst/>
                          <a:latin typeface="Arial"/>
                          <a:ea typeface="Calibri"/>
                          <a:cs typeface="Times New Roman"/>
                        </a:rPr>
                        <a:t>Utilisation de la transitoire </a:t>
                      </a:r>
                      <a:r>
                        <a:rPr lang="fr-FR" sz="800" kern="1200" dirty="0" smtClean="0">
                          <a:solidFill>
                            <a:schemeClr val="tx1"/>
                          </a:solidFill>
                          <a:effectLst/>
                          <a:latin typeface="Arial"/>
                          <a:ea typeface="Calibri"/>
                          <a:cs typeface="Times New Roman"/>
                        </a:rPr>
                        <a:t>provisions techniques</a:t>
                      </a:r>
                      <a:endParaRPr lang="en-GB" sz="800" kern="1200" dirty="0">
                        <a:solidFill>
                          <a:schemeClr val="tx1"/>
                        </a:solidFill>
                        <a:effectLst/>
                        <a:latin typeface="Arial"/>
                        <a:ea typeface="Calibri"/>
                        <a:cs typeface="Times New Roman"/>
                      </a:endParaRPr>
                    </a:p>
                  </a:txBody>
                  <a:tcPr marL="18000" marR="18000" marT="54000" marB="54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BlToTr w="12700" cap="flat" cmpd="sng" algn="ctr">
                      <a:noFill/>
                      <a:prstDash val="solid"/>
                      <a:round/>
                      <a:headEnd type="none" w="med" len="med"/>
                      <a:tailEnd type="none" w="med" len="med"/>
                    </a:lnBlToTr>
                    <a:solidFill>
                      <a:schemeClr val="accent1">
                        <a:lumMod val="40000"/>
                        <a:lumOff val="60000"/>
                      </a:schemeClr>
                    </a:solidFill>
                  </a:tcPr>
                </a:tc>
                <a:tc>
                  <a:txBody>
                    <a:bodyPr/>
                    <a:lstStyle/>
                    <a:p>
                      <a:pPr algn="l">
                        <a:lnSpc>
                          <a:spcPct val="115000"/>
                        </a:lnSpc>
                        <a:spcAft>
                          <a:spcPts val="0"/>
                        </a:spcAft>
                      </a:pPr>
                      <a:endParaRPr lang="en-GB" sz="800" kern="1200" dirty="0">
                        <a:solidFill>
                          <a:schemeClr val="tx1"/>
                        </a:solidFill>
                        <a:effectLst/>
                        <a:latin typeface="Arial"/>
                        <a:ea typeface="Calibri"/>
                        <a:cs typeface="Times New Roman"/>
                      </a:endParaRPr>
                    </a:p>
                  </a:txBody>
                  <a:tcPr marL="18000" marR="18000" marT="54000" marB="54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BlToTr w="12700" cap="flat" cmpd="sng" algn="ctr">
                      <a:noFill/>
                      <a:prstDash val="solid"/>
                      <a:round/>
                      <a:headEnd type="none" w="med" len="med"/>
                      <a:tailEnd type="none" w="med" len="med"/>
                    </a:lnBlToTr>
                  </a:tcPr>
                </a:tc>
                <a:tc>
                  <a:txBody>
                    <a:bodyPr/>
                    <a:lstStyle/>
                    <a:p>
                      <a:pPr algn="l">
                        <a:lnSpc>
                          <a:spcPct val="115000"/>
                        </a:lnSpc>
                        <a:spcAft>
                          <a:spcPts val="0"/>
                        </a:spcAft>
                      </a:pPr>
                      <a:r>
                        <a:rPr lang="fr-FR" sz="800" kern="1200" dirty="0">
                          <a:solidFill>
                            <a:schemeClr val="tx1"/>
                          </a:solidFill>
                          <a:effectLst/>
                          <a:latin typeface="Arial"/>
                          <a:ea typeface="Calibri"/>
                          <a:cs typeface="Times New Roman"/>
                        </a:rPr>
                        <a:t> </a:t>
                      </a:r>
                      <a:endParaRPr lang="en-GB" sz="800" kern="1200" dirty="0">
                        <a:solidFill>
                          <a:schemeClr val="tx1"/>
                        </a:solidFill>
                        <a:effectLst/>
                        <a:latin typeface="Arial"/>
                        <a:ea typeface="Calibri"/>
                        <a:cs typeface="Times New Roman"/>
                      </a:endParaRPr>
                    </a:p>
                  </a:txBody>
                  <a:tcPr marL="18000" marR="18000" marT="54000" marB="54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BlToTr w="12700" cap="flat" cmpd="sng" algn="ctr">
                      <a:noFill/>
                      <a:prstDash val="solid"/>
                      <a:round/>
                      <a:headEnd type="none" w="med" len="med"/>
                      <a:tailEnd type="none" w="med" len="med"/>
                    </a:lnBlToTr>
                    <a:solidFill>
                      <a:schemeClr val="accent1">
                        <a:lumMod val="40000"/>
                        <a:lumOff val="60000"/>
                      </a:schemeClr>
                    </a:solidFill>
                  </a:tcPr>
                </a:tc>
                <a:tc>
                  <a:txBody>
                    <a:bodyPr/>
                    <a:lstStyle/>
                    <a:p>
                      <a:pPr algn="l">
                        <a:lnSpc>
                          <a:spcPct val="115000"/>
                        </a:lnSpc>
                        <a:spcAft>
                          <a:spcPts val="0"/>
                        </a:spcAft>
                      </a:pPr>
                      <a:endParaRPr lang="en-GB" sz="800" dirty="0">
                        <a:effectLst/>
                        <a:latin typeface="Calibri"/>
                        <a:ea typeface="Calibri"/>
                        <a:cs typeface="Times New Roman"/>
                      </a:endParaRPr>
                    </a:p>
                  </a:txBody>
                  <a:tcPr marL="18000" marR="18000" marT="54000" marB="54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BlToTr w="12700" cap="flat" cmpd="sng" algn="ctr">
                      <a:noFill/>
                      <a:prstDash val="solid"/>
                      <a:round/>
                      <a:headEnd type="none" w="med" len="med"/>
                      <a:tailEnd type="none" w="med" len="med"/>
                    </a:lnBlToTr>
                  </a:tcPr>
                </a:tc>
                <a:tc>
                  <a:txBody>
                    <a:bodyPr/>
                    <a:lstStyle/>
                    <a:p>
                      <a:pPr algn="l">
                        <a:lnSpc>
                          <a:spcPct val="115000"/>
                        </a:lnSpc>
                        <a:spcAft>
                          <a:spcPts val="0"/>
                        </a:spcAft>
                      </a:pPr>
                      <a:endParaRPr lang="fr-FR" sz="800" dirty="0">
                        <a:effectLst/>
                        <a:latin typeface="+mn-lt"/>
                        <a:ea typeface="Calibri"/>
                        <a:cs typeface="Times New Roman"/>
                      </a:endParaRPr>
                    </a:p>
                  </a:txBody>
                  <a:tcPr marL="18000" marR="18000" marT="54000" marB="54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BlToTr w="12700" cap="flat" cmpd="sng" algn="ctr">
                      <a:noFill/>
                      <a:prstDash val="solid"/>
                      <a:round/>
                      <a:headEnd type="none" w="med" len="med"/>
                      <a:tailEnd type="none" w="med" len="med"/>
                    </a:lnBlToTr>
                    <a:solidFill>
                      <a:schemeClr val="accent1">
                        <a:lumMod val="40000"/>
                        <a:lumOff val="60000"/>
                      </a:schemeClr>
                    </a:solidFill>
                  </a:tcPr>
                </a:tc>
              </a:tr>
              <a:tr h="673931">
                <a:tc>
                  <a:txBody>
                    <a:bodyPr/>
                    <a:lstStyle/>
                    <a:p>
                      <a:pPr algn="l">
                        <a:lnSpc>
                          <a:spcPct val="115000"/>
                        </a:lnSpc>
                        <a:spcAft>
                          <a:spcPts val="0"/>
                        </a:spcAft>
                      </a:pPr>
                      <a:r>
                        <a:rPr lang="fr-FR" sz="1000" b="1" dirty="0" smtClean="0">
                          <a:solidFill>
                            <a:schemeClr val="bg1"/>
                          </a:solidFill>
                          <a:effectLst/>
                          <a:latin typeface="Arial"/>
                          <a:ea typeface="Calibri"/>
                          <a:cs typeface="Times New Roman"/>
                        </a:rPr>
                        <a:t>Solvabilité</a:t>
                      </a:r>
                      <a:endParaRPr lang="en-GB" sz="1000" b="1" dirty="0">
                        <a:solidFill>
                          <a:schemeClr val="bg1"/>
                        </a:solidFill>
                        <a:effectLst/>
                        <a:latin typeface="Calibri"/>
                        <a:ea typeface="Calibri"/>
                        <a:cs typeface="Times New Roman"/>
                      </a:endParaRPr>
                    </a:p>
                  </a:txBody>
                  <a:tcPr marL="54000" marR="54000" marT="54000" marB="54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BlToTr w="12700" cap="flat" cmpd="sng" algn="ctr">
                      <a:noFill/>
                      <a:prstDash val="solid"/>
                      <a:round/>
                      <a:headEnd type="none" w="med" len="med"/>
                      <a:tailEnd type="none" w="med" len="med"/>
                    </a:lnBlToTr>
                    <a:solidFill>
                      <a:schemeClr val="tx2"/>
                    </a:solidFill>
                  </a:tcPr>
                </a:tc>
                <a:tc>
                  <a:txBody>
                    <a:bodyPr/>
                    <a:lstStyle/>
                    <a:p>
                      <a:pPr algn="l">
                        <a:lnSpc>
                          <a:spcPct val="115000"/>
                        </a:lnSpc>
                        <a:spcAft>
                          <a:spcPts val="0"/>
                        </a:spcAft>
                      </a:pPr>
                      <a:endParaRPr lang="en-GB" sz="800">
                        <a:effectLst/>
                        <a:latin typeface="Calibri"/>
                        <a:ea typeface="Calibri"/>
                        <a:cs typeface="Times New Roman"/>
                      </a:endParaRPr>
                    </a:p>
                  </a:txBody>
                  <a:tcPr marL="18000" marR="18000" marT="54000" marB="54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BlToTr w="12700" cap="flat" cmpd="sng" algn="ctr">
                      <a:noFill/>
                      <a:prstDash val="solid"/>
                      <a:round/>
                      <a:headEnd type="none" w="med" len="med"/>
                      <a:tailEnd type="none" w="med" len="med"/>
                    </a:lnBlToTr>
                  </a:tcPr>
                </a:tc>
                <a:tc>
                  <a:txBody>
                    <a:bodyPr/>
                    <a:lstStyle/>
                    <a:p>
                      <a:pPr marL="90488" indent="-90488" algn="l" defTabSz="914400" rtl="0" eaLnBrk="1" latinLnBrk="0" hangingPunct="1">
                        <a:lnSpc>
                          <a:spcPct val="115000"/>
                        </a:lnSpc>
                        <a:spcAft>
                          <a:spcPts val="0"/>
                        </a:spcAft>
                        <a:buFont typeface="Arial" panose="020B0604020202020204" pitchFamily="34" charset="0"/>
                        <a:buChar char="•"/>
                      </a:pPr>
                      <a:r>
                        <a:rPr lang="fr-FR" sz="800" kern="1200" dirty="0" smtClean="0">
                          <a:solidFill>
                            <a:schemeClr val="tx1"/>
                          </a:solidFill>
                          <a:effectLst/>
                          <a:latin typeface="Arial"/>
                          <a:ea typeface="Calibri"/>
                          <a:cs typeface="Times New Roman"/>
                        </a:rPr>
                        <a:t>Utilisation d’USP</a:t>
                      </a:r>
                      <a:endParaRPr lang="en-GB" sz="800" kern="1200" dirty="0" smtClean="0">
                        <a:solidFill>
                          <a:schemeClr val="tx1"/>
                        </a:solidFill>
                        <a:effectLst/>
                        <a:latin typeface="Arial"/>
                        <a:ea typeface="Calibri"/>
                        <a:cs typeface="Times New Roman"/>
                      </a:endParaRPr>
                    </a:p>
                    <a:p>
                      <a:pPr marL="90488" indent="-90488" algn="l" defTabSz="914400" rtl="0" eaLnBrk="1" latinLnBrk="0" hangingPunct="1">
                        <a:lnSpc>
                          <a:spcPct val="115000"/>
                        </a:lnSpc>
                        <a:spcAft>
                          <a:spcPts val="0"/>
                        </a:spcAft>
                        <a:buFont typeface="Arial" panose="020B0604020202020204" pitchFamily="34" charset="0"/>
                        <a:buChar char="•"/>
                      </a:pPr>
                      <a:r>
                        <a:rPr lang="fr-FR" sz="800" kern="1200" dirty="0" smtClean="0">
                          <a:solidFill>
                            <a:schemeClr val="tx1"/>
                          </a:solidFill>
                          <a:effectLst/>
                          <a:latin typeface="Arial"/>
                          <a:ea typeface="Calibri"/>
                          <a:cs typeface="Times New Roman"/>
                        </a:rPr>
                        <a:t>Modèle Interne Entité Solo</a:t>
                      </a:r>
                      <a:endParaRPr lang="en-GB" sz="800" kern="1200" dirty="0" smtClean="0">
                        <a:solidFill>
                          <a:schemeClr val="tx1"/>
                        </a:solidFill>
                        <a:effectLst/>
                        <a:latin typeface="Arial"/>
                        <a:ea typeface="Calibri"/>
                        <a:cs typeface="Times New Roman"/>
                      </a:endParaRPr>
                    </a:p>
                    <a:p>
                      <a:pPr marL="90488" indent="-90488" algn="l" defTabSz="914400" rtl="0" eaLnBrk="1" latinLnBrk="0" hangingPunct="1">
                        <a:lnSpc>
                          <a:spcPct val="115000"/>
                        </a:lnSpc>
                        <a:spcAft>
                          <a:spcPts val="0"/>
                        </a:spcAft>
                        <a:buFont typeface="Arial" panose="020B0604020202020204" pitchFamily="34" charset="0"/>
                        <a:buChar char="•"/>
                      </a:pPr>
                      <a:r>
                        <a:rPr lang="fr-FR" sz="800" kern="1200" dirty="0" smtClean="0">
                          <a:solidFill>
                            <a:schemeClr val="tx1"/>
                          </a:solidFill>
                          <a:effectLst/>
                          <a:latin typeface="Arial"/>
                          <a:ea typeface="Calibri"/>
                          <a:cs typeface="Times New Roman"/>
                        </a:rPr>
                        <a:t>Modèle Interne Groupe</a:t>
                      </a:r>
                      <a:endParaRPr lang="en-GB" sz="800" kern="1200" dirty="0" smtClean="0">
                        <a:solidFill>
                          <a:schemeClr val="tx1"/>
                        </a:solidFill>
                        <a:effectLst/>
                        <a:latin typeface="Arial"/>
                        <a:ea typeface="Calibri"/>
                        <a:cs typeface="Times New Roman"/>
                      </a:endParaRPr>
                    </a:p>
                    <a:p>
                      <a:pPr marL="90488" indent="-90488" algn="l" defTabSz="914400" rtl="0" eaLnBrk="1" latinLnBrk="0" hangingPunct="1">
                        <a:lnSpc>
                          <a:spcPct val="115000"/>
                        </a:lnSpc>
                        <a:spcAft>
                          <a:spcPts val="0"/>
                        </a:spcAft>
                        <a:buFont typeface="Arial" panose="020B0604020202020204" pitchFamily="34" charset="0"/>
                        <a:buChar char="•"/>
                      </a:pPr>
                      <a:r>
                        <a:rPr lang="fr-FR" sz="800" kern="1200" dirty="0" smtClean="0">
                          <a:solidFill>
                            <a:schemeClr val="tx1"/>
                          </a:solidFill>
                          <a:effectLst/>
                          <a:latin typeface="Arial"/>
                          <a:ea typeface="Calibri"/>
                          <a:cs typeface="Times New Roman"/>
                        </a:rPr>
                        <a:t>Calcul d'un risque action adapté à la durée de détention</a:t>
                      </a:r>
                      <a:endParaRPr lang="en-GB" sz="800" kern="1200" dirty="0" smtClean="0">
                        <a:solidFill>
                          <a:schemeClr val="tx1"/>
                        </a:solidFill>
                        <a:effectLst/>
                        <a:latin typeface="Arial"/>
                        <a:ea typeface="Calibri"/>
                        <a:cs typeface="Times New Roman"/>
                      </a:endParaRPr>
                    </a:p>
                  </a:txBody>
                  <a:tcPr marL="18000" marR="18000" marT="54000" marB="54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BlToTr w="12700" cap="flat" cmpd="sng" algn="ctr">
                      <a:noFill/>
                      <a:prstDash val="solid"/>
                      <a:round/>
                      <a:headEnd type="none" w="med" len="med"/>
                      <a:tailEnd type="none" w="med" len="med"/>
                    </a:lnBlToTr>
                    <a:solidFill>
                      <a:schemeClr val="accent1">
                        <a:lumMod val="40000"/>
                        <a:lumOff val="60000"/>
                      </a:schemeClr>
                    </a:solidFill>
                  </a:tcPr>
                </a:tc>
                <a:tc>
                  <a:txBody>
                    <a:bodyPr/>
                    <a:lstStyle/>
                    <a:p>
                      <a:pPr algn="l">
                        <a:lnSpc>
                          <a:spcPct val="115000"/>
                        </a:lnSpc>
                        <a:spcAft>
                          <a:spcPts val="0"/>
                        </a:spcAft>
                      </a:pPr>
                      <a:endParaRPr lang="en-GB" sz="800" kern="1200" dirty="0">
                        <a:solidFill>
                          <a:schemeClr val="tx1"/>
                        </a:solidFill>
                        <a:effectLst/>
                        <a:latin typeface="Arial"/>
                        <a:ea typeface="Calibri"/>
                        <a:cs typeface="Times New Roman"/>
                      </a:endParaRPr>
                    </a:p>
                  </a:txBody>
                  <a:tcPr marL="18000" marR="18000" marT="54000" marB="54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BlToTr w="12700" cap="flat" cmpd="sng" algn="ctr">
                      <a:noFill/>
                      <a:prstDash val="solid"/>
                      <a:round/>
                      <a:headEnd type="none" w="med" len="med"/>
                      <a:tailEnd type="none" w="med" len="med"/>
                    </a:lnBlToTr>
                  </a:tcPr>
                </a:tc>
                <a:tc>
                  <a:txBody>
                    <a:bodyPr/>
                    <a:lstStyle/>
                    <a:p>
                      <a:pPr marL="90488" indent="-90488" algn="l" defTabSz="914400" rtl="0" eaLnBrk="1" latinLnBrk="0" hangingPunct="1">
                        <a:lnSpc>
                          <a:spcPct val="115000"/>
                        </a:lnSpc>
                        <a:spcAft>
                          <a:spcPts val="0"/>
                        </a:spcAft>
                        <a:buFont typeface="Arial" panose="020B0604020202020204" pitchFamily="34" charset="0"/>
                        <a:buChar char="•"/>
                      </a:pPr>
                      <a:endParaRPr lang="en-GB" sz="800" kern="1200" dirty="0" smtClean="0">
                        <a:solidFill>
                          <a:schemeClr val="tx1"/>
                        </a:solidFill>
                        <a:effectLst/>
                        <a:latin typeface="Arial"/>
                        <a:ea typeface="Calibri"/>
                        <a:cs typeface="Times New Roman"/>
                      </a:endParaRPr>
                    </a:p>
                  </a:txBody>
                  <a:tcPr marL="18000" marR="18000" marT="54000" marB="54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BlToTr w="12700" cap="flat" cmpd="sng" algn="ctr">
                      <a:noFill/>
                      <a:prstDash val="solid"/>
                      <a:round/>
                      <a:headEnd type="none" w="med" len="med"/>
                      <a:tailEnd type="none" w="med" len="med"/>
                    </a:lnBlToTr>
                    <a:solidFill>
                      <a:schemeClr val="accent1">
                        <a:lumMod val="40000"/>
                        <a:lumOff val="60000"/>
                      </a:schemeClr>
                    </a:solidFill>
                  </a:tcPr>
                </a:tc>
                <a:tc>
                  <a:txBody>
                    <a:bodyPr/>
                    <a:lstStyle/>
                    <a:p>
                      <a:pPr algn="l">
                        <a:lnSpc>
                          <a:spcPct val="115000"/>
                        </a:lnSpc>
                        <a:spcAft>
                          <a:spcPts val="0"/>
                        </a:spcAft>
                      </a:pPr>
                      <a:endParaRPr lang="en-GB" sz="800" dirty="0">
                        <a:effectLst/>
                        <a:latin typeface="Calibri"/>
                        <a:ea typeface="Calibri"/>
                        <a:cs typeface="Times New Roman"/>
                      </a:endParaRPr>
                    </a:p>
                  </a:txBody>
                  <a:tcPr marL="18000" marR="18000" marT="54000" marB="54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BlToTr w="12700" cap="flat" cmpd="sng" algn="ctr">
                      <a:noFill/>
                      <a:prstDash val="solid"/>
                      <a:round/>
                      <a:headEnd type="none" w="med" len="med"/>
                      <a:tailEnd type="none" w="med" len="med"/>
                    </a:lnBlToTr>
                  </a:tcPr>
                </a:tc>
                <a:tc>
                  <a:txBody>
                    <a:bodyPr/>
                    <a:lstStyle/>
                    <a:p>
                      <a:pPr algn="l">
                        <a:lnSpc>
                          <a:spcPct val="115000"/>
                        </a:lnSpc>
                        <a:spcAft>
                          <a:spcPts val="0"/>
                        </a:spcAft>
                      </a:pPr>
                      <a:r>
                        <a:rPr lang="fr-FR" sz="800" dirty="0">
                          <a:effectLst/>
                          <a:latin typeface="Arial"/>
                          <a:ea typeface="Calibri"/>
                          <a:cs typeface="Times New Roman"/>
                        </a:rPr>
                        <a:t> </a:t>
                      </a:r>
                      <a:endParaRPr lang="en-GB" sz="800" dirty="0">
                        <a:effectLst/>
                        <a:latin typeface="Calibri"/>
                        <a:ea typeface="Calibri"/>
                        <a:cs typeface="Times New Roman"/>
                      </a:endParaRPr>
                    </a:p>
                  </a:txBody>
                  <a:tcPr marL="18000" marR="18000" marT="54000" marB="54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BlToTr w="12700" cap="flat" cmpd="sng" algn="ctr">
                      <a:noFill/>
                      <a:prstDash val="solid"/>
                      <a:round/>
                      <a:headEnd type="none" w="med" len="med"/>
                      <a:tailEnd type="none" w="med" len="med"/>
                    </a:lnBlToTr>
                    <a:solidFill>
                      <a:schemeClr val="accent1">
                        <a:lumMod val="40000"/>
                        <a:lumOff val="60000"/>
                      </a:schemeClr>
                    </a:solidFill>
                  </a:tcPr>
                </a:tc>
              </a:tr>
              <a:tr h="961619">
                <a:tc>
                  <a:txBody>
                    <a:bodyPr/>
                    <a:lstStyle/>
                    <a:p>
                      <a:pPr algn="l">
                        <a:lnSpc>
                          <a:spcPct val="115000"/>
                        </a:lnSpc>
                        <a:spcAft>
                          <a:spcPts val="0"/>
                        </a:spcAft>
                      </a:pPr>
                      <a:r>
                        <a:rPr lang="fr-FR" sz="1000" b="1" dirty="0" smtClean="0">
                          <a:solidFill>
                            <a:schemeClr val="bg1"/>
                          </a:solidFill>
                          <a:effectLst/>
                          <a:latin typeface="Arial"/>
                          <a:ea typeface="Calibri"/>
                          <a:cs typeface="Times New Roman"/>
                        </a:rPr>
                        <a:t>Gouvernance</a:t>
                      </a:r>
                      <a:r>
                        <a:rPr lang="fr-FR" sz="1000" b="1" baseline="0" dirty="0" smtClean="0">
                          <a:solidFill>
                            <a:schemeClr val="bg1"/>
                          </a:solidFill>
                          <a:effectLst/>
                          <a:latin typeface="Arial"/>
                          <a:ea typeface="Calibri"/>
                          <a:cs typeface="Times New Roman"/>
                        </a:rPr>
                        <a:t> </a:t>
                      </a:r>
                    </a:p>
                    <a:p>
                      <a:pPr algn="l">
                        <a:lnSpc>
                          <a:spcPct val="115000"/>
                        </a:lnSpc>
                        <a:spcAft>
                          <a:spcPts val="0"/>
                        </a:spcAft>
                      </a:pPr>
                      <a:r>
                        <a:rPr lang="fr-FR" sz="1000" b="1" baseline="0" dirty="0" smtClean="0">
                          <a:solidFill>
                            <a:schemeClr val="bg1"/>
                          </a:solidFill>
                          <a:effectLst/>
                          <a:latin typeface="Arial"/>
                          <a:ea typeface="Calibri"/>
                          <a:cs typeface="Times New Roman"/>
                        </a:rPr>
                        <a:t>et </a:t>
                      </a:r>
                      <a:r>
                        <a:rPr lang="fr-FR" sz="1000" b="1" i="1" baseline="0" dirty="0" smtClean="0">
                          <a:solidFill>
                            <a:schemeClr val="bg1"/>
                          </a:solidFill>
                          <a:effectLst/>
                          <a:latin typeface="Arial"/>
                          <a:ea typeface="Calibri"/>
                          <a:cs typeface="Times New Roman"/>
                        </a:rPr>
                        <a:t>reporting</a:t>
                      </a:r>
                      <a:endParaRPr lang="en-GB" sz="1000" b="1" i="1" dirty="0">
                        <a:solidFill>
                          <a:schemeClr val="bg1"/>
                        </a:solidFill>
                        <a:effectLst/>
                        <a:latin typeface="Calibri"/>
                        <a:ea typeface="Calibri"/>
                        <a:cs typeface="Times New Roman"/>
                      </a:endParaRPr>
                    </a:p>
                  </a:txBody>
                  <a:tcPr marL="54000" marR="54000" marT="54000" marB="54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BlToTr w="12700" cap="flat" cmpd="sng" algn="ctr">
                      <a:noFill/>
                      <a:prstDash val="solid"/>
                      <a:round/>
                      <a:headEnd type="none" w="med" len="med"/>
                      <a:tailEnd type="none" w="med" len="med"/>
                    </a:lnBlToTr>
                    <a:solidFill>
                      <a:schemeClr val="tx2"/>
                    </a:solidFill>
                  </a:tcPr>
                </a:tc>
                <a:tc>
                  <a:txBody>
                    <a:bodyPr/>
                    <a:lstStyle/>
                    <a:p>
                      <a:pPr algn="l">
                        <a:lnSpc>
                          <a:spcPct val="115000"/>
                        </a:lnSpc>
                        <a:spcAft>
                          <a:spcPts val="0"/>
                        </a:spcAft>
                      </a:pPr>
                      <a:endParaRPr lang="en-GB" sz="800">
                        <a:effectLst/>
                        <a:latin typeface="Calibri"/>
                        <a:ea typeface="Calibri"/>
                        <a:cs typeface="Times New Roman"/>
                      </a:endParaRPr>
                    </a:p>
                  </a:txBody>
                  <a:tcPr marL="18000" marR="18000" marT="54000" marB="54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BlToTr w="12700" cap="flat" cmpd="sng" algn="ctr">
                      <a:noFill/>
                      <a:prstDash val="solid"/>
                      <a:round/>
                      <a:headEnd type="none" w="med" len="med"/>
                      <a:tailEnd type="none" w="med" len="med"/>
                    </a:lnBlToTr>
                  </a:tcPr>
                </a:tc>
                <a:tc>
                  <a:txBody>
                    <a:bodyPr/>
                    <a:lstStyle/>
                    <a:p>
                      <a:pPr marL="90488" indent="-90488" algn="l" defTabSz="914400" rtl="0" eaLnBrk="1" latinLnBrk="0" hangingPunct="1">
                        <a:lnSpc>
                          <a:spcPct val="115000"/>
                        </a:lnSpc>
                        <a:spcAft>
                          <a:spcPts val="0"/>
                        </a:spcAft>
                        <a:buFont typeface="Arial" panose="020B0604020202020204" pitchFamily="34" charset="0"/>
                        <a:buChar char="•"/>
                      </a:pPr>
                      <a:r>
                        <a:rPr lang="fr-FR" sz="800" kern="1200" dirty="0" smtClean="0">
                          <a:solidFill>
                            <a:schemeClr val="tx1"/>
                          </a:solidFill>
                          <a:effectLst/>
                          <a:latin typeface="Arial"/>
                          <a:ea typeface="Calibri"/>
                          <a:cs typeface="Times New Roman"/>
                        </a:rPr>
                        <a:t>Notification</a:t>
                      </a:r>
                      <a:r>
                        <a:rPr lang="fr-FR" sz="800" kern="1200" baseline="0" dirty="0" smtClean="0">
                          <a:solidFill>
                            <a:schemeClr val="tx1"/>
                          </a:solidFill>
                          <a:effectLst/>
                          <a:latin typeface="Arial"/>
                          <a:ea typeface="Calibri"/>
                          <a:cs typeface="Times New Roman"/>
                        </a:rPr>
                        <a:t> des dirigeants effectifs et des responsables de fonctions clés</a:t>
                      </a:r>
                      <a:endParaRPr lang="en-GB" sz="800" kern="1200" dirty="0">
                        <a:solidFill>
                          <a:schemeClr val="tx1"/>
                        </a:solidFill>
                        <a:effectLst/>
                        <a:latin typeface="Arial"/>
                        <a:ea typeface="Calibri"/>
                        <a:cs typeface="Times New Roman"/>
                      </a:endParaRPr>
                    </a:p>
                  </a:txBody>
                  <a:tcPr marL="18000" marR="18000" marT="54000" marB="54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BlToTr w="12700" cap="flat" cmpd="sng" algn="ctr">
                      <a:noFill/>
                      <a:prstDash val="solid"/>
                      <a:round/>
                      <a:headEnd type="none" w="med" len="med"/>
                      <a:tailEnd type="none" w="med" len="med"/>
                    </a:lnBlToTr>
                    <a:solidFill>
                      <a:schemeClr val="accent1">
                        <a:lumMod val="40000"/>
                        <a:lumOff val="60000"/>
                      </a:schemeClr>
                    </a:solidFill>
                  </a:tcPr>
                </a:tc>
                <a:tc>
                  <a:txBody>
                    <a:bodyPr/>
                    <a:lstStyle/>
                    <a:p>
                      <a:pPr algn="l">
                        <a:lnSpc>
                          <a:spcPct val="115000"/>
                        </a:lnSpc>
                        <a:spcAft>
                          <a:spcPts val="0"/>
                        </a:spcAft>
                      </a:pPr>
                      <a:endParaRPr lang="en-GB" sz="800" kern="1200" dirty="0">
                        <a:solidFill>
                          <a:schemeClr val="tx1"/>
                        </a:solidFill>
                        <a:effectLst/>
                        <a:latin typeface="Arial"/>
                        <a:ea typeface="Calibri"/>
                        <a:cs typeface="Times New Roman"/>
                      </a:endParaRPr>
                    </a:p>
                  </a:txBody>
                  <a:tcPr marL="18000" marR="18000" marT="54000" marB="54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BlToTr w="12700" cap="flat" cmpd="sng" algn="ctr">
                      <a:noFill/>
                      <a:prstDash val="solid"/>
                      <a:round/>
                      <a:headEnd type="none" w="med" len="med"/>
                      <a:tailEnd type="none" w="med" len="med"/>
                    </a:lnBlToTr>
                  </a:tcPr>
                </a:tc>
                <a:tc>
                  <a:txBody>
                    <a:bodyPr/>
                    <a:lstStyle/>
                    <a:p>
                      <a:pPr marL="90488" indent="-90488" algn="l" defTabSz="914400" rtl="0" eaLnBrk="1" latinLnBrk="0" hangingPunct="1">
                        <a:lnSpc>
                          <a:spcPct val="115000"/>
                        </a:lnSpc>
                        <a:spcAft>
                          <a:spcPts val="0"/>
                        </a:spcAft>
                        <a:buFont typeface="Arial" panose="020B0604020202020204" pitchFamily="34" charset="0"/>
                        <a:buChar char="•"/>
                      </a:pPr>
                      <a:endParaRPr lang="en-GB" sz="800" kern="1200" dirty="0">
                        <a:solidFill>
                          <a:schemeClr val="tx1"/>
                        </a:solidFill>
                        <a:effectLst/>
                        <a:latin typeface="Arial"/>
                        <a:ea typeface="Calibri"/>
                        <a:cs typeface="Times New Roman"/>
                      </a:endParaRPr>
                    </a:p>
                  </a:txBody>
                  <a:tcPr marL="18000" marR="18000" marT="54000" marB="54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BlToTr w="12700" cap="flat" cmpd="sng" algn="ctr">
                      <a:noFill/>
                      <a:prstDash val="solid"/>
                      <a:round/>
                      <a:headEnd type="none" w="med" len="med"/>
                      <a:tailEnd type="none" w="med" len="med"/>
                    </a:lnBlToTr>
                    <a:solidFill>
                      <a:schemeClr val="accent1">
                        <a:lumMod val="40000"/>
                        <a:lumOff val="60000"/>
                      </a:schemeClr>
                    </a:solidFill>
                  </a:tcPr>
                </a:tc>
                <a:tc>
                  <a:txBody>
                    <a:bodyPr/>
                    <a:lstStyle/>
                    <a:p>
                      <a:pPr algn="l">
                        <a:lnSpc>
                          <a:spcPct val="115000"/>
                        </a:lnSpc>
                        <a:spcAft>
                          <a:spcPts val="0"/>
                        </a:spcAft>
                      </a:pPr>
                      <a:endParaRPr lang="en-GB" sz="800" dirty="0">
                        <a:effectLst/>
                        <a:latin typeface="Calibri"/>
                        <a:ea typeface="Calibri"/>
                        <a:cs typeface="Times New Roman"/>
                      </a:endParaRPr>
                    </a:p>
                  </a:txBody>
                  <a:tcPr marL="18000" marR="18000" marT="54000" marB="54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BlToTr w="12700" cap="flat" cmpd="sng" algn="ctr">
                      <a:noFill/>
                      <a:prstDash val="solid"/>
                      <a:round/>
                      <a:headEnd type="none" w="med" len="med"/>
                      <a:tailEnd type="none" w="med" len="med"/>
                    </a:lnBlToTr>
                  </a:tcPr>
                </a:tc>
                <a:tc>
                  <a:txBody>
                    <a:bodyPr/>
                    <a:lstStyle/>
                    <a:p>
                      <a:pPr marL="92075" indent="-92075" algn="l">
                        <a:lnSpc>
                          <a:spcPct val="115000"/>
                        </a:lnSpc>
                        <a:spcAft>
                          <a:spcPts val="0"/>
                        </a:spcAft>
                        <a:buFont typeface="Arial" panose="020B0604020202020204" pitchFamily="34" charset="0"/>
                        <a:buChar char="•"/>
                      </a:pPr>
                      <a:r>
                        <a:rPr lang="fr-FR" sz="800" kern="1200" dirty="0" smtClean="0">
                          <a:solidFill>
                            <a:schemeClr val="tx1"/>
                          </a:solidFill>
                          <a:effectLst/>
                          <a:latin typeface="Arial"/>
                          <a:ea typeface="Calibri"/>
                          <a:cs typeface="Times New Roman"/>
                        </a:rPr>
                        <a:t>Production d’un rapport unique sur l’ORSA du groupe et des filiales</a:t>
                      </a:r>
                    </a:p>
                    <a:p>
                      <a:pPr marL="90488" indent="-90488" algn="l" defTabSz="914400" rtl="0" eaLnBrk="1" latinLnBrk="0" hangingPunct="1">
                        <a:lnSpc>
                          <a:spcPct val="115000"/>
                        </a:lnSpc>
                        <a:spcAft>
                          <a:spcPts val="0"/>
                        </a:spcAft>
                        <a:buFont typeface="Arial" panose="020B0604020202020204" pitchFamily="34" charset="0"/>
                        <a:buChar char="•"/>
                      </a:pPr>
                      <a:r>
                        <a:rPr lang="fr-FR" sz="800" kern="1200" dirty="0" smtClean="0">
                          <a:solidFill>
                            <a:schemeClr val="tx1"/>
                          </a:solidFill>
                          <a:effectLst/>
                          <a:latin typeface="Arial"/>
                          <a:ea typeface="Calibri"/>
                          <a:cs typeface="Times New Roman"/>
                        </a:rPr>
                        <a:t>Production</a:t>
                      </a:r>
                      <a:r>
                        <a:rPr lang="fr-FR" sz="800" kern="1200" baseline="0" dirty="0" smtClean="0">
                          <a:solidFill>
                            <a:schemeClr val="tx1"/>
                          </a:solidFill>
                          <a:effectLst/>
                          <a:latin typeface="Arial"/>
                          <a:ea typeface="Calibri"/>
                          <a:cs typeface="Times New Roman"/>
                        </a:rPr>
                        <a:t> d’un unique rapport SFCR pour le groupe et des filiales</a:t>
                      </a:r>
                      <a:endParaRPr lang="fr-FR" sz="800" kern="1200" dirty="0" smtClean="0">
                        <a:solidFill>
                          <a:schemeClr val="tx1"/>
                        </a:solidFill>
                        <a:effectLst/>
                        <a:latin typeface="Arial"/>
                        <a:ea typeface="Calibri"/>
                        <a:cs typeface="Times New Roman"/>
                      </a:endParaRPr>
                    </a:p>
                    <a:p>
                      <a:pPr marL="90488" marR="0" indent="-90488"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fr-FR" sz="800" kern="1200" dirty="0" smtClean="0">
                          <a:solidFill>
                            <a:schemeClr val="tx1"/>
                          </a:solidFill>
                          <a:effectLst/>
                          <a:latin typeface="Arial"/>
                          <a:ea typeface="Calibri"/>
                          <a:cs typeface="Times New Roman"/>
                        </a:rPr>
                        <a:t>Non publication d’éléments du SFCR</a:t>
                      </a:r>
                      <a:endParaRPr lang="fr-FR" sz="800" dirty="0" smtClean="0">
                        <a:solidFill>
                          <a:srgbClr val="000000"/>
                        </a:solidFill>
                        <a:effectLst/>
                        <a:latin typeface="Arial"/>
                        <a:ea typeface="Times New Roman"/>
                        <a:cs typeface="Times New Roman"/>
                      </a:endParaRPr>
                    </a:p>
                    <a:p>
                      <a:pPr marL="90488" indent="-90488" algn="l" defTabSz="914400" rtl="0" eaLnBrk="1" latinLnBrk="0" hangingPunct="1">
                        <a:lnSpc>
                          <a:spcPct val="115000"/>
                        </a:lnSpc>
                        <a:spcAft>
                          <a:spcPts val="0"/>
                        </a:spcAft>
                        <a:buFont typeface="Arial" panose="020B0604020202020204" pitchFamily="34" charset="0"/>
                        <a:buChar char="•"/>
                      </a:pPr>
                      <a:r>
                        <a:rPr lang="fr-FR" sz="800" kern="1200" dirty="0" smtClean="0">
                          <a:solidFill>
                            <a:schemeClr val="tx1"/>
                          </a:solidFill>
                          <a:effectLst/>
                          <a:latin typeface="Arial"/>
                          <a:ea typeface="Calibri"/>
                          <a:cs typeface="Times New Roman"/>
                        </a:rPr>
                        <a:t>Exemption partielle ou totale de</a:t>
                      </a:r>
                      <a:r>
                        <a:rPr lang="fr-FR" sz="800" i="1" kern="1200" dirty="0" smtClean="0">
                          <a:solidFill>
                            <a:schemeClr val="tx1"/>
                          </a:solidFill>
                          <a:effectLst/>
                          <a:latin typeface="Arial"/>
                          <a:ea typeface="Calibri"/>
                          <a:cs typeface="Times New Roman"/>
                        </a:rPr>
                        <a:t> reporting </a:t>
                      </a:r>
                      <a:r>
                        <a:rPr lang="fr-FR" sz="800" kern="1200" dirty="0" smtClean="0">
                          <a:solidFill>
                            <a:schemeClr val="tx1"/>
                          </a:solidFill>
                          <a:effectLst/>
                          <a:latin typeface="Arial"/>
                          <a:ea typeface="Calibri"/>
                          <a:cs typeface="Times New Roman"/>
                        </a:rPr>
                        <a:t>trimestriel</a:t>
                      </a:r>
                      <a:endParaRPr lang="en-GB" sz="800" kern="1200" dirty="0" smtClean="0">
                        <a:solidFill>
                          <a:schemeClr val="tx1"/>
                        </a:solidFill>
                        <a:effectLst/>
                        <a:latin typeface="Arial"/>
                        <a:ea typeface="Calibri"/>
                        <a:cs typeface="Times New Roman"/>
                      </a:endParaRPr>
                    </a:p>
                  </a:txBody>
                  <a:tcPr marL="18000" marR="18000" marT="54000" marB="54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BlToTr w="12700" cap="flat" cmpd="sng" algn="ctr">
                      <a:noFill/>
                      <a:prstDash val="solid"/>
                      <a:round/>
                      <a:headEnd type="none" w="med" len="med"/>
                      <a:tailEnd type="none" w="med" len="med"/>
                    </a:lnBlToTr>
                    <a:solidFill>
                      <a:schemeClr val="accent1">
                        <a:lumMod val="40000"/>
                        <a:lumOff val="60000"/>
                      </a:schemeClr>
                    </a:solidFill>
                  </a:tcPr>
                </a:tc>
              </a:tr>
            </a:tbl>
          </a:graphicData>
        </a:graphic>
      </p:graphicFrame>
      <p:cxnSp>
        <p:nvCxnSpPr>
          <p:cNvPr id="25" name="Connecteur droit 24"/>
          <p:cNvCxnSpPr/>
          <p:nvPr/>
        </p:nvCxnSpPr>
        <p:spPr>
          <a:xfrm flipH="1">
            <a:off x="7668272" y="1556792"/>
            <a:ext cx="72" cy="20380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Connecteur droit 25"/>
          <p:cNvCxnSpPr/>
          <p:nvPr/>
        </p:nvCxnSpPr>
        <p:spPr>
          <a:xfrm>
            <a:off x="5220144" y="1556792"/>
            <a:ext cx="0" cy="20380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Connecteur droit 26"/>
          <p:cNvCxnSpPr/>
          <p:nvPr/>
        </p:nvCxnSpPr>
        <p:spPr>
          <a:xfrm flipH="1">
            <a:off x="2771800" y="1556792"/>
            <a:ext cx="72" cy="20380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Espace réservé du contenu 2"/>
          <p:cNvSpPr>
            <a:spLocks noGrp="1"/>
          </p:cNvSpPr>
          <p:nvPr>
            <p:ph idx="1"/>
          </p:nvPr>
        </p:nvSpPr>
        <p:spPr>
          <a:xfrm>
            <a:off x="755576" y="5445224"/>
            <a:ext cx="7848872" cy="792088"/>
          </a:xfrm>
        </p:spPr>
        <p:txBody>
          <a:bodyPr>
            <a:noAutofit/>
          </a:bodyPr>
          <a:lstStyle/>
          <a:p>
            <a:pPr lvl="0"/>
            <a:r>
              <a:rPr lang="fr-FR" dirty="0" smtClean="0"/>
              <a:t>2 remarques :</a:t>
            </a:r>
          </a:p>
          <a:p>
            <a:pPr marL="714375" lvl="1" indent="-179388" algn="just"/>
            <a:r>
              <a:rPr lang="fr-FR" sz="1000" dirty="0"/>
              <a:t>P</a:t>
            </a:r>
            <a:r>
              <a:rPr lang="fr-FR" sz="1000" b="0" dirty="0" smtClean="0"/>
              <a:t>as d’autorisation préalable en France pour la correction pour volatilité (ou VA pour </a:t>
            </a:r>
            <a:r>
              <a:rPr lang="fr-FR" sz="1000" b="0" i="1" dirty="0" err="1" smtClean="0"/>
              <a:t>Volatity</a:t>
            </a:r>
            <a:r>
              <a:rPr lang="fr-FR" sz="1000" b="0" i="1" dirty="0" smtClean="0"/>
              <a:t> </a:t>
            </a:r>
            <a:r>
              <a:rPr lang="fr-FR" sz="1000" b="0" i="1" dirty="0" err="1" smtClean="0"/>
              <a:t>adjustment</a:t>
            </a:r>
            <a:r>
              <a:rPr lang="fr-FR" sz="1000" b="0" dirty="0" smtClean="0"/>
              <a:t>)</a:t>
            </a:r>
          </a:p>
          <a:p>
            <a:pPr marL="714375" lvl="1" indent="-179388" algn="just"/>
            <a:r>
              <a:rPr lang="fr-FR" sz="1000" dirty="0" smtClean="0"/>
              <a:t>L’Autorité devra également se prononcer sur un certain nombre d’aspects de sa propre initiative (notamment pour les groupes)</a:t>
            </a:r>
            <a:endParaRPr lang="fr-FR" sz="1000" b="0" dirty="0" smtClean="0"/>
          </a:p>
        </p:txBody>
      </p:sp>
      <p:cxnSp>
        <p:nvCxnSpPr>
          <p:cNvPr id="20" name="Connecteur droit 19"/>
          <p:cNvCxnSpPr/>
          <p:nvPr/>
        </p:nvCxnSpPr>
        <p:spPr>
          <a:xfrm>
            <a:off x="6228256" y="908720"/>
            <a:ext cx="0" cy="46085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Espace réservé de la date 3"/>
          <p:cNvSpPr>
            <a:spLocks noGrp="1"/>
          </p:cNvSpPr>
          <p:nvPr>
            <p:ph type="dt" sz="half" idx="2"/>
          </p:nvPr>
        </p:nvSpPr>
        <p:spPr/>
        <p:txBody>
          <a:bodyPr/>
          <a:lstStyle/>
          <a:p>
            <a:pPr fontAlgn="base">
              <a:spcBef>
                <a:spcPct val="0"/>
              </a:spcBef>
              <a:spcAft>
                <a:spcPct val="0"/>
              </a:spcAft>
              <a:defRPr/>
            </a:pPr>
            <a:r>
              <a:rPr lang="fr-FR" smtClean="0">
                <a:latin typeface="Arial" charset="0"/>
              </a:rPr>
              <a:t>18/12/2014</a:t>
            </a:r>
            <a:endParaRPr lang="fr-FR" dirty="0">
              <a:latin typeface="Arial" charset="0"/>
            </a:endParaRPr>
          </a:p>
        </p:txBody>
      </p:sp>
    </p:spTree>
    <p:extLst>
      <p:ext uri="{BB962C8B-B14F-4D97-AF65-F5344CB8AC3E}">
        <p14:creationId xmlns:p14="http://schemas.microsoft.com/office/powerpoint/2010/main" val="124670518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87624" y="122902"/>
            <a:ext cx="7892950" cy="1001842"/>
          </a:xfrm>
        </p:spPr>
        <p:txBody>
          <a:bodyPr/>
          <a:lstStyle/>
          <a:p>
            <a:pPr lvl="0">
              <a:tabLst>
                <a:tab pos="357188" algn="l"/>
              </a:tabLst>
            </a:pPr>
            <a:r>
              <a:rPr lang="fr-FR" sz="2600" dirty="0" smtClean="0"/>
              <a:t>Autorisations </a:t>
            </a:r>
            <a:r>
              <a:rPr lang="fr-FR" sz="2600" dirty="0"/>
              <a:t>relatives à l’établissement du </a:t>
            </a:r>
            <a:r>
              <a:rPr lang="fr-FR" sz="2600" dirty="0" smtClean="0"/>
              <a:t>bilan prudentiel</a:t>
            </a:r>
            <a:r>
              <a:rPr lang="fr-FR" sz="2400" dirty="0" smtClean="0"/>
              <a:t/>
            </a:r>
            <a:br>
              <a:rPr lang="fr-FR" sz="2400" dirty="0" smtClean="0"/>
            </a:br>
            <a:r>
              <a:rPr lang="fr-FR" sz="2400" dirty="0" smtClean="0"/>
              <a:t>	</a:t>
            </a:r>
            <a:r>
              <a:rPr lang="fr-FR" sz="2000" i="1" dirty="0" smtClean="0">
                <a:solidFill>
                  <a:srgbClr val="FFCE66"/>
                </a:solidFill>
              </a:rPr>
              <a:t>A. </a:t>
            </a:r>
            <a:r>
              <a:rPr lang="fr-FR" sz="2000" i="1" dirty="0" smtClean="0"/>
              <a:t>Fonds propres</a:t>
            </a:r>
            <a:endParaRPr lang="fr-FR" sz="2000" i="1" dirty="0"/>
          </a:p>
        </p:txBody>
      </p:sp>
      <p:sp>
        <p:nvSpPr>
          <p:cNvPr id="6" name="Espace réservé du contenu 2"/>
          <p:cNvSpPr txBox="1">
            <a:spLocks/>
          </p:cNvSpPr>
          <p:nvPr/>
        </p:nvSpPr>
        <p:spPr>
          <a:xfrm>
            <a:off x="4775980" y="2204864"/>
            <a:ext cx="3612444" cy="3672408"/>
          </a:xfrm>
          <a:prstGeom prst="rect">
            <a:avLst/>
          </a:prstGeom>
        </p:spPr>
        <p:txBody>
          <a:bodyPr vert="horz" lIns="91440" tIns="45720" rIns="91440" bIns="45720" rtlCol="0">
            <a:normAutofit/>
          </a:bodyPr>
          <a:lstStyle>
            <a:lvl1pPr marL="266700" indent="-266700" algn="just" defTabSz="914400" rtl="0" eaLnBrk="1" latinLnBrk="0" hangingPunct="1">
              <a:spcBef>
                <a:spcPct val="20000"/>
              </a:spcBef>
              <a:buClr>
                <a:srgbClr val="F7C765"/>
              </a:buClr>
              <a:buFont typeface="Wingdings" pitchFamily="2" charset="2"/>
              <a:buChar char="q"/>
              <a:defRPr sz="1800" b="1" kern="1200">
                <a:solidFill>
                  <a:srgbClr val="002060"/>
                </a:solidFill>
                <a:latin typeface="Arial" pitchFamily="34" charset="0"/>
                <a:ea typeface="+mn-ea"/>
                <a:cs typeface="Arial" pitchFamily="34" charset="0"/>
              </a:defRPr>
            </a:lvl1pPr>
            <a:lvl2pPr marL="901700" marR="0" indent="-366713" algn="just" defTabSz="914400" rtl="0" eaLnBrk="1" fontAlgn="auto" latinLnBrk="0" hangingPunct="1">
              <a:lnSpc>
                <a:spcPct val="100000"/>
              </a:lnSpc>
              <a:spcBef>
                <a:spcPct val="20000"/>
              </a:spcBef>
              <a:spcAft>
                <a:spcPts val="0"/>
              </a:spcAft>
              <a:buClr>
                <a:srgbClr val="F7C765"/>
              </a:buClr>
              <a:buSzTx/>
              <a:buFont typeface="Wingdings" pitchFamily="2" charset="2"/>
              <a:buChar char="§"/>
              <a:tabLst/>
              <a:defRPr sz="1500" b="0" kern="1200">
                <a:solidFill>
                  <a:srgbClr val="002060"/>
                </a:solidFill>
                <a:latin typeface="Arial" pitchFamily="34" charset="0"/>
                <a:ea typeface="+mn-ea"/>
                <a:cs typeface="Arial" pitchFamily="34" charset="0"/>
              </a:defRPr>
            </a:lvl2pPr>
            <a:lvl3pPr marL="1257300" marR="0" indent="-354013" algn="l" defTabSz="914400" rtl="0" eaLnBrk="1" fontAlgn="auto" latinLnBrk="0" hangingPunct="1">
              <a:lnSpc>
                <a:spcPct val="100000"/>
              </a:lnSpc>
              <a:spcBef>
                <a:spcPct val="20000"/>
              </a:spcBef>
              <a:spcAft>
                <a:spcPts val="0"/>
              </a:spcAft>
              <a:buClr>
                <a:srgbClr val="F7C765"/>
              </a:buClr>
              <a:buSzTx/>
              <a:buFont typeface="Wingdings" pitchFamily="2" charset="2"/>
              <a:buChar char="ü"/>
              <a:tabLst/>
              <a:defRPr sz="1200" b="0" kern="1200">
                <a:solidFill>
                  <a:srgbClr val="002060"/>
                </a:solidFill>
                <a:latin typeface="+mn-lt"/>
                <a:ea typeface="+mn-ea"/>
                <a:cs typeface="+mn-cs"/>
              </a:defRPr>
            </a:lvl3pPr>
            <a:lvl4pPr marL="1612900" indent="-354013" algn="l" defTabSz="914400" rtl="0" eaLnBrk="1" latinLnBrk="0" hangingPunct="1">
              <a:spcBef>
                <a:spcPct val="20000"/>
              </a:spcBef>
              <a:buClr>
                <a:srgbClr val="F7C765"/>
              </a:buClr>
              <a:buFont typeface="Wingdings" pitchFamily="2" charset="2"/>
              <a:buChar char="§"/>
              <a:defRPr sz="2000" b="0" kern="1200">
                <a:solidFill>
                  <a:srgbClr val="002060"/>
                </a:solidFill>
                <a:latin typeface="+mn-lt"/>
                <a:ea typeface="+mn-ea"/>
                <a:cs typeface="+mn-cs"/>
              </a:defRPr>
            </a:lvl4pPr>
            <a:lvl5pPr marL="1968500" indent="-354013" algn="l" defTabSz="914400" rtl="0" eaLnBrk="1" latinLnBrk="0" hangingPunct="1">
              <a:spcBef>
                <a:spcPct val="20000"/>
              </a:spcBef>
              <a:buClr>
                <a:srgbClr val="F7C765"/>
              </a:buClr>
              <a:buFont typeface="Wingdings" pitchFamily="2" charset="2"/>
              <a:buChar char="§"/>
              <a:defRPr sz="2000" b="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pPr>
            <a:r>
              <a:rPr lang="fr-FR" sz="1300" dirty="0"/>
              <a:t>On </a:t>
            </a:r>
            <a:r>
              <a:rPr lang="fr-FR" sz="1300" dirty="0" smtClean="0"/>
              <a:t>ne dispose que d’orientations (</a:t>
            </a:r>
            <a:r>
              <a:rPr lang="fr-FR" sz="1300" i="1" dirty="0" smtClean="0"/>
              <a:t>guidelines</a:t>
            </a:r>
            <a:r>
              <a:rPr lang="fr-FR" sz="1300" dirty="0" smtClean="0"/>
              <a:t>) et pas d’ITS</a:t>
            </a:r>
          </a:p>
          <a:p>
            <a:pPr fontAlgn="auto">
              <a:spcAft>
                <a:spcPts val="0"/>
              </a:spcAft>
            </a:pPr>
            <a:endParaRPr lang="fr-FR" sz="1300" dirty="0"/>
          </a:p>
          <a:p>
            <a:pPr fontAlgn="auto">
              <a:spcAft>
                <a:spcPts val="0"/>
              </a:spcAft>
            </a:pPr>
            <a:r>
              <a:rPr lang="fr-FR" sz="1300" dirty="0" smtClean="0"/>
              <a:t>Pour s</a:t>
            </a:r>
            <a:r>
              <a:rPr lang="fr-FR" sz="1300" dirty="0"/>
              <a:t>e</a:t>
            </a:r>
            <a:r>
              <a:rPr lang="fr-FR" sz="1300" dirty="0" smtClean="0"/>
              <a:t> conformer aux orientations, l’ACPR pourrait être amenée à adopter une instruction</a:t>
            </a:r>
          </a:p>
          <a:p>
            <a:pPr fontAlgn="auto">
              <a:spcAft>
                <a:spcPts val="0"/>
              </a:spcAft>
            </a:pPr>
            <a:endParaRPr lang="fr-FR" sz="1300" dirty="0" smtClean="0"/>
          </a:p>
          <a:p>
            <a:pPr fontAlgn="auto">
              <a:spcAft>
                <a:spcPts val="0"/>
              </a:spcAft>
            </a:pPr>
            <a:r>
              <a:rPr lang="fr-FR" sz="1300" dirty="0" smtClean="0"/>
              <a:t>Les modalités de traitement sont les suivantes :</a:t>
            </a:r>
          </a:p>
          <a:p>
            <a:pPr marL="534988" lvl="1" indent="-266700"/>
            <a:r>
              <a:rPr lang="fr-FR" sz="1200" dirty="0" smtClean="0"/>
              <a:t>Les </a:t>
            </a:r>
            <a:r>
              <a:rPr lang="fr-FR" sz="1200" dirty="0"/>
              <a:t>délais seront </a:t>
            </a:r>
            <a:r>
              <a:rPr lang="fr-FR" sz="1200" dirty="0" smtClean="0"/>
              <a:t>prévus </a:t>
            </a:r>
            <a:r>
              <a:rPr lang="fr-FR" sz="1200" dirty="0"/>
              <a:t>lors de la </a:t>
            </a:r>
            <a:r>
              <a:rPr lang="fr-FR" sz="1200" dirty="0" smtClean="0"/>
              <a:t>transposition, les orientations prévoyant </a:t>
            </a:r>
            <a:r>
              <a:rPr lang="fr-FR" sz="1200" dirty="0"/>
              <a:t>une réponse de l’Autorité dans les </a:t>
            </a:r>
            <a:r>
              <a:rPr lang="fr-FR" sz="1200" u="sng" dirty="0"/>
              <a:t>3 </a:t>
            </a:r>
            <a:r>
              <a:rPr lang="fr-FR" sz="1200" u="sng" dirty="0" smtClean="0"/>
              <a:t>mois</a:t>
            </a:r>
            <a:endParaRPr lang="fr-FR" sz="1200" u="sng" dirty="0"/>
          </a:p>
          <a:p>
            <a:pPr marL="534988" lvl="1" indent="-266700"/>
            <a:r>
              <a:rPr lang="fr-FR" sz="1200" dirty="0"/>
              <a:t>Le détail du dossier à fournir sera </a:t>
            </a:r>
            <a:r>
              <a:rPr lang="fr-FR" sz="1200" dirty="0" smtClean="0"/>
              <a:t>probablement précisé </a:t>
            </a:r>
            <a:r>
              <a:rPr lang="fr-FR" sz="1200" dirty="0"/>
              <a:t>par </a:t>
            </a:r>
            <a:r>
              <a:rPr lang="fr-FR" sz="1200" dirty="0" smtClean="0"/>
              <a:t>une instruction ACPR</a:t>
            </a:r>
            <a:endParaRPr lang="fr-FR" sz="1200" dirty="0"/>
          </a:p>
          <a:p>
            <a:pPr fontAlgn="auto">
              <a:spcAft>
                <a:spcPts val="0"/>
              </a:spcAft>
            </a:pPr>
            <a:endParaRPr lang="fr-FR" sz="1300" dirty="0"/>
          </a:p>
          <a:p>
            <a:pPr fontAlgn="auto">
              <a:spcAft>
                <a:spcPts val="0"/>
              </a:spcAft>
            </a:pPr>
            <a:endParaRPr lang="fr-FR" sz="1300" dirty="0"/>
          </a:p>
        </p:txBody>
      </p:sp>
      <p:sp>
        <p:nvSpPr>
          <p:cNvPr id="7" name="Espace réservé du contenu 2"/>
          <p:cNvSpPr txBox="1">
            <a:spLocks/>
          </p:cNvSpPr>
          <p:nvPr/>
        </p:nvSpPr>
        <p:spPr>
          <a:xfrm>
            <a:off x="683568" y="2132856"/>
            <a:ext cx="3744417" cy="3816424"/>
          </a:xfrm>
          <a:prstGeom prst="rect">
            <a:avLst/>
          </a:prstGeom>
        </p:spPr>
        <p:txBody>
          <a:bodyPr vert="horz" lIns="91440" tIns="45720" rIns="91440" bIns="45720" rtlCol="0">
            <a:noAutofit/>
          </a:bodyPr>
          <a:lstStyle>
            <a:lvl1pPr marL="266700" indent="-266700" algn="just" defTabSz="914400" rtl="0" eaLnBrk="1" latinLnBrk="0" hangingPunct="1">
              <a:spcBef>
                <a:spcPct val="20000"/>
              </a:spcBef>
              <a:buClr>
                <a:srgbClr val="F7C765"/>
              </a:buClr>
              <a:buFont typeface="Wingdings" pitchFamily="2" charset="2"/>
              <a:buChar char="q"/>
              <a:defRPr sz="1800" b="1" kern="1200">
                <a:solidFill>
                  <a:srgbClr val="002060"/>
                </a:solidFill>
                <a:latin typeface="Arial" pitchFamily="34" charset="0"/>
                <a:ea typeface="+mn-ea"/>
                <a:cs typeface="Arial" pitchFamily="34" charset="0"/>
              </a:defRPr>
            </a:lvl1pPr>
            <a:lvl2pPr marL="901700" marR="0" indent="-366713" algn="just" defTabSz="914400" rtl="0" eaLnBrk="1" fontAlgn="auto" latinLnBrk="0" hangingPunct="1">
              <a:lnSpc>
                <a:spcPct val="100000"/>
              </a:lnSpc>
              <a:spcBef>
                <a:spcPct val="20000"/>
              </a:spcBef>
              <a:spcAft>
                <a:spcPts val="0"/>
              </a:spcAft>
              <a:buClr>
                <a:srgbClr val="F7C765"/>
              </a:buClr>
              <a:buSzTx/>
              <a:buFont typeface="Wingdings" pitchFamily="2" charset="2"/>
              <a:buChar char="§"/>
              <a:tabLst/>
              <a:defRPr sz="1500" b="0" kern="1200">
                <a:solidFill>
                  <a:srgbClr val="002060"/>
                </a:solidFill>
                <a:latin typeface="Arial" pitchFamily="34" charset="0"/>
                <a:ea typeface="+mn-ea"/>
                <a:cs typeface="Arial" pitchFamily="34" charset="0"/>
              </a:defRPr>
            </a:lvl2pPr>
            <a:lvl3pPr marL="1257300" marR="0" indent="-354013" algn="l" defTabSz="914400" rtl="0" eaLnBrk="1" fontAlgn="auto" latinLnBrk="0" hangingPunct="1">
              <a:lnSpc>
                <a:spcPct val="100000"/>
              </a:lnSpc>
              <a:spcBef>
                <a:spcPct val="20000"/>
              </a:spcBef>
              <a:spcAft>
                <a:spcPts val="0"/>
              </a:spcAft>
              <a:buClr>
                <a:srgbClr val="F7C765"/>
              </a:buClr>
              <a:buSzTx/>
              <a:buFont typeface="Wingdings" pitchFamily="2" charset="2"/>
              <a:buChar char="ü"/>
              <a:tabLst/>
              <a:defRPr sz="1200" b="0" kern="1200">
                <a:solidFill>
                  <a:srgbClr val="002060"/>
                </a:solidFill>
                <a:latin typeface="+mn-lt"/>
                <a:ea typeface="+mn-ea"/>
                <a:cs typeface="+mn-cs"/>
              </a:defRPr>
            </a:lvl3pPr>
            <a:lvl4pPr marL="1612900" indent="-354013" algn="l" defTabSz="914400" rtl="0" eaLnBrk="1" latinLnBrk="0" hangingPunct="1">
              <a:spcBef>
                <a:spcPct val="20000"/>
              </a:spcBef>
              <a:buClr>
                <a:srgbClr val="F7C765"/>
              </a:buClr>
              <a:buFont typeface="Wingdings" pitchFamily="2" charset="2"/>
              <a:buChar char="§"/>
              <a:defRPr sz="2000" b="0" kern="1200">
                <a:solidFill>
                  <a:srgbClr val="002060"/>
                </a:solidFill>
                <a:latin typeface="+mn-lt"/>
                <a:ea typeface="+mn-ea"/>
                <a:cs typeface="+mn-cs"/>
              </a:defRPr>
            </a:lvl4pPr>
            <a:lvl5pPr marL="1968500" indent="-354013" algn="l" defTabSz="914400" rtl="0" eaLnBrk="1" latinLnBrk="0" hangingPunct="1">
              <a:spcBef>
                <a:spcPct val="20000"/>
              </a:spcBef>
              <a:buClr>
                <a:srgbClr val="F7C765"/>
              </a:buClr>
              <a:buFont typeface="Wingdings" pitchFamily="2" charset="2"/>
              <a:buChar char="§"/>
              <a:defRPr sz="2000" b="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60363" lvl="1" indent="-360363">
              <a:buFont typeface="Wingdings" pitchFamily="2" charset="2"/>
              <a:buChar char="q"/>
            </a:pPr>
            <a:r>
              <a:rPr lang="fr-FR" sz="1300" b="1" dirty="0" smtClean="0"/>
              <a:t>On dispose d’ITS et d’orientations (</a:t>
            </a:r>
            <a:r>
              <a:rPr lang="fr-FR" sz="1300" b="1" i="1" dirty="0" smtClean="0"/>
              <a:t>guidelines)</a:t>
            </a:r>
            <a:endParaRPr lang="fr-FR" sz="1300" b="1" dirty="0" smtClean="0"/>
          </a:p>
          <a:p>
            <a:pPr marL="360363" lvl="1" indent="-360363">
              <a:buFont typeface="Wingdings" pitchFamily="2" charset="2"/>
              <a:buChar char="q"/>
            </a:pPr>
            <a:endParaRPr lang="fr-FR" sz="500" b="1" dirty="0"/>
          </a:p>
          <a:p>
            <a:pPr marL="360363" lvl="1" indent="-360363">
              <a:buFont typeface="Wingdings" pitchFamily="2" charset="2"/>
              <a:buChar char="q"/>
            </a:pPr>
            <a:r>
              <a:rPr lang="fr-FR" sz="1300" b="1" dirty="0" smtClean="0"/>
              <a:t>L’organisme </a:t>
            </a:r>
            <a:r>
              <a:rPr lang="fr-FR" sz="1300" b="1" dirty="0"/>
              <a:t>doit </a:t>
            </a:r>
            <a:r>
              <a:rPr lang="fr-FR" sz="1300" b="1" dirty="0" smtClean="0"/>
              <a:t>:</a:t>
            </a:r>
            <a:endParaRPr lang="fr-FR" sz="800" dirty="0"/>
          </a:p>
          <a:p>
            <a:pPr marL="542925" lvl="1" indent="-180975"/>
            <a:r>
              <a:rPr lang="fr-FR" sz="1200" dirty="0"/>
              <a:t>Déposer une demande spécifique pour chaque élément de fond propre auxiliaire</a:t>
            </a:r>
          </a:p>
          <a:p>
            <a:pPr marL="542925" lvl="1" indent="-180975"/>
            <a:r>
              <a:rPr lang="fr-FR" sz="1200" dirty="0"/>
              <a:t>Soumettre une évaluation, ou une méthode d’évaluation, pour chaque élément</a:t>
            </a:r>
          </a:p>
          <a:p>
            <a:pPr marL="542925" lvl="1" indent="-180975"/>
            <a:r>
              <a:rPr lang="fr-FR" sz="1200" dirty="0"/>
              <a:t>Démontrer la conformité de l’élément aux textes (caractéristiques de l’élément avant et après déclenchement, mode de déclenchement, caractéristiques des contreparties)</a:t>
            </a:r>
          </a:p>
          <a:p>
            <a:pPr marL="542925" lvl="1" indent="-180975"/>
            <a:r>
              <a:rPr lang="fr-FR" sz="1200" dirty="0"/>
              <a:t>Préciser les procédures de contrôle dans la </a:t>
            </a:r>
            <a:r>
              <a:rPr lang="fr-FR" sz="1200" dirty="0" smtClean="0"/>
              <a:t>durée</a:t>
            </a:r>
            <a:endParaRPr lang="fr-FR" sz="1200" dirty="0"/>
          </a:p>
          <a:p>
            <a:pPr marL="360363" lvl="1" indent="-360363">
              <a:buFont typeface="Wingdings" pitchFamily="2" charset="2"/>
              <a:buChar char="q"/>
            </a:pPr>
            <a:endParaRPr lang="fr-FR" sz="500" b="1" dirty="0" smtClean="0"/>
          </a:p>
          <a:p>
            <a:pPr marL="360363" lvl="1" indent="-360363">
              <a:buFont typeface="Wingdings" pitchFamily="2" charset="2"/>
              <a:buChar char="q"/>
            </a:pPr>
            <a:r>
              <a:rPr lang="fr-FR" sz="1300" b="1" dirty="0" smtClean="0"/>
              <a:t>Réponse </a:t>
            </a:r>
            <a:r>
              <a:rPr lang="fr-FR" sz="1300" b="1" dirty="0"/>
              <a:t>de l’Autorité dans les </a:t>
            </a:r>
            <a:r>
              <a:rPr lang="fr-FR" sz="1300" b="1" u="sng" dirty="0" smtClean="0"/>
              <a:t>3 mois</a:t>
            </a:r>
            <a:r>
              <a:rPr lang="fr-FR" sz="1300" b="1" dirty="0"/>
              <a:t>, sauf cas exceptionnel où le délai passe à 6 </a:t>
            </a:r>
            <a:r>
              <a:rPr lang="fr-FR" sz="1300" b="1" dirty="0" smtClean="0"/>
              <a:t>mois</a:t>
            </a:r>
          </a:p>
          <a:p>
            <a:pPr marL="360363" lvl="1" indent="-360363">
              <a:buFont typeface="Wingdings" pitchFamily="2" charset="2"/>
              <a:buChar char="q"/>
            </a:pPr>
            <a:endParaRPr lang="fr-FR" sz="500" b="1" dirty="0"/>
          </a:p>
          <a:p>
            <a:pPr marL="360363" lvl="1" indent="-360363">
              <a:buFont typeface="Wingdings" pitchFamily="2" charset="2"/>
              <a:buChar char="q"/>
            </a:pPr>
            <a:r>
              <a:rPr lang="fr-FR" sz="1300" b="1" dirty="0"/>
              <a:t>L’ITS est complété </a:t>
            </a:r>
            <a:r>
              <a:rPr lang="fr-FR" sz="1300" b="1" dirty="0" smtClean="0"/>
              <a:t>par des orientations </a:t>
            </a:r>
            <a:r>
              <a:rPr lang="fr-FR" sz="1300" b="1" dirty="0"/>
              <a:t>de niveau </a:t>
            </a:r>
            <a:r>
              <a:rPr lang="fr-FR" sz="1300" b="1" dirty="0" smtClean="0"/>
              <a:t>3</a:t>
            </a:r>
            <a:endParaRPr lang="fr-FR" sz="1300" b="1" dirty="0"/>
          </a:p>
        </p:txBody>
      </p:sp>
      <p:sp>
        <p:nvSpPr>
          <p:cNvPr id="8" name="Rectangle 7"/>
          <p:cNvSpPr/>
          <p:nvPr/>
        </p:nvSpPr>
        <p:spPr>
          <a:xfrm>
            <a:off x="755576" y="1429876"/>
            <a:ext cx="3672409" cy="558964"/>
          </a:xfrm>
          <a:prstGeom prst="rect">
            <a:avLst/>
          </a:prstGeom>
          <a:solidFill>
            <a:schemeClr val="accent1">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smtClean="0">
                <a:solidFill>
                  <a:schemeClr val="bg1"/>
                </a:solidFill>
                <a:latin typeface="Arial" panose="020B0604020202020204" pitchFamily="34" charset="0"/>
                <a:cs typeface="Arial" panose="020B0604020202020204" pitchFamily="34" charset="0"/>
              </a:rPr>
              <a:t>Fonds propres auxiliaires</a:t>
            </a:r>
            <a:endParaRPr lang="en-GB" sz="1600" b="1" dirty="0">
              <a:solidFill>
                <a:schemeClr val="bg1"/>
              </a:solidFill>
              <a:latin typeface="Arial" panose="020B0604020202020204" pitchFamily="34" charset="0"/>
              <a:cs typeface="Arial" panose="020B0604020202020204" pitchFamily="34" charset="0"/>
            </a:endParaRPr>
          </a:p>
        </p:txBody>
      </p:sp>
      <p:sp>
        <p:nvSpPr>
          <p:cNvPr id="9" name="Rectangle 8"/>
          <p:cNvSpPr/>
          <p:nvPr/>
        </p:nvSpPr>
        <p:spPr>
          <a:xfrm>
            <a:off x="4751995" y="1429876"/>
            <a:ext cx="3636429" cy="558964"/>
          </a:xfrm>
          <a:prstGeom prst="rect">
            <a:avLst/>
          </a:prstGeom>
          <a:solidFill>
            <a:schemeClr val="accent1">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smtClean="0">
                <a:solidFill>
                  <a:schemeClr val="bg1"/>
                </a:solidFill>
                <a:latin typeface="Arial" panose="020B0604020202020204" pitchFamily="34" charset="0"/>
                <a:cs typeface="Arial" panose="020B0604020202020204" pitchFamily="34" charset="0"/>
              </a:rPr>
              <a:t>Classification de fonds propres non listés</a:t>
            </a:r>
            <a:endParaRPr lang="en-GB" sz="1600" b="1" dirty="0">
              <a:solidFill>
                <a:schemeClr val="bg1"/>
              </a:solidFill>
              <a:latin typeface="Arial" panose="020B0604020202020204" pitchFamily="34" charset="0"/>
              <a:cs typeface="Arial" panose="020B0604020202020204" pitchFamily="34" charset="0"/>
            </a:endParaRPr>
          </a:p>
        </p:txBody>
      </p:sp>
      <p:cxnSp>
        <p:nvCxnSpPr>
          <p:cNvPr id="15" name="Connecteur droit 14"/>
          <p:cNvCxnSpPr/>
          <p:nvPr/>
        </p:nvCxnSpPr>
        <p:spPr>
          <a:xfrm>
            <a:off x="4572000" y="1988840"/>
            <a:ext cx="0" cy="4104456"/>
          </a:xfrm>
          <a:prstGeom prst="line">
            <a:avLst/>
          </a:prstGeom>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 name="Espace réservé de la date 2"/>
          <p:cNvSpPr>
            <a:spLocks noGrp="1"/>
          </p:cNvSpPr>
          <p:nvPr>
            <p:ph type="dt" sz="half" idx="2"/>
          </p:nvPr>
        </p:nvSpPr>
        <p:spPr/>
        <p:txBody>
          <a:bodyPr/>
          <a:lstStyle/>
          <a:p>
            <a:pPr fontAlgn="base">
              <a:spcBef>
                <a:spcPct val="0"/>
              </a:spcBef>
              <a:spcAft>
                <a:spcPct val="0"/>
              </a:spcAft>
              <a:defRPr/>
            </a:pPr>
            <a:r>
              <a:rPr lang="fr-FR" smtClean="0">
                <a:latin typeface="Arial" charset="0"/>
              </a:rPr>
              <a:t>18/12/2014</a:t>
            </a:r>
            <a:endParaRPr lang="fr-FR" dirty="0">
              <a:latin typeface="Arial" charset="0"/>
            </a:endParaRPr>
          </a:p>
        </p:txBody>
      </p:sp>
    </p:spTree>
    <p:extLst>
      <p:ext uri="{BB962C8B-B14F-4D97-AF65-F5344CB8AC3E}">
        <p14:creationId xmlns:p14="http://schemas.microsoft.com/office/powerpoint/2010/main" val="119993921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15554" y="116632"/>
            <a:ext cx="7964958" cy="1008112"/>
          </a:xfrm>
        </p:spPr>
        <p:txBody>
          <a:bodyPr/>
          <a:lstStyle/>
          <a:p>
            <a:pPr lvl="0">
              <a:tabLst>
                <a:tab pos="357188" algn="l"/>
              </a:tabLst>
            </a:pPr>
            <a:r>
              <a:rPr lang="fr-FR" sz="2600" dirty="0" smtClean="0"/>
              <a:t>Autorisations </a:t>
            </a:r>
            <a:r>
              <a:rPr lang="fr-FR" sz="2600" dirty="0"/>
              <a:t>relatives à l’établissement du </a:t>
            </a:r>
            <a:r>
              <a:rPr lang="fr-FR" sz="2600" dirty="0" smtClean="0"/>
              <a:t>bilan prudentiel</a:t>
            </a:r>
            <a:r>
              <a:rPr lang="fr-FR" sz="2400" dirty="0" smtClean="0"/>
              <a:t/>
            </a:r>
            <a:br>
              <a:rPr lang="fr-FR" sz="2400" dirty="0" smtClean="0"/>
            </a:br>
            <a:r>
              <a:rPr lang="fr-FR" sz="2400" dirty="0" smtClean="0"/>
              <a:t>	</a:t>
            </a:r>
            <a:r>
              <a:rPr lang="fr-FR" sz="2000" i="1" dirty="0" smtClean="0">
                <a:solidFill>
                  <a:srgbClr val="FFCE66"/>
                </a:solidFill>
              </a:rPr>
              <a:t>B. </a:t>
            </a:r>
            <a:r>
              <a:rPr lang="fr-FR" sz="2000" i="1" dirty="0" smtClean="0"/>
              <a:t>Provisions techniques</a:t>
            </a:r>
            <a:endParaRPr lang="fr-FR" sz="2000" i="1" dirty="0"/>
          </a:p>
        </p:txBody>
      </p:sp>
      <p:sp>
        <p:nvSpPr>
          <p:cNvPr id="6" name="Espace réservé du contenu 2"/>
          <p:cNvSpPr txBox="1">
            <a:spLocks/>
          </p:cNvSpPr>
          <p:nvPr/>
        </p:nvSpPr>
        <p:spPr>
          <a:xfrm>
            <a:off x="3203848" y="2362086"/>
            <a:ext cx="2664000" cy="2075025"/>
          </a:xfrm>
          <a:prstGeom prst="rect">
            <a:avLst/>
          </a:prstGeom>
        </p:spPr>
        <p:txBody>
          <a:bodyPr vert="horz" lIns="91440" tIns="45720" rIns="91440" bIns="45720" rtlCol="0">
            <a:normAutofit/>
          </a:bodyPr>
          <a:lstStyle>
            <a:lvl1pPr marL="266700" indent="-266700" algn="just" defTabSz="914400" rtl="0" eaLnBrk="1" latinLnBrk="0" hangingPunct="1">
              <a:spcBef>
                <a:spcPct val="20000"/>
              </a:spcBef>
              <a:buClr>
                <a:srgbClr val="F7C765"/>
              </a:buClr>
              <a:buFont typeface="Wingdings" pitchFamily="2" charset="2"/>
              <a:buChar char="q"/>
              <a:defRPr sz="1800" b="1" kern="1200">
                <a:solidFill>
                  <a:srgbClr val="002060"/>
                </a:solidFill>
                <a:latin typeface="Arial" pitchFamily="34" charset="0"/>
                <a:ea typeface="+mn-ea"/>
                <a:cs typeface="Arial" pitchFamily="34" charset="0"/>
              </a:defRPr>
            </a:lvl1pPr>
            <a:lvl2pPr marL="901700" marR="0" indent="-366713" algn="just" defTabSz="914400" rtl="0" eaLnBrk="1" fontAlgn="auto" latinLnBrk="0" hangingPunct="1">
              <a:lnSpc>
                <a:spcPct val="100000"/>
              </a:lnSpc>
              <a:spcBef>
                <a:spcPct val="20000"/>
              </a:spcBef>
              <a:spcAft>
                <a:spcPts val="0"/>
              </a:spcAft>
              <a:buClr>
                <a:srgbClr val="F7C765"/>
              </a:buClr>
              <a:buSzTx/>
              <a:buFont typeface="Wingdings" pitchFamily="2" charset="2"/>
              <a:buChar char="§"/>
              <a:tabLst/>
              <a:defRPr sz="1500" b="0" kern="1200">
                <a:solidFill>
                  <a:srgbClr val="002060"/>
                </a:solidFill>
                <a:latin typeface="Arial" pitchFamily="34" charset="0"/>
                <a:ea typeface="+mn-ea"/>
                <a:cs typeface="Arial" pitchFamily="34" charset="0"/>
              </a:defRPr>
            </a:lvl2pPr>
            <a:lvl3pPr marL="1257300" marR="0" indent="-354013" algn="l" defTabSz="914400" rtl="0" eaLnBrk="1" fontAlgn="auto" latinLnBrk="0" hangingPunct="1">
              <a:lnSpc>
                <a:spcPct val="100000"/>
              </a:lnSpc>
              <a:spcBef>
                <a:spcPct val="20000"/>
              </a:spcBef>
              <a:spcAft>
                <a:spcPts val="0"/>
              </a:spcAft>
              <a:buClr>
                <a:srgbClr val="F7C765"/>
              </a:buClr>
              <a:buSzTx/>
              <a:buFont typeface="Wingdings" pitchFamily="2" charset="2"/>
              <a:buChar char="ü"/>
              <a:tabLst/>
              <a:defRPr sz="1200" b="0" kern="1200">
                <a:solidFill>
                  <a:srgbClr val="002060"/>
                </a:solidFill>
                <a:latin typeface="+mn-lt"/>
                <a:ea typeface="+mn-ea"/>
                <a:cs typeface="+mn-cs"/>
              </a:defRPr>
            </a:lvl3pPr>
            <a:lvl4pPr marL="1612900" indent="-354013" algn="l" defTabSz="914400" rtl="0" eaLnBrk="1" latinLnBrk="0" hangingPunct="1">
              <a:spcBef>
                <a:spcPct val="20000"/>
              </a:spcBef>
              <a:buClr>
                <a:srgbClr val="F7C765"/>
              </a:buClr>
              <a:buFont typeface="Wingdings" pitchFamily="2" charset="2"/>
              <a:buChar char="§"/>
              <a:defRPr sz="2000" b="0" kern="1200">
                <a:solidFill>
                  <a:srgbClr val="002060"/>
                </a:solidFill>
                <a:latin typeface="+mn-lt"/>
                <a:ea typeface="+mn-ea"/>
                <a:cs typeface="+mn-cs"/>
              </a:defRPr>
            </a:lvl4pPr>
            <a:lvl5pPr marL="1968500" indent="-354013" algn="l" defTabSz="914400" rtl="0" eaLnBrk="1" latinLnBrk="0" hangingPunct="1">
              <a:spcBef>
                <a:spcPct val="20000"/>
              </a:spcBef>
              <a:buClr>
                <a:srgbClr val="F7C765"/>
              </a:buClr>
              <a:buFont typeface="Wingdings" pitchFamily="2" charset="2"/>
              <a:buChar char="§"/>
              <a:defRPr sz="2000" b="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pPr>
            <a:r>
              <a:rPr lang="fr-FR" sz="1300" dirty="0" smtClean="0"/>
              <a:t>L’usage du VA (</a:t>
            </a:r>
            <a:r>
              <a:rPr lang="fr-FR" sz="1300" i="1" dirty="0" smtClean="0"/>
              <a:t>Volatility Adjustment) </a:t>
            </a:r>
            <a:r>
              <a:rPr lang="fr-FR" sz="1300" dirty="0" smtClean="0"/>
              <a:t>sera à l’initiative de l’entreprise en droit français</a:t>
            </a:r>
            <a:endParaRPr lang="fr-FR" sz="1300" dirty="0"/>
          </a:p>
        </p:txBody>
      </p:sp>
      <p:sp>
        <p:nvSpPr>
          <p:cNvPr id="7" name="Espace réservé du contenu 2"/>
          <p:cNvSpPr txBox="1">
            <a:spLocks/>
          </p:cNvSpPr>
          <p:nvPr/>
        </p:nvSpPr>
        <p:spPr>
          <a:xfrm>
            <a:off x="107504" y="2348880"/>
            <a:ext cx="3024336" cy="3888432"/>
          </a:xfrm>
          <a:prstGeom prst="rect">
            <a:avLst/>
          </a:prstGeom>
        </p:spPr>
        <p:txBody>
          <a:bodyPr vert="horz" lIns="91440" tIns="45720" rIns="91440" bIns="45720" rtlCol="0">
            <a:noAutofit/>
          </a:bodyPr>
          <a:lstStyle>
            <a:lvl1pPr marL="266700" indent="-266700" algn="just" defTabSz="914400" rtl="0" eaLnBrk="1" latinLnBrk="0" hangingPunct="1">
              <a:spcBef>
                <a:spcPct val="20000"/>
              </a:spcBef>
              <a:buClr>
                <a:srgbClr val="F7C765"/>
              </a:buClr>
              <a:buFont typeface="Wingdings" pitchFamily="2" charset="2"/>
              <a:buChar char="q"/>
              <a:defRPr sz="1800" b="1" kern="1200">
                <a:solidFill>
                  <a:srgbClr val="002060"/>
                </a:solidFill>
                <a:latin typeface="Arial" pitchFamily="34" charset="0"/>
                <a:ea typeface="+mn-ea"/>
                <a:cs typeface="Arial" pitchFamily="34" charset="0"/>
              </a:defRPr>
            </a:lvl1pPr>
            <a:lvl2pPr marL="901700" marR="0" indent="-366713" algn="just" defTabSz="914400" rtl="0" eaLnBrk="1" fontAlgn="auto" latinLnBrk="0" hangingPunct="1">
              <a:lnSpc>
                <a:spcPct val="100000"/>
              </a:lnSpc>
              <a:spcBef>
                <a:spcPct val="20000"/>
              </a:spcBef>
              <a:spcAft>
                <a:spcPts val="0"/>
              </a:spcAft>
              <a:buClr>
                <a:srgbClr val="F7C765"/>
              </a:buClr>
              <a:buSzTx/>
              <a:buFont typeface="Wingdings" pitchFamily="2" charset="2"/>
              <a:buChar char="§"/>
              <a:tabLst/>
              <a:defRPr sz="1500" b="0" kern="1200">
                <a:solidFill>
                  <a:srgbClr val="002060"/>
                </a:solidFill>
                <a:latin typeface="Arial" pitchFamily="34" charset="0"/>
                <a:ea typeface="+mn-ea"/>
                <a:cs typeface="Arial" pitchFamily="34" charset="0"/>
              </a:defRPr>
            </a:lvl2pPr>
            <a:lvl3pPr marL="1257300" marR="0" indent="-354013" algn="l" defTabSz="914400" rtl="0" eaLnBrk="1" fontAlgn="auto" latinLnBrk="0" hangingPunct="1">
              <a:lnSpc>
                <a:spcPct val="100000"/>
              </a:lnSpc>
              <a:spcBef>
                <a:spcPct val="20000"/>
              </a:spcBef>
              <a:spcAft>
                <a:spcPts val="0"/>
              </a:spcAft>
              <a:buClr>
                <a:srgbClr val="F7C765"/>
              </a:buClr>
              <a:buSzTx/>
              <a:buFont typeface="Wingdings" pitchFamily="2" charset="2"/>
              <a:buChar char="ü"/>
              <a:tabLst/>
              <a:defRPr sz="1200" b="0" kern="1200">
                <a:solidFill>
                  <a:srgbClr val="002060"/>
                </a:solidFill>
                <a:latin typeface="+mn-lt"/>
                <a:ea typeface="+mn-ea"/>
                <a:cs typeface="+mn-cs"/>
              </a:defRPr>
            </a:lvl3pPr>
            <a:lvl4pPr marL="1612900" indent="-354013" algn="l" defTabSz="914400" rtl="0" eaLnBrk="1" latinLnBrk="0" hangingPunct="1">
              <a:spcBef>
                <a:spcPct val="20000"/>
              </a:spcBef>
              <a:buClr>
                <a:srgbClr val="F7C765"/>
              </a:buClr>
              <a:buFont typeface="Wingdings" pitchFamily="2" charset="2"/>
              <a:buChar char="§"/>
              <a:defRPr sz="2000" b="0" kern="1200">
                <a:solidFill>
                  <a:srgbClr val="002060"/>
                </a:solidFill>
                <a:latin typeface="+mn-lt"/>
                <a:ea typeface="+mn-ea"/>
                <a:cs typeface="+mn-cs"/>
              </a:defRPr>
            </a:lvl4pPr>
            <a:lvl5pPr marL="1968500" indent="-354013" algn="l" defTabSz="914400" rtl="0" eaLnBrk="1" latinLnBrk="0" hangingPunct="1">
              <a:spcBef>
                <a:spcPct val="20000"/>
              </a:spcBef>
              <a:buClr>
                <a:srgbClr val="F7C765"/>
              </a:buClr>
              <a:buFont typeface="Wingdings" pitchFamily="2" charset="2"/>
              <a:buChar char="§"/>
              <a:defRPr sz="2000" b="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71463" indent="-271463"/>
            <a:r>
              <a:rPr lang="fr-FR" sz="1300" dirty="0" smtClean="0"/>
              <a:t>D’après l’ITS, le </a:t>
            </a:r>
            <a:r>
              <a:rPr lang="fr-FR" sz="1300" dirty="0"/>
              <a:t>dossier doit préciser :</a:t>
            </a:r>
          </a:p>
          <a:p>
            <a:pPr marL="442913" indent="-442913"/>
            <a:endParaRPr lang="fr-FR" sz="300" dirty="0"/>
          </a:p>
          <a:p>
            <a:pPr marL="446088" lvl="1" indent="-174625"/>
            <a:r>
              <a:rPr lang="fr-FR" sz="1100" dirty="0"/>
              <a:t>Les caractéristiques du portefeuille d’actifs</a:t>
            </a:r>
          </a:p>
          <a:p>
            <a:pPr marL="446088" lvl="1" indent="-174625"/>
            <a:r>
              <a:rPr lang="fr-FR" sz="1100" dirty="0"/>
              <a:t>Les caractéristiques des engagements d’assurance couverts</a:t>
            </a:r>
          </a:p>
          <a:p>
            <a:pPr marL="446088" lvl="1" indent="-174625"/>
            <a:r>
              <a:rPr lang="fr-FR" sz="1100" dirty="0"/>
              <a:t>L’adéquation des flux d’actif et de passif, en précisant comment elle sera maintenue dans le temps par la gestion des placements</a:t>
            </a:r>
          </a:p>
          <a:p>
            <a:pPr marL="446088" lvl="1" indent="-174625"/>
            <a:r>
              <a:rPr lang="fr-FR" sz="1100" dirty="0"/>
              <a:t>L’impact du </a:t>
            </a:r>
            <a:r>
              <a:rPr lang="fr-FR" sz="1100" dirty="0" smtClean="0"/>
              <a:t>MA (</a:t>
            </a:r>
            <a:r>
              <a:rPr lang="fr-FR" sz="1100" i="1" dirty="0" smtClean="0"/>
              <a:t>Matching </a:t>
            </a:r>
            <a:r>
              <a:rPr lang="fr-FR" sz="1100" i="1" dirty="0" err="1" smtClean="0"/>
              <a:t>adjustment</a:t>
            </a:r>
            <a:r>
              <a:rPr lang="fr-FR" sz="1100" dirty="0" smtClean="0"/>
              <a:t>) </a:t>
            </a:r>
            <a:r>
              <a:rPr lang="fr-FR" sz="1100" dirty="0"/>
              <a:t>sur le bilan</a:t>
            </a:r>
          </a:p>
          <a:p>
            <a:pPr marL="446088" lvl="1" indent="-174625"/>
            <a:r>
              <a:rPr lang="fr-FR" sz="1100" dirty="0"/>
              <a:t>Le calcul du </a:t>
            </a:r>
            <a:r>
              <a:rPr lang="fr-FR" sz="1100" dirty="0" smtClean="0"/>
              <a:t>MA</a:t>
            </a:r>
            <a:endParaRPr lang="fr-FR" sz="1100" dirty="0"/>
          </a:p>
          <a:p>
            <a:pPr marL="442913" indent="-442913"/>
            <a:endParaRPr lang="fr-FR" sz="1100" dirty="0" smtClean="0"/>
          </a:p>
          <a:p>
            <a:pPr marL="271463" indent="-271463"/>
            <a:r>
              <a:rPr lang="fr-FR" sz="1300" dirty="0" smtClean="0"/>
              <a:t>Possibilité </a:t>
            </a:r>
            <a:r>
              <a:rPr lang="fr-FR" sz="1300" dirty="0"/>
              <a:t>de grouper les demandes </a:t>
            </a:r>
            <a:r>
              <a:rPr lang="fr-FR" sz="1300" dirty="0" smtClean="0"/>
              <a:t>MA</a:t>
            </a:r>
          </a:p>
          <a:p>
            <a:pPr marL="271463" indent="-271463"/>
            <a:endParaRPr lang="fr-FR" sz="1100" dirty="0"/>
          </a:p>
          <a:p>
            <a:pPr marL="271463" indent="-271463"/>
            <a:r>
              <a:rPr lang="fr-FR" sz="1300" dirty="0" smtClean="0"/>
              <a:t>Délai </a:t>
            </a:r>
            <a:r>
              <a:rPr lang="fr-FR" sz="1300" dirty="0"/>
              <a:t>de réponse maximal </a:t>
            </a:r>
            <a:r>
              <a:rPr lang="fr-FR" sz="1300" dirty="0" smtClean="0"/>
              <a:t>:        </a:t>
            </a:r>
            <a:r>
              <a:rPr lang="fr-FR" sz="1300" u="sng" dirty="0"/>
              <a:t>6 </a:t>
            </a:r>
            <a:r>
              <a:rPr lang="fr-FR" sz="1300" u="sng" dirty="0" smtClean="0"/>
              <a:t>mois</a:t>
            </a:r>
            <a:endParaRPr lang="fr-FR" sz="1300" u="sng" dirty="0"/>
          </a:p>
        </p:txBody>
      </p:sp>
      <p:sp>
        <p:nvSpPr>
          <p:cNvPr id="8" name="Rectangle 7"/>
          <p:cNvSpPr/>
          <p:nvPr/>
        </p:nvSpPr>
        <p:spPr>
          <a:xfrm>
            <a:off x="323528" y="1448864"/>
            <a:ext cx="2664000" cy="756000"/>
          </a:xfrm>
          <a:prstGeom prst="rect">
            <a:avLst/>
          </a:prstGeom>
          <a:solidFill>
            <a:schemeClr val="accent1">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solidFill>
                  <a:schemeClr val="bg1">
                    <a:lumMod val="95000"/>
                  </a:schemeClr>
                </a:solidFill>
                <a:latin typeface="Arial" panose="020B0604020202020204" pitchFamily="34" charset="0"/>
                <a:cs typeface="Arial" panose="020B0604020202020204" pitchFamily="34" charset="0"/>
              </a:rPr>
              <a:t>Ajustement </a:t>
            </a:r>
            <a:r>
              <a:rPr lang="fr-FR" sz="1600" b="1" dirty="0" smtClean="0">
                <a:solidFill>
                  <a:schemeClr val="bg1">
                    <a:lumMod val="95000"/>
                  </a:schemeClr>
                </a:solidFill>
                <a:latin typeface="Arial" panose="020B0604020202020204" pitchFamily="34" charset="0"/>
                <a:cs typeface="Arial" panose="020B0604020202020204" pitchFamily="34" charset="0"/>
              </a:rPr>
              <a:t>égalisateur </a:t>
            </a:r>
            <a:r>
              <a:rPr lang="fr-FR" sz="1600" b="1" dirty="0">
                <a:solidFill>
                  <a:schemeClr val="bg1">
                    <a:lumMod val="95000"/>
                  </a:schemeClr>
                </a:solidFill>
                <a:latin typeface="Arial" panose="020B0604020202020204" pitchFamily="34" charset="0"/>
                <a:cs typeface="Arial" panose="020B0604020202020204" pitchFamily="34" charset="0"/>
              </a:rPr>
              <a:t>(MA)</a:t>
            </a:r>
            <a:endParaRPr lang="en-GB" sz="1600" b="1" dirty="0">
              <a:solidFill>
                <a:schemeClr val="bg1">
                  <a:lumMod val="95000"/>
                </a:schemeClr>
              </a:solidFill>
              <a:latin typeface="Arial" panose="020B0604020202020204" pitchFamily="34" charset="0"/>
              <a:cs typeface="Arial" panose="020B0604020202020204" pitchFamily="34" charset="0"/>
            </a:endParaRPr>
          </a:p>
        </p:txBody>
      </p:sp>
      <p:sp>
        <p:nvSpPr>
          <p:cNvPr id="9" name="Rectangle 8"/>
          <p:cNvSpPr/>
          <p:nvPr/>
        </p:nvSpPr>
        <p:spPr>
          <a:xfrm>
            <a:off x="3240000" y="1448864"/>
            <a:ext cx="2664000" cy="756000"/>
          </a:xfrm>
          <a:prstGeom prst="rect">
            <a:avLst/>
          </a:prstGeom>
          <a:solidFill>
            <a:schemeClr val="accent1">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smtClean="0">
                <a:solidFill>
                  <a:schemeClr val="bg1">
                    <a:lumMod val="95000"/>
                  </a:schemeClr>
                </a:solidFill>
                <a:latin typeface="Arial" panose="020B0604020202020204" pitchFamily="34" charset="0"/>
                <a:cs typeface="Arial" panose="020B0604020202020204" pitchFamily="34" charset="0"/>
              </a:rPr>
              <a:t>Correction pour </a:t>
            </a:r>
            <a:r>
              <a:rPr lang="fr-FR" sz="1600" b="1" dirty="0">
                <a:solidFill>
                  <a:schemeClr val="bg1">
                    <a:lumMod val="95000"/>
                  </a:schemeClr>
                </a:solidFill>
                <a:latin typeface="Arial" panose="020B0604020202020204" pitchFamily="34" charset="0"/>
                <a:cs typeface="Arial" panose="020B0604020202020204" pitchFamily="34" charset="0"/>
              </a:rPr>
              <a:t>volatilité (VA)</a:t>
            </a:r>
            <a:endParaRPr lang="en-GB" sz="1600" b="1" dirty="0">
              <a:solidFill>
                <a:schemeClr val="bg1">
                  <a:lumMod val="95000"/>
                </a:schemeClr>
              </a:solidFill>
              <a:latin typeface="Arial" panose="020B0604020202020204" pitchFamily="34" charset="0"/>
              <a:cs typeface="Arial" panose="020B0604020202020204" pitchFamily="34" charset="0"/>
            </a:endParaRPr>
          </a:p>
        </p:txBody>
      </p:sp>
      <p:cxnSp>
        <p:nvCxnSpPr>
          <p:cNvPr id="15" name="Connecteur droit 14"/>
          <p:cNvCxnSpPr/>
          <p:nvPr/>
        </p:nvCxnSpPr>
        <p:spPr>
          <a:xfrm>
            <a:off x="3131840" y="2276872"/>
            <a:ext cx="0" cy="3384376"/>
          </a:xfrm>
          <a:prstGeom prst="line">
            <a:avLst/>
          </a:prstGeom>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16" name="Espace réservé du contenu 2"/>
          <p:cNvSpPr txBox="1">
            <a:spLocks/>
          </p:cNvSpPr>
          <p:nvPr/>
        </p:nvSpPr>
        <p:spPr>
          <a:xfrm>
            <a:off x="6156472" y="2382599"/>
            <a:ext cx="2880024" cy="3638689"/>
          </a:xfrm>
          <a:prstGeom prst="rect">
            <a:avLst/>
          </a:prstGeom>
        </p:spPr>
        <p:txBody>
          <a:bodyPr vert="horz" lIns="91440" tIns="45720" rIns="91440" bIns="45720" rtlCol="0">
            <a:normAutofit/>
          </a:bodyPr>
          <a:lstStyle>
            <a:lvl1pPr marL="266700" indent="-266700" algn="just" defTabSz="914400" rtl="0" eaLnBrk="1" latinLnBrk="0" hangingPunct="1">
              <a:spcBef>
                <a:spcPct val="20000"/>
              </a:spcBef>
              <a:buClr>
                <a:srgbClr val="F7C765"/>
              </a:buClr>
              <a:buFont typeface="Wingdings" pitchFamily="2" charset="2"/>
              <a:buChar char="q"/>
              <a:defRPr sz="1800" b="1" kern="1200">
                <a:solidFill>
                  <a:srgbClr val="002060"/>
                </a:solidFill>
                <a:latin typeface="Arial" pitchFamily="34" charset="0"/>
                <a:ea typeface="+mn-ea"/>
                <a:cs typeface="Arial" pitchFamily="34" charset="0"/>
              </a:defRPr>
            </a:lvl1pPr>
            <a:lvl2pPr marL="901700" marR="0" indent="-366713" algn="just" defTabSz="914400" rtl="0" eaLnBrk="1" fontAlgn="auto" latinLnBrk="0" hangingPunct="1">
              <a:lnSpc>
                <a:spcPct val="100000"/>
              </a:lnSpc>
              <a:spcBef>
                <a:spcPct val="20000"/>
              </a:spcBef>
              <a:spcAft>
                <a:spcPts val="0"/>
              </a:spcAft>
              <a:buClr>
                <a:srgbClr val="F7C765"/>
              </a:buClr>
              <a:buSzTx/>
              <a:buFont typeface="Wingdings" pitchFamily="2" charset="2"/>
              <a:buChar char="§"/>
              <a:tabLst/>
              <a:defRPr sz="1500" b="0" kern="1200">
                <a:solidFill>
                  <a:srgbClr val="002060"/>
                </a:solidFill>
                <a:latin typeface="Arial" pitchFamily="34" charset="0"/>
                <a:ea typeface="+mn-ea"/>
                <a:cs typeface="Arial" pitchFamily="34" charset="0"/>
              </a:defRPr>
            </a:lvl2pPr>
            <a:lvl3pPr marL="1257300" marR="0" indent="-354013" algn="l" defTabSz="914400" rtl="0" eaLnBrk="1" fontAlgn="auto" latinLnBrk="0" hangingPunct="1">
              <a:lnSpc>
                <a:spcPct val="100000"/>
              </a:lnSpc>
              <a:spcBef>
                <a:spcPct val="20000"/>
              </a:spcBef>
              <a:spcAft>
                <a:spcPts val="0"/>
              </a:spcAft>
              <a:buClr>
                <a:srgbClr val="F7C765"/>
              </a:buClr>
              <a:buSzTx/>
              <a:buFont typeface="Wingdings" pitchFamily="2" charset="2"/>
              <a:buChar char="ü"/>
              <a:tabLst/>
              <a:defRPr sz="1200" b="0" kern="1200">
                <a:solidFill>
                  <a:srgbClr val="002060"/>
                </a:solidFill>
                <a:latin typeface="+mn-lt"/>
                <a:ea typeface="+mn-ea"/>
                <a:cs typeface="+mn-cs"/>
              </a:defRPr>
            </a:lvl3pPr>
            <a:lvl4pPr marL="1612900" indent="-354013" algn="l" defTabSz="914400" rtl="0" eaLnBrk="1" latinLnBrk="0" hangingPunct="1">
              <a:spcBef>
                <a:spcPct val="20000"/>
              </a:spcBef>
              <a:buClr>
                <a:srgbClr val="F7C765"/>
              </a:buClr>
              <a:buFont typeface="Wingdings" pitchFamily="2" charset="2"/>
              <a:buChar char="§"/>
              <a:defRPr sz="2000" b="0" kern="1200">
                <a:solidFill>
                  <a:srgbClr val="002060"/>
                </a:solidFill>
                <a:latin typeface="+mn-lt"/>
                <a:ea typeface="+mn-ea"/>
                <a:cs typeface="+mn-cs"/>
              </a:defRPr>
            </a:lvl4pPr>
            <a:lvl5pPr marL="1968500" indent="-354013" algn="l" defTabSz="914400" rtl="0" eaLnBrk="1" latinLnBrk="0" hangingPunct="1">
              <a:spcBef>
                <a:spcPct val="20000"/>
              </a:spcBef>
              <a:buClr>
                <a:srgbClr val="F7C765"/>
              </a:buClr>
              <a:buFont typeface="Wingdings" pitchFamily="2" charset="2"/>
              <a:buChar char="§"/>
              <a:defRPr sz="2000" b="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pPr>
            <a:r>
              <a:rPr lang="fr-FR" sz="1300" dirty="0" smtClean="0"/>
              <a:t>Les textes de niveaux 2 et 3 n’abordent pas les processus relatifs à ces autorisations</a:t>
            </a:r>
          </a:p>
          <a:p>
            <a:pPr fontAlgn="auto">
              <a:spcAft>
                <a:spcPts val="0"/>
              </a:spcAft>
            </a:pPr>
            <a:endParaRPr lang="fr-FR" sz="1100" dirty="0"/>
          </a:p>
          <a:p>
            <a:pPr fontAlgn="auto">
              <a:spcAft>
                <a:spcPts val="0"/>
              </a:spcAft>
            </a:pPr>
            <a:r>
              <a:rPr lang="fr-FR" sz="1300" dirty="0" smtClean="0"/>
              <a:t>La transposition et des instructions ACPR pourraient donc apporter des précisions sur ces sujets</a:t>
            </a:r>
          </a:p>
          <a:p>
            <a:pPr fontAlgn="auto">
              <a:spcAft>
                <a:spcPts val="0"/>
              </a:spcAft>
            </a:pPr>
            <a:endParaRPr lang="fr-FR" sz="1100" dirty="0"/>
          </a:p>
          <a:p>
            <a:pPr fontAlgn="auto">
              <a:spcAft>
                <a:spcPts val="0"/>
              </a:spcAft>
            </a:pPr>
            <a:r>
              <a:rPr lang="fr-FR" sz="1400" dirty="0" smtClean="0"/>
              <a:t>Pour la transitoire PT, il n’y a pas de conditions préalables à remplir, mais le dossier devra préciser :</a:t>
            </a:r>
          </a:p>
          <a:p>
            <a:pPr marL="446088" lvl="1" indent="-174625" algn="l"/>
            <a:r>
              <a:rPr lang="fr-FR" sz="1100" b="0" dirty="0"/>
              <a:t>Un plan de convergence si le SCR n’est pas </a:t>
            </a:r>
            <a:r>
              <a:rPr lang="fr-FR" sz="1100" b="0" dirty="0" smtClean="0"/>
              <a:t>couvert</a:t>
            </a:r>
            <a:endParaRPr lang="fr-FR" sz="1100" b="0" dirty="0"/>
          </a:p>
          <a:p>
            <a:pPr marL="446088" lvl="1" indent="-174625"/>
            <a:r>
              <a:rPr lang="fr-FR" sz="1100" b="0" dirty="0"/>
              <a:t>Le niveau </a:t>
            </a:r>
            <a:r>
              <a:rPr lang="fr-FR" sz="1100" b="0" dirty="0" smtClean="0"/>
              <a:t>initial de l’ajustement et </a:t>
            </a:r>
            <a:r>
              <a:rPr lang="fr-FR" sz="1100" dirty="0" smtClean="0"/>
              <a:t>son </a:t>
            </a:r>
            <a:r>
              <a:rPr lang="fr-FR" sz="1100" b="0" dirty="0" smtClean="0"/>
              <a:t>amortissement au fil du temps</a:t>
            </a:r>
            <a:endParaRPr lang="fr-FR" sz="1100" b="0" dirty="0"/>
          </a:p>
        </p:txBody>
      </p:sp>
      <p:sp>
        <p:nvSpPr>
          <p:cNvPr id="17" name="Rectangle 16"/>
          <p:cNvSpPr/>
          <p:nvPr/>
        </p:nvSpPr>
        <p:spPr>
          <a:xfrm>
            <a:off x="6156472" y="1448864"/>
            <a:ext cx="2880024" cy="756000"/>
          </a:xfrm>
          <a:prstGeom prst="rect">
            <a:avLst/>
          </a:prstGeom>
          <a:solidFill>
            <a:schemeClr val="accent1">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solidFill>
                  <a:schemeClr val="bg1">
                    <a:lumMod val="95000"/>
                  </a:schemeClr>
                </a:solidFill>
                <a:latin typeface="Arial" panose="020B0604020202020204" pitchFamily="34" charset="0"/>
                <a:cs typeface="Arial" panose="020B0604020202020204" pitchFamily="34" charset="0"/>
              </a:rPr>
              <a:t>Transitoire </a:t>
            </a:r>
            <a:r>
              <a:rPr lang="fr-FR" sz="1600" b="1" dirty="0" smtClean="0">
                <a:solidFill>
                  <a:schemeClr val="bg1">
                    <a:lumMod val="95000"/>
                  </a:schemeClr>
                </a:solidFill>
                <a:latin typeface="Arial" panose="020B0604020202020204" pitchFamily="34" charset="0"/>
                <a:cs typeface="Arial" panose="020B0604020202020204" pitchFamily="34" charset="0"/>
              </a:rPr>
              <a:t>taux et transitoire provisions techniques</a:t>
            </a:r>
            <a:endParaRPr lang="en-GB" sz="1600" b="1" dirty="0">
              <a:solidFill>
                <a:schemeClr val="bg1">
                  <a:lumMod val="95000"/>
                </a:schemeClr>
              </a:solidFill>
              <a:latin typeface="Arial" panose="020B0604020202020204" pitchFamily="34" charset="0"/>
              <a:cs typeface="Arial" panose="020B0604020202020204" pitchFamily="34" charset="0"/>
            </a:endParaRPr>
          </a:p>
        </p:txBody>
      </p:sp>
      <p:cxnSp>
        <p:nvCxnSpPr>
          <p:cNvPr id="18" name="Connecteur droit 17"/>
          <p:cNvCxnSpPr/>
          <p:nvPr/>
        </p:nvCxnSpPr>
        <p:spPr>
          <a:xfrm>
            <a:off x="6012160" y="2276872"/>
            <a:ext cx="0" cy="3384376"/>
          </a:xfrm>
          <a:prstGeom prst="line">
            <a:avLst/>
          </a:prstGeom>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 name="Espace réservé de la date 2"/>
          <p:cNvSpPr>
            <a:spLocks noGrp="1"/>
          </p:cNvSpPr>
          <p:nvPr>
            <p:ph type="dt" sz="half" idx="2"/>
          </p:nvPr>
        </p:nvSpPr>
        <p:spPr/>
        <p:txBody>
          <a:bodyPr/>
          <a:lstStyle/>
          <a:p>
            <a:pPr fontAlgn="base">
              <a:spcBef>
                <a:spcPct val="0"/>
              </a:spcBef>
              <a:spcAft>
                <a:spcPct val="0"/>
              </a:spcAft>
              <a:defRPr/>
            </a:pPr>
            <a:r>
              <a:rPr lang="fr-FR" smtClean="0">
                <a:latin typeface="Arial" charset="0"/>
              </a:rPr>
              <a:t>18/12/2014</a:t>
            </a:r>
            <a:endParaRPr lang="fr-FR" dirty="0">
              <a:latin typeface="Arial" charset="0"/>
            </a:endParaRPr>
          </a:p>
        </p:txBody>
      </p:sp>
    </p:spTree>
    <p:extLst>
      <p:ext uri="{BB962C8B-B14F-4D97-AF65-F5344CB8AC3E}">
        <p14:creationId xmlns:p14="http://schemas.microsoft.com/office/powerpoint/2010/main" val="251890346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15616" y="-27384"/>
            <a:ext cx="7956376" cy="1008112"/>
          </a:xfrm>
        </p:spPr>
        <p:txBody>
          <a:bodyPr/>
          <a:lstStyle/>
          <a:p>
            <a:pPr lvl="0">
              <a:tabLst>
                <a:tab pos="357188" algn="l"/>
              </a:tabLst>
            </a:pPr>
            <a:r>
              <a:rPr lang="fr-FR" sz="2800" dirty="0" smtClean="0"/>
              <a:t>Autorisations </a:t>
            </a:r>
            <a:r>
              <a:rPr lang="fr-FR" sz="2800" dirty="0"/>
              <a:t>relatives au calcul du </a:t>
            </a:r>
            <a:r>
              <a:rPr lang="fr-FR" sz="2800" dirty="0" smtClean="0"/>
              <a:t>SCR</a:t>
            </a:r>
            <a:r>
              <a:rPr lang="fr-FR" sz="2400" dirty="0"/>
              <a:t/>
            </a:r>
            <a:br>
              <a:rPr lang="fr-FR" sz="2400" dirty="0"/>
            </a:br>
            <a:r>
              <a:rPr lang="fr-FR" sz="2400" dirty="0" smtClean="0"/>
              <a:t>	</a:t>
            </a:r>
            <a:r>
              <a:rPr lang="fr-FR" sz="2000" i="1" dirty="0" smtClean="0">
                <a:solidFill>
                  <a:srgbClr val="FFCE66"/>
                </a:solidFill>
              </a:rPr>
              <a:t>A. </a:t>
            </a:r>
            <a:r>
              <a:rPr lang="fr-FR" sz="2000" i="1" dirty="0" smtClean="0"/>
              <a:t>Modalités pratiques des candidatures de modèle interne</a:t>
            </a:r>
            <a:endParaRPr lang="fr-FR" sz="2000" i="1" dirty="0"/>
          </a:p>
        </p:txBody>
      </p:sp>
      <p:sp>
        <p:nvSpPr>
          <p:cNvPr id="3" name="Espace réservé du contenu 2"/>
          <p:cNvSpPr>
            <a:spLocks noGrp="1"/>
          </p:cNvSpPr>
          <p:nvPr>
            <p:ph idx="1"/>
          </p:nvPr>
        </p:nvSpPr>
        <p:spPr>
          <a:xfrm>
            <a:off x="323528" y="1024160"/>
            <a:ext cx="8568952" cy="4637088"/>
          </a:xfrm>
        </p:spPr>
        <p:txBody>
          <a:bodyPr>
            <a:noAutofit/>
          </a:bodyPr>
          <a:lstStyle/>
          <a:p>
            <a:pPr marL="357188" indent="-357188" algn="just"/>
            <a:r>
              <a:rPr lang="fr-FR" sz="2000" dirty="0" smtClean="0"/>
              <a:t>Le site internet de l’ACPR précisera les modalités pratiques du processus de candidature MI</a:t>
            </a:r>
          </a:p>
          <a:p>
            <a:pPr marL="357188" indent="-357188" algn="just"/>
            <a:endParaRPr lang="fr-FR" sz="800" dirty="0" smtClean="0"/>
          </a:p>
          <a:p>
            <a:pPr marL="357188" indent="-357188" algn="just"/>
            <a:r>
              <a:rPr lang="fr-FR" sz="2000" dirty="0" smtClean="0"/>
              <a:t>Par ailleurs, un courrier officiel pourra être adressé aux entreprises qui sont d’ores et déjà pré-candidates pour préciser davantage ces modalités.</a:t>
            </a:r>
          </a:p>
          <a:p>
            <a:pPr marL="357188" indent="-357188" algn="just"/>
            <a:endParaRPr lang="fr-FR" sz="800" dirty="0" smtClean="0"/>
          </a:p>
          <a:p>
            <a:pPr marL="357188" indent="-357188" algn="just"/>
            <a:r>
              <a:rPr lang="fr-FR" sz="2000" dirty="0" smtClean="0"/>
              <a:t>Pour rappel, les exigences </a:t>
            </a:r>
            <a:r>
              <a:rPr lang="fr-FR" sz="2000" dirty="0"/>
              <a:t>relatives au dossier </a:t>
            </a:r>
            <a:r>
              <a:rPr lang="fr-FR" sz="2000" dirty="0" smtClean="0"/>
              <a:t> sont précisées dans </a:t>
            </a:r>
            <a:r>
              <a:rPr lang="fr-FR" sz="2000" dirty="0"/>
              <a:t>les actes délégués (niveau </a:t>
            </a:r>
            <a:r>
              <a:rPr lang="fr-FR" sz="2000" dirty="0" smtClean="0"/>
              <a:t>2) et dans l’ITS sur le processus d’approbation</a:t>
            </a:r>
            <a:r>
              <a:rPr lang="fr-FR" sz="2000" dirty="0"/>
              <a:t>.</a:t>
            </a:r>
            <a:r>
              <a:rPr lang="fr-FR" sz="2000" dirty="0" smtClean="0"/>
              <a:t> En sus</a:t>
            </a:r>
            <a:r>
              <a:rPr lang="fr-FR" sz="2000" dirty="0"/>
              <a:t> </a:t>
            </a:r>
            <a:r>
              <a:rPr lang="fr-FR" sz="2000" dirty="0" smtClean="0"/>
              <a:t>:</a:t>
            </a:r>
            <a:endParaRPr lang="fr-FR" sz="2000" dirty="0"/>
          </a:p>
          <a:p>
            <a:pPr lvl="1" indent="-274638" algn="just"/>
            <a:r>
              <a:rPr lang="fr-FR" sz="1900" dirty="0"/>
              <a:t>l</a:t>
            </a:r>
            <a:r>
              <a:rPr lang="fr-FR" sz="1900" dirty="0" smtClean="0"/>
              <a:t>a lettre de couverture et le résumé des principaux éléments du dossier doivent être rédigés en français et dans les langues officielles des Autorités de contrôle concernées en ayant fait la demande ;</a:t>
            </a:r>
          </a:p>
          <a:p>
            <a:pPr lvl="1" indent="-274638" algn="just"/>
            <a:r>
              <a:rPr lang="fr-FR" sz="1900" dirty="0"/>
              <a:t>l</a:t>
            </a:r>
            <a:r>
              <a:rPr lang="fr-FR" sz="1900" dirty="0" smtClean="0"/>
              <a:t>es entreprises doivent utiliser le dossier commun de candidature d’EIOPA ;</a:t>
            </a:r>
          </a:p>
          <a:p>
            <a:pPr lvl="1" indent="-274638" algn="just"/>
            <a:r>
              <a:rPr lang="fr-FR" sz="1900" dirty="0"/>
              <a:t>l</a:t>
            </a:r>
            <a:r>
              <a:rPr lang="fr-FR" sz="1900" dirty="0" smtClean="0"/>
              <a:t>a même procédure s’applique pour </a:t>
            </a:r>
            <a:r>
              <a:rPr lang="fr-FR" sz="1900" dirty="0"/>
              <a:t>les </a:t>
            </a:r>
            <a:r>
              <a:rPr lang="fr-FR" sz="1900" dirty="0" smtClean="0"/>
              <a:t>changements </a:t>
            </a:r>
            <a:r>
              <a:rPr lang="fr-FR" sz="1900" dirty="0"/>
              <a:t>majeurs ou les </a:t>
            </a:r>
            <a:r>
              <a:rPr lang="fr-FR" sz="1900" dirty="0" smtClean="0"/>
              <a:t>modifications de la politique de changement de modèle.</a:t>
            </a:r>
          </a:p>
        </p:txBody>
      </p:sp>
      <p:sp>
        <p:nvSpPr>
          <p:cNvPr id="4" name="Espace réservé de la date 3"/>
          <p:cNvSpPr>
            <a:spLocks noGrp="1"/>
          </p:cNvSpPr>
          <p:nvPr>
            <p:ph type="dt" sz="half" idx="2"/>
          </p:nvPr>
        </p:nvSpPr>
        <p:spPr/>
        <p:txBody>
          <a:bodyPr/>
          <a:lstStyle/>
          <a:p>
            <a:pPr fontAlgn="base">
              <a:spcBef>
                <a:spcPct val="0"/>
              </a:spcBef>
              <a:spcAft>
                <a:spcPct val="0"/>
              </a:spcAft>
              <a:defRPr/>
            </a:pPr>
            <a:r>
              <a:rPr lang="fr-FR" smtClean="0">
                <a:latin typeface="Arial" charset="0"/>
              </a:rPr>
              <a:t>18/12/2014</a:t>
            </a:r>
            <a:endParaRPr lang="fr-FR" dirty="0">
              <a:latin typeface="Arial" charset="0"/>
            </a:endParaRPr>
          </a:p>
        </p:txBody>
      </p:sp>
    </p:spTree>
    <p:extLst>
      <p:ext uri="{BB962C8B-B14F-4D97-AF65-F5344CB8AC3E}">
        <p14:creationId xmlns:p14="http://schemas.microsoft.com/office/powerpoint/2010/main" val="1596849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3547" y="-24"/>
            <a:ext cx="7604917" cy="785818"/>
          </a:xfrm>
        </p:spPr>
        <p:txBody>
          <a:bodyPr/>
          <a:lstStyle/>
          <a:p>
            <a:pPr algn="just"/>
            <a:r>
              <a:rPr lang="fr-FR" sz="2800" dirty="0" smtClean="0"/>
              <a:t>Le contenu final du niveau </a:t>
            </a:r>
            <a:r>
              <a:rPr lang="fr-FR" sz="2800" dirty="0"/>
              <a:t>2 </a:t>
            </a:r>
            <a:r>
              <a:rPr lang="fr-FR" sz="2800" dirty="0" smtClean="0"/>
              <a:t>[2/4]</a:t>
            </a:r>
            <a:endParaRPr lang="fr-FR" sz="2800" dirty="0"/>
          </a:p>
        </p:txBody>
      </p:sp>
      <p:sp>
        <p:nvSpPr>
          <p:cNvPr id="3" name="Espace réservé du contenu 2"/>
          <p:cNvSpPr>
            <a:spLocks noGrp="1"/>
          </p:cNvSpPr>
          <p:nvPr>
            <p:ph idx="1"/>
          </p:nvPr>
        </p:nvSpPr>
        <p:spPr>
          <a:xfrm>
            <a:off x="395537" y="908720"/>
            <a:ext cx="8568952" cy="5256584"/>
          </a:xfrm>
        </p:spPr>
        <p:txBody>
          <a:bodyPr>
            <a:normAutofit/>
          </a:bodyPr>
          <a:lstStyle/>
          <a:p>
            <a:pPr marL="357188" indent="-357188"/>
            <a:r>
              <a:rPr lang="fr-FR" sz="1900" dirty="0" smtClean="0"/>
              <a:t>Le niveau 2 a également été revu sur l’ensemble des piliers</a:t>
            </a:r>
          </a:p>
          <a:p>
            <a:pPr lvl="1" indent="-274638" algn="just">
              <a:buFont typeface="Wingdings" panose="05000000000000000000" pitchFamily="2" charset="2"/>
              <a:buChar char="Ø"/>
            </a:pPr>
            <a:r>
              <a:rPr lang="fr-FR" sz="1900" dirty="0" smtClean="0"/>
              <a:t>Pilier 1</a:t>
            </a:r>
          </a:p>
          <a:p>
            <a:pPr lvl="2" algn="just">
              <a:buFont typeface="Wingdings" panose="05000000000000000000" pitchFamily="2" charset="2"/>
              <a:buChar char="§"/>
            </a:pPr>
            <a:r>
              <a:rPr lang="fr-FR" sz="1800" b="0" dirty="0" smtClean="0"/>
              <a:t>Frontière des contrats</a:t>
            </a:r>
          </a:p>
          <a:p>
            <a:pPr lvl="2" algn="just">
              <a:buFont typeface="Wingdings" panose="05000000000000000000" pitchFamily="2" charset="2"/>
              <a:buChar char="§"/>
            </a:pPr>
            <a:endParaRPr lang="fr-FR" sz="1600" b="0" dirty="0" smtClean="0"/>
          </a:p>
          <a:p>
            <a:pPr lvl="2" algn="just">
              <a:buFont typeface="Wingdings" panose="05000000000000000000" pitchFamily="2" charset="2"/>
              <a:buChar char="§"/>
            </a:pPr>
            <a:r>
              <a:rPr lang="fr-FR" sz="1800" b="0" dirty="0" smtClean="0"/>
              <a:t>Dérogation possible à l’utilisation des normes IFRS</a:t>
            </a:r>
          </a:p>
          <a:p>
            <a:pPr lvl="2" algn="just">
              <a:buFont typeface="Wingdings" panose="05000000000000000000" pitchFamily="2" charset="2"/>
              <a:buChar char="§"/>
            </a:pPr>
            <a:endParaRPr lang="fr-FR" sz="1600" b="0" dirty="0" smtClean="0"/>
          </a:p>
          <a:p>
            <a:pPr lvl="2" algn="just">
              <a:buFont typeface="Wingdings" panose="05000000000000000000" pitchFamily="2" charset="2"/>
              <a:buChar char="§"/>
            </a:pPr>
            <a:r>
              <a:rPr lang="fr-FR" sz="1800" b="0" dirty="0" smtClean="0"/>
              <a:t>Le niveau du MCR absolu a été abaissé pour les organismes mixtes</a:t>
            </a:r>
          </a:p>
          <a:p>
            <a:pPr lvl="2" algn="just">
              <a:buFont typeface="Wingdings" panose="05000000000000000000" pitchFamily="2" charset="2"/>
              <a:buChar char="§"/>
            </a:pPr>
            <a:r>
              <a:rPr lang="fr-FR" sz="1800" b="0" dirty="0" smtClean="0"/>
              <a:t>Les charges en capital liées aux investissements dans la titrisation sont différenciées en fonction de leur nature</a:t>
            </a:r>
          </a:p>
          <a:p>
            <a:pPr lvl="2" algn="just">
              <a:buFont typeface="Wingdings" panose="05000000000000000000" pitchFamily="2" charset="2"/>
              <a:buChar char="§"/>
            </a:pPr>
            <a:r>
              <a:rPr lang="fr-FR" sz="1800" b="0" dirty="0" smtClean="0"/>
              <a:t>Précisions des critères à remplir pour que les garanties soient reconnues comme des expositions aux États membres et institutions internationales (FMI, BRI, BEI, FEI…)</a:t>
            </a:r>
          </a:p>
          <a:p>
            <a:pPr lvl="2" algn="just">
              <a:buFont typeface="Wingdings" panose="05000000000000000000" pitchFamily="2" charset="2"/>
              <a:buChar char="§"/>
            </a:pPr>
            <a:r>
              <a:rPr lang="fr-FR" sz="1800" b="0" dirty="0" smtClean="0"/>
              <a:t>Revue du scénario de stress associé aux garanties « incapacité-invalidité » en fonction des facteurs de maintien dans le risque</a:t>
            </a:r>
          </a:p>
          <a:p>
            <a:pPr lvl="3" indent="-176213" algn="just"/>
            <a:r>
              <a:rPr lang="fr-FR" b="0" dirty="0" smtClean="0"/>
              <a:t> incapacité temporaire traitée plus favorablement qu’une incapacité permanente.</a:t>
            </a:r>
            <a:endParaRPr lang="fr-FR" sz="1800" b="0" dirty="0"/>
          </a:p>
          <a:p>
            <a:pPr lvl="1">
              <a:buFont typeface="Wingdings" panose="05000000000000000000" pitchFamily="2" charset="2"/>
              <a:buChar char="Ø"/>
            </a:pPr>
            <a:endParaRPr lang="fr-FR" sz="1800" dirty="0"/>
          </a:p>
        </p:txBody>
      </p:sp>
      <p:sp>
        <p:nvSpPr>
          <p:cNvPr id="4" name="Accolade ouvrante 3"/>
          <p:cNvSpPr/>
          <p:nvPr/>
        </p:nvSpPr>
        <p:spPr>
          <a:xfrm>
            <a:off x="1196095" y="1695291"/>
            <a:ext cx="180000" cy="21602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5" name="Accolade ouvrante 4"/>
          <p:cNvSpPr/>
          <p:nvPr/>
        </p:nvSpPr>
        <p:spPr>
          <a:xfrm>
            <a:off x="1153766" y="2780927"/>
            <a:ext cx="225409" cy="273630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7" name="ZoneTexte 6"/>
          <p:cNvSpPr txBox="1"/>
          <p:nvPr/>
        </p:nvSpPr>
        <p:spPr>
          <a:xfrm>
            <a:off x="732855" y="1664803"/>
            <a:ext cx="427733" cy="276999"/>
          </a:xfrm>
          <a:prstGeom prst="rect">
            <a:avLst/>
          </a:prstGeom>
          <a:noFill/>
        </p:spPr>
        <p:txBody>
          <a:bodyPr wrap="square" rtlCol="0">
            <a:spAutoFit/>
          </a:bodyPr>
          <a:lstStyle/>
          <a:p>
            <a:r>
              <a:rPr lang="fr-FR" sz="1200" i="1" dirty="0" smtClean="0"/>
              <a:t>PT</a:t>
            </a:r>
            <a:endParaRPr lang="fr-FR" sz="1200" i="1" dirty="0"/>
          </a:p>
        </p:txBody>
      </p:sp>
      <p:sp>
        <p:nvSpPr>
          <p:cNvPr id="8" name="ZoneTexte 7"/>
          <p:cNvSpPr txBox="1"/>
          <p:nvPr/>
        </p:nvSpPr>
        <p:spPr>
          <a:xfrm rot="16200000">
            <a:off x="-256122" y="3979802"/>
            <a:ext cx="2494865" cy="338554"/>
          </a:xfrm>
          <a:prstGeom prst="rect">
            <a:avLst/>
          </a:prstGeom>
          <a:noFill/>
        </p:spPr>
        <p:txBody>
          <a:bodyPr wrap="square" rtlCol="0">
            <a:spAutoFit/>
          </a:bodyPr>
          <a:lstStyle/>
          <a:p>
            <a:pPr algn="ctr"/>
            <a:r>
              <a:rPr lang="fr-FR" sz="1600" i="1" dirty="0" smtClean="0"/>
              <a:t>Formule standard</a:t>
            </a:r>
            <a:endParaRPr lang="fr-FR" sz="1600" i="1" dirty="0"/>
          </a:p>
        </p:txBody>
      </p:sp>
      <p:sp>
        <p:nvSpPr>
          <p:cNvPr id="10" name="Accolade ouvrante 9"/>
          <p:cNvSpPr/>
          <p:nvPr/>
        </p:nvSpPr>
        <p:spPr>
          <a:xfrm>
            <a:off x="1194456" y="2184539"/>
            <a:ext cx="180000" cy="46166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11" name="ZoneTexte 10"/>
          <p:cNvSpPr txBox="1"/>
          <p:nvPr/>
        </p:nvSpPr>
        <p:spPr>
          <a:xfrm>
            <a:off x="-31735" y="2184539"/>
            <a:ext cx="1284455" cy="461665"/>
          </a:xfrm>
          <a:prstGeom prst="rect">
            <a:avLst/>
          </a:prstGeom>
          <a:noFill/>
        </p:spPr>
        <p:txBody>
          <a:bodyPr wrap="square" rtlCol="0">
            <a:spAutoFit/>
          </a:bodyPr>
          <a:lstStyle/>
          <a:p>
            <a:pPr algn="r"/>
            <a:r>
              <a:rPr lang="fr-FR" sz="1200" i="1" dirty="0" smtClean="0"/>
              <a:t>Valorisation </a:t>
            </a:r>
          </a:p>
          <a:p>
            <a:pPr algn="r"/>
            <a:r>
              <a:rPr lang="fr-FR" sz="1200" i="1" dirty="0" smtClean="0"/>
              <a:t>hors PT</a:t>
            </a:r>
            <a:endParaRPr lang="fr-FR" sz="1200" i="1" dirty="0"/>
          </a:p>
        </p:txBody>
      </p:sp>
      <p:sp>
        <p:nvSpPr>
          <p:cNvPr id="6" name="Espace réservé de la date 5"/>
          <p:cNvSpPr>
            <a:spLocks noGrp="1"/>
          </p:cNvSpPr>
          <p:nvPr>
            <p:ph type="dt" sz="half" idx="2"/>
          </p:nvPr>
        </p:nvSpPr>
        <p:spPr/>
        <p:txBody>
          <a:bodyPr/>
          <a:lstStyle/>
          <a:p>
            <a:pPr fontAlgn="base">
              <a:spcBef>
                <a:spcPct val="0"/>
              </a:spcBef>
              <a:spcAft>
                <a:spcPct val="0"/>
              </a:spcAft>
              <a:defRPr/>
            </a:pPr>
            <a:r>
              <a:rPr lang="fr-FR" dirty="0" smtClean="0">
                <a:latin typeface="Arial" charset="0"/>
              </a:rPr>
              <a:t>18/12/2014</a:t>
            </a:r>
            <a:endParaRPr lang="fr-FR" dirty="0">
              <a:latin typeface="Arial" charset="0"/>
            </a:endParaRPr>
          </a:p>
        </p:txBody>
      </p:sp>
    </p:spTree>
    <p:extLst>
      <p:ext uri="{BB962C8B-B14F-4D97-AF65-F5344CB8AC3E}">
        <p14:creationId xmlns:p14="http://schemas.microsoft.com/office/powerpoint/2010/main" val="209875682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1539" y="266918"/>
            <a:ext cx="8036965" cy="785818"/>
          </a:xfrm>
        </p:spPr>
        <p:txBody>
          <a:bodyPr>
            <a:noAutofit/>
          </a:bodyPr>
          <a:lstStyle/>
          <a:p>
            <a:pPr lvl="0">
              <a:tabLst>
                <a:tab pos="357188" algn="l"/>
                <a:tab pos="715963" algn="l"/>
              </a:tabLst>
            </a:pPr>
            <a:r>
              <a:rPr lang="fr-FR" sz="2800" dirty="0" smtClean="0"/>
              <a:t>Autorisations </a:t>
            </a:r>
            <a:r>
              <a:rPr lang="fr-FR" sz="2800" dirty="0"/>
              <a:t>relatives au calcul du </a:t>
            </a:r>
            <a:r>
              <a:rPr lang="fr-FR" sz="2800" dirty="0" smtClean="0"/>
              <a:t>SCR</a:t>
            </a:r>
            <a:r>
              <a:rPr lang="fr-FR" dirty="0"/>
              <a:t/>
            </a:r>
            <a:br>
              <a:rPr lang="fr-FR" dirty="0"/>
            </a:br>
            <a:r>
              <a:rPr lang="fr-FR" dirty="0" smtClean="0"/>
              <a:t>	</a:t>
            </a:r>
            <a:r>
              <a:rPr lang="en-GB" sz="2000" i="1" dirty="0" smtClean="0">
                <a:solidFill>
                  <a:srgbClr val="FFCE66"/>
                </a:solidFill>
              </a:rPr>
              <a:t>B. 	</a:t>
            </a:r>
            <a:r>
              <a:rPr lang="fr-FR" sz="2000" i="1" dirty="0" smtClean="0"/>
              <a:t>Modalités </a:t>
            </a:r>
            <a:r>
              <a:rPr lang="fr-FR" sz="2000" i="1" dirty="0"/>
              <a:t>pratiques des candidatures d’USP et de risque </a:t>
            </a:r>
            <a:r>
              <a:rPr lang="fr-FR" sz="2000" i="1" dirty="0" smtClean="0"/>
              <a:t>		action </a:t>
            </a:r>
            <a:r>
              <a:rPr lang="fr-FR" sz="2000" i="1" dirty="0"/>
              <a:t>adapté à la </a:t>
            </a:r>
            <a:r>
              <a:rPr lang="fr-FR" sz="2000" i="1" dirty="0" smtClean="0"/>
              <a:t>duration</a:t>
            </a:r>
            <a:endParaRPr lang="en-GB" sz="2000" i="1" dirty="0"/>
          </a:p>
        </p:txBody>
      </p:sp>
      <p:sp>
        <p:nvSpPr>
          <p:cNvPr id="6" name="Espace réservé du contenu 2"/>
          <p:cNvSpPr txBox="1">
            <a:spLocks/>
          </p:cNvSpPr>
          <p:nvPr/>
        </p:nvSpPr>
        <p:spPr>
          <a:xfrm>
            <a:off x="4860032" y="2077948"/>
            <a:ext cx="4104456" cy="3295268"/>
          </a:xfrm>
          <a:prstGeom prst="rect">
            <a:avLst/>
          </a:prstGeom>
        </p:spPr>
        <p:txBody>
          <a:bodyPr vert="horz" lIns="91440" tIns="45720" rIns="91440" bIns="45720" rtlCol="0">
            <a:normAutofit lnSpcReduction="10000"/>
          </a:bodyPr>
          <a:lstStyle>
            <a:lvl1pPr marL="266700" indent="-266700" algn="just" defTabSz="914400" rtl="0" eaLnBrk="1" latinLnBrk="0" hangingPunct="1">
              <a:spcBef>
                <a:spcPct val="20000"/>
              </a:spcBef>
              <a:buClr>
                <a:srgbClr val="F7C765"/>
              </a:buClr>
              <a:buFont typeface="Wingdings" pitchFamily="2" charset="2"/>
              <a:buChar char="q"/>
              <a:defRPr sz="1800" b="1" kern="1200">
                <a:solidFill>
                  <a:srgbClr val="002060"/>
                </a:solidFill>
                <a:latin typeface="Arial" pitchFamily="34" charset="0"/>
                <a:ea typeface="+mn-ea"/>
                <a:cs typeface="Arial" pitchFamily="34" charset="0"/>
              </a:defRPr>
            </a:lvl1pPr>
            <a:lvl2pPr marL="901700" marR="0" indent="-366713" algn="just" defTabSz="914400" rtl="0" eaLnBrk="1" fontAlgn="auto" latinLnBrk="0" hangingPunct="1">
              <a:lnSpc>
                <a:spcPct val="100000"/>
              </a:lnSpc>
              <a:spcBef>
                <a:spcPct val="20000"/>
              </a:spcBef>
              <a:spcAft>
                <a:spcPts val="0"/>
              </a:spcAft>
              <a:buClr>
                <a:srgbClr val="F7C765"/>
              </a:buClr>
              <a:buSzTx/>
              <a:buFont typeface="Wingdings" pitchFamily="2" charset="2"/>
              <a:buChar char="§"/>
              <a:tabLst/>
              <a:defRPr sz="1500" b="0" kern="1200">
                <a:solidFill>
                  <a:srgbClr val="002060"/>
                </a:solidFill>
                <a:latin typeface="Arial" pitchFamily="34" charset="0"/>
                <a:ea typeface="+mn-ea"/>
                <a:cs typeface="Arial" pitchFamily="34" charset="0"/>
              </a:defRPr>
            </a:lvl2pPr>
            <a:lvl3pPr marL="1257300" marR="0" indent="-354013" algn="l" defTabSz="914400" rtl="0" eaLnBrk="1" fontAlgn="auto" latinLnBrk="0" hangingPunct="1">
              <a:lnSpc>
                <a:spcPct val="100000"/>
              </a:lnSpc>
              <a:spcBef>
                <a:spcPct val="20000"/>
              </a:spcBef>
              <a:spcAft>
                <a:spcPts val="0"/>
              </a:spcAft>
              <a:buClr>
                <a:srgbClr val="F7C765"/>
              </a:buClr>
              <a:buSzTx/>
              <a:buFont typeface="Wingdings" pitchFamily="2" charset="2"/>
              <a:buChar char="ü"/>
              <a:tabLst/>
              <a:defRPr sz="1200" b="0" kern="1200">
                <a:solidFill>
                  <a:srgbClr val="002060"/>
                </a:solidFill>
                <a:latin typeface="+mn-lt"/>
                <a:ea typeface="+mn-ea"/>
                <a:cs typeface="+mn-cs"/>
              </a:defRPr>
            </a:lvl3pPr>
            <a:lvl4pPr marL="1612900" indent="-354013" algn="l" defTabSz="914400" rtl="0" eaLnBrk="1" latinLnBrk="0" hangingPunct="1">
              <a:spcBef>
                <a:spcPct val="20000"/>
              </a:spcBef>
              <a:buClr>
                <a:srgbClr val="F7C765"/>
              </a:buClr>
              <a:buFont typeface="Wingdings" pitchFamily="2" charset="2"/>
              <a:buChar char="§"/>
              <a:defRPr sz="2000" b="0" kern="1200">
                <a:solidFill>
                  <a:srgbClr val="002060"/>
                </a:solidFill>
                <a:latin typeface="+mn-lt"/>
                <a:ea typeface="+mn-ea"/>
                <a:cs typeface="+mn-cs"/>
              </a:defRPr>
            </a:lvl4pPr>
            <a:lvl5pPr marL="1968500" indent="-354013" algn="l" defTabSz="914400" rtl="0" eaLnBrk="1" latinLnBrk="0" hangingPunct="1">
              <a:spcBef>
                <a:spcPct val="20000"/>
              </a:spcBef>
              <a:buClr>
                <a:srgbClr val="F7C765"/>
              </a:buClr>
              <a:buFont typeface="Wingdings" pitchFamily="2" charset="2"/>
              <a:buChar char="§"/>
              <a:defRPr sz="2000" b="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66700" lvl="1" indent="-266700">
              <a:buFont typeface="Wingdings" pitchFamily="2" charset="2"/>
              <a:buChar char="q"/>
            </a:pPr>
            <a:r>
              <a:rPr lang="fr-FR" sz="1300" b="1" dirty="0"/>
              <a:t>Ce processus devrait être encadré par une instruction de </a:t>
            </a:r>
            <a:r>
              <a:rPr lang="fr-FR" sz="1300" b="1" dirty="0" smtClean="0"/>
              <a:t>l’ACPR, les textes de niveaux 2 et 3 n’apportant pas de précision sur l’autorisation</a:t>
            </a:r>
          </a:p>
          <a:p>
            <a:pPr marL="266700" lvl="1" indent="-266700">
              <a:buFont typeface="Wingdings" pitchFamily="2" charset="2"/>
              <a:buChar char="q"/>
            </a:pPr>
            <a:endParaRPr lang="fr-FR" sz="1100" b="1" dirty="0" smtClean="0"/>
          </a:p>
          <a:p>
            <a:pPr marL="266700" lvl="1" indent="-266700">
              <a:buFont typeface="Wingdings" pitchFamily="2" charset="2"/>
              <a:buChar char="q"/>
            </a:pPr>
            <a:r>
              <a:rPr lang="fr-FR" sz="1300" b="1" dirty="0" smtClean="0"/>
              <a:t>Les conditions pour candidater sont données dans la Directive :</a:t>
            </a:r>
            <a:endParaRPr lang="fr-FR" sz="1300" b="1" dirty="0"/>
          </a:p>
          <a:p>
            <a:pPr marL="533400" lvl="2" indent="-177800" algn="just">
              <a:buFont typeface="Wingdings" panose="05000000000000000000" pitchFamily="2" charset="2"/>
              <a:buChar char="§"/>
            </a:pPr>
            <a:r>
              <a:rPr lang="fr-FR" dirty="0" smtClean="0">
                <a:latin typeface="Arial" panose="020B0604020202020204" pitchFamily="34" charset="0"/>
                <a:cs typeface="Arial" panose="020B0604020202020204" pitchFamily="34" charset="0"/>
              </a:rPr>
              <a:t>Cet article concerne uniquement les entreprises </a:t>
            </a:r>
            <a:r>
              <a:rPr lang="fr-FR" dirty="0">
                <a:latin typeface="Arial" panose="020B0604020202020204" pitchFamily="34" charset="0"/>
                <a:cs typeface="Arial" panose="020B0604020202020204" pitchFamily="34" charset="0"/>
              </a:rPr>
              <a:t>d’assurance vie </a:t>
            </a:r>
            <a:endParaRPr lang="fr-FR" dirty="0" smtClean="0">
              <a:latin typeface="Arial" panose="020B0604020202020204" pitchFamily="34" charset="0"/>
              <a:cs typeface="Arial" panose="020B0604020202020204" pitchFamily="34" charset="0"/>
            </a:endParaRPr>
          </a:p>
          <a:p>
            <a:pPr marL="533400" lvl="2" indent="-177800" algn="just">
              <a:buFont typeface="Wingdings" panose="05000000000000000000" pitchFamily="2" charset="2"/>
              <a:buChar char="§"/>
            </a:pPr>
            <a:r>
              <a:rPr lang="fr-FR" dirty="0" smtClean="0">
                <a:latin typeface="Arial" panose="020B0604020202020204" pitchFamily="34" charset="0"/>
                <a:cs typeface="Arial" panose="020B0604020202020204" pitchFamily="34" charset="0"/>
              </a:rPr>
              <a:t>Les contrats doivent être gérés au sein de </a:t>
            </a:r>
            <a:r>
              <a:rPr lang="fr-FR" dirty="0">
                <a:latin typeface="Arial" panose="020B0604020202020204" pitchFamily="34" charset="0"/>
                <a:cs typeface="Arial" panose="020B0604020202020204" pitchFamily="34" charset="0"/>
              </a:rPr>
              <a:t>cantons de type IRP ou </a:t>
            </a:r>
            <a:r>
              <a:rPr lang="fr-FR" dirty="0" smtClean="0">
                <a:latin typeface="Arial" panose="020B0604020202020204" pitchFamily="34" charset="0"/>
                <a:cs typeface="Arial" panose="020B0604020202020204" pitchFamily="34" charset="0"/>
              </a:rPr>
              <a:t>des produits </a:t>
            </a:r>
            <a:r>
              <a:rPr lang="fr-FR" dirty="0">
                <a:latin typeface="Arial" panose="020B0604020202020204" pitchFamily="34" charset="0"/>
                <a:cs typeface="Arial" panose="020B0604020202020204" pitchFamily="34" charset="0"/>
              </a:rPr>
              <a:t>de retraite donnant droit à réduction d’impôts </a:t>
            </a:r>
            <a:endParaRPr lang="fr-FR" dirty="0" smtClean="0">
              <a:latin typeface="Arial" panose="020B0604020202020204" pitchFamily="34" charset="0"/>
              <a:cs typeface="Arial" panose="020B0604020202020204" pitchFamily="34" charset="0"/>
            </a:endParaRPr>
          </a:p>
          <a:p>
            <a:pPr marL="533400" lvl="2" indent="-177800" algn="just">
              <a:buFont typeface="Wingdings" panose="05000000000000000000" pitchFamily="2" charset="2"/>
              <a:buChar char="§"/>
            </a:pPr>
            <a:r>
              <a:rPr lang="fr-FR" dirty="0" smtClean="0">
                <a:latin typeface="Arial" panose="020B0604020202020204" pitchFamily="34" charset="0"/>
                <a:cs typeface="Arial" panose="020B0604020202020204" pitchFamily="34" charset="0"/>
              </a:rPr>
              <a:t>3 conditions doivent être respectées :</a:t>
            </a:r>
          </a:p>
          <a:p>
            <a:pPr marL="714375" lvl="2" indent="-171450" algn="just"/>
            <a:r>
              <a:rPr lang="fr-FR" sz="1100" dirty="0">
                <a:latin typeface="Arial" panose="020B0604020202020204" pitchFamily="34" charset="0"/>
                <a:cs typeface="Arial" panose="020B0604020202020204" pitchFamily="34" charset="0"/>
              </a:rPr>
              <a:t>Actifs cantonnés </a:t>
            </a:r>
          </a:p>
          <a:p>
            <a:pPr marL="714375" lvl="2" indent="-171450" algn="just"/>
            <a:r>
              <a:rPr lang="fr-FR" sz="1100" dirty="0">
                <a:latin typeface="Arial" panose="020B0604020202020204" pitchFamily="34" charset="0"/>
                <a:cs typeface="Arial" panose="020B0604020202020204" pitchFamily="34" charset="0"/>
              </a:rPr>
              <a:t>Activité </a:t>
            </a:r>
            <a:r>
              <a:rPr lang="fr-FR" sz="1100" dirty="0" smtClean="0">
                <a:latin typeface="Arial" panose="020B0604020202020204" pitchFamily="34" charset="0"/>
                <a:cs typeface="Arial" panose="020B0604020202020204" pitchFamily="34" charset="0"/>
              </a:rPr>
              <a:t>exercée uniquement </a:t>
            </a:r>
            <a:r>
              <a:rPr lang="fr-FR" sz="1100" dirty="0">
                <a:latin typeface="Arial" panose="020B0604020202020204" pitchFamily="34" charset="0"/>
                <a:cs typeface="Arial" panose="020B0604020202020204" pitchFamily="34" charset="0"/>
              </a:rPr>
              <a:t>dans le pays d’origine </a:t>
            </a:r>
          </a:p>
          <a:p>
            <a:pPr marL="714375" lvl="2" indent="-171450" algn="just"/>
            <a:r>
              <a:rPr lang="fr-FR" sz="1100" dirty="0">
                <a:latin typeface="Arial" panose="020B0604020202020204" pitchFamily="34" charset="0"/>
                <a:cs typeface="Arial" panose="020B0604020202020204" pitchFamily="34" charset="0"/>
              </a:rPr>
              <a:t>Durée moyenne des engagements correspondant à ces activités excédant une moyenne de douze </a:t>
            </a:r>
            <a:r>
              <a:rPr lang="fr-FR" sz="1100" dirty="0" smtClean="0">
                <a:latin typeface="Arial" panose="020B0604020202020204" pitchFamily="34" charset="0"/>
                <a:cs typeface="Arial" panose="020B0604020202020204" pitchFamily="34" charset="0"/>
              </a:rPr>
              <a:t>ans</a:t>
            </a:r>
            <a:endParaRPr lang="fr-FR" sz="1100" dirty="0">
              <a:latin typeface="Arial" panose="020B0604020202020204" pitchFamily="34" charset="0"/>
              <a:cs typeface="Arial" panose="020B0604020202020204" pitchFamily="34" charset="0"/>
            </a:endParaRPr>
          </a:p>
        </p:txBody>
      </p:sp>
      <p:sp>
        <p:nvSpPr>
          <p:cNvPr id="7" name="Espace réservé du contenu 2"/>
          <p:cNvSpPr txBox="1">
            <a:spLocks/>
          </p:cNvSpPr>
          <p:nvPr/>
        </p:nvSpPr>
        <p:spPr>
          <a:xfrm>
            <a:off x="323528" y="2060848"/>
            <a:ext cx="4032448" cy="3816424"/>
          </a:xfrm>
          <a:prstGeom prst="rect">
            <a:avLst/>
          </a:prstGeom>
        </p:spPr>
        <p:txBody>
          <a:bodyPr vert="horz" lIns="91440" tIns="45720" rIns="91440" bIns="45720" rtlCol="0">
            <a:noAutofit/>
          </a:bodyPr>
          <a:lstStyle>
            <a:lvl1pPr marL="266700" indent="-266700" algn="just" defTabSz="914400" rtl="0" eaLnBrk="1" latinLnBrk="0" hangingPunct="1">
              <a:spcBef>
                <a:spcPct val="20000"/>
              </a:spcBef>
              <a:buClr>
                <a:srgbClr val="F7C765"/>
              </a:buClr>
              <a:buFont typeface="Wingdings" pitchFamily="2" charset="2"/>
              <a:buChar char="q"/>
              <a:defRPr sz="1800" b="1" kern="1200">
                <a:solidFill>
                  <a:srgbClr val="002060"/>
                </a:solidFill>
                <a:latin typeface="Arial" pitchFamily="34" charset="0"/>
                <a:ea typeface="+mn-ea"/>
                <a:cs typeface="Arial" pitchFamily="34" charset="0"/>
              </a:defRPr>
            </a:lvl1pPr>
            <a:lvl2pPr marL="901700" marR="0" indent="-366713" algn="just" defTabSz="914400" rtl="0" eaLnBrk="1" fontAlgn="auto" latinLnBrk="0" hangingPunct="1">
              <a:lnSpc>
                <a:spcPct val="100000"/>
              </a:lnSpc>
              <a:spcBef>
                <a:spcPct val="20000"/>
              </a:spcBef>
              <a:spcAft>
                <a:spcPts val="0"/>
              </a:spcAft>
              <a:buClr>
                <a:srgbClr val="F7C765"/>
              </a:buClr>
              <a:buSzTx/>
              <a:buFont typeface="Wingdings" pitchFamily="2" charset="2"/>
              <a:buChar char="§"/>
              <a:tabLst/>
              <a:defRPr sz="1500" b="0" kern="1200">
                <a:solidFill>
                  <a:srgbClr val="002060"/>
                </a:solidFill>
                <a:latin typeface="Arial" pitchFamily="34" charset="0"/>
                <a:ea typeface="+mn-ea"/>
                <a:cs typeface="Arial" pitchFamily="34" charset="0"/>
              </a:defRPr>
            </a:lvl2pPr>
            <a:lvl3pPr marL="1257300" marR="0" indent="-354013" algn="l" defTabSz="914400" rtl="0" eaLnBrk="1" fontAlgn="auto" latinLnBrk="0" hangingPunct="1">
              <a:lnSpc>
                <a:spcPct val="100000"/>
              </a:lnSpc>
              <a:spcBef>
                <a:spcPct val="20000"/>
              </a:spcBef>
              <a:spcAft>
                <a:spcPts val="0"/>
              </a:spcAft>
              <a:buClr>
                <a:srgbClr val="F7C765"/>
              </a:buClr>
              <a:buSzTx/>
              <a:buFont typeface="Wingdings" pitchFamily="2" charset="2"/>
              <a:buChar char="ü"/>
              <a:tabLst/>
              <a:defRPr sz="1200" b="0" kern="1200">
                <a:solidFill>
                  <a:srgbClr val="002060"/>
                </a:solidFill>
                <a:latin typeface="+mn-lt"/>
                <a:ea typeface="+mn-ea"/>
                <a:cs typeface="+mn-cs"/>
              </a:defRPr>
            </a:lvl3pPr>
            <a:lvl4pPr marL="1612900" indent="-354013" algn="l" defTabSz="914400" rtl="0" eaLnBrk="1" latinLnBrk="0" hangingPunct="1">
              <a:spcBef>
                <a:spcPct val="20000"/>
              </a:spcBef>
              <a:buClr>
                <a:srgbClr val="F7C765"/>
              </a:buClr>
              <a:buFont typeface="Wingdings" pitchFamily="2" charset="2"/>
              <a:buChar char="§"/>
              <a:defRPr sz="2000" b="0" kern="1200">
                <a:solidFill>
                  <a:srgbClr val="002060"/>
                </a:solidFill>
                <a:latin typeface="+mn-lt"/>
                <a:ea typeface="+mn-ea"/>
                <a:cs typeface="+mn-cs"/>
              </a:defRPr>
            </a:lvl4pPr>
            <a:lvl5pPr marL="1968500" indent="-354013" algn="l" defTabSz="914400" rtl="0" eaLnBrk="1" latinLnBrk="0" hangingPunct="1">
              <a:spcBef>
                <a:spcPct val="20000"/>
              </a:spcBef>
              <a:buClr>
                <a:srgbClr val="F7C765"/>
              </a:buClr>
              <a:buFont typeface="Wingdings" pitchFamily="2" charset="2"/>
              <a:buChar char="§"/>
              <a:defRPr sz="2000" b="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lvl="1" indent="-342900">
              <a:buFont typeface="Wingdings" panose="05000000000000000000" pitchFamily="2" charset="2"/>
              <a:buChar char="q"/>
            </a:pPr>
            <a:r>
              <a:rPr lang="fr-FR" sz="1200" b="1" dirty="0" smtClean="0"/>
              <a:t>D’après les ITS, le dossier doit comprendre :</a:t>
            </a:r>
            <a:endParaRPr lang="fr-FR" sz="1200" b="1" dirty="0">
              <a:solidFill>
                <a:srgbClr val="FFC000"/>
              </a:solidFill>
            </a:endParaRPr>
          </a:p>
          <a:p>
            <a:pPr marL="533400" lvl="2" indent="-177800">
              <a:buFont typeface="Wingdings" panose="05000000000000000000" pitchFamily="2" charset="2"/>
              <a:buChar char="§"/>
            </a:pPr>
            <a:r>
              <a:rPr lang="fr-FR" b="1" dirty="0" smtClean="0"/>
              <a:t>Une </a:t>
            </a:r>
            <a:r>
              <a:rPr lang="fr-FR" b="1" dirty="0"/>
              <a:t>lettre formelle de candidature </a:t>
            </a:r>
            <a:r>
              <a:rPr lang="fr-FR" b="1" dirty="0" smtClean="0"/>
              <a:t>contenant : </a:t>
            </a:r>
            <a:endParaRPr lang="fr-FR" b="1" dirty="0"/>
          </a:p>
          <a:p>
            <a:pPr marL="804863" lvl="3" indent="-173038" algn="just">
              <a:buFont typeface="Wingdings" panose="05000000000000000000" pitchFamily="2" charset="2"/>
              <a:buChar char="ü"/>
            </a:pPr>
            <a:r>
              <a:rPr lang="fr-FR" sz="1100" dirty="0">
                <a:latin typeface="Arial" panose="020B0604020202020204" pitchFamily="34" charset="0"/>
                <a:cs typeface="Arial" panose="020B0604020202020204" pitchFamily="34" charset="0"/>
              </a:rPr>
              <a:t>La date d’utilisation souhaitée des paramètres </a:t>
            </a:r>
            <a:r>
              <a:rPr lang="fr-FR" sz="1100" dirty="0" smtClean="0">
                <a:latin typeface="Arial" panose="020B0604020202020204" pitchFamily="34" charset="0"/>
                <a:cs typeface="Arial" panose="020B0604020202020204" pitchFamily="34" charset="0"/>
              </a:rPr>
              <a:t>spécifiques</a:t>
            </a:r>
            <a:endParaRPr lang="fr-FR" sz="1100" dirty="0">
              <a:latin typeface="Arial" panose="020B0604020202020204" pitchFamily="34" charset="0"/>
              <a:cs typeface="Arial" panose="020B0604020202020204" pitchFamily="34" charset="0"/>
            </a:endParaRPr>
          </a:p>
          <a:p>
            <a:pPr marL="804863" lvl="3" indent="-173038" algn="just">
              <a:buFont typeface="Wingdings" panose="05000000000000000000" pitchFamily="2" charset="2"/>
              <a:buChar char="ü"/>
            </a:pPr>
            <a:r>
              <a:rPr lang="fr-FR" sz="1100" dirty="0">
                <a:latin typeface="Arial" panose="020B0604020202020204" pitchFamily="34" charset="0"/>
                <a:cs typeface="Arial" panose="020B0604020202020204" pitchFamily="34" charset="0"/>
              </a:rPr>
              <a:t>La liste exhaustive des paramètres que l’organisme souhaite modifier dans la formule standard avec leur nouvelle valeur à la date d’utilisation, et la méthode </a:t>
            </a:r>
            <a:r>
              <a:rPr lang="fr-FR" sz="1100" dirty="0" smtClean="0">
                <a:latin typeface="Arial" panose="020B0604020202020204" pitchFamily="34" charset="0"/>
                <a:cs typeface="Arial" panose="020B0604020202020204" pitchFamily="34" charset="0"/>
              </a:rPr>
              <a:t>utilisée</a:t>
            </a:r>
            <a:endParaRPr lang="fr-FR" sz="1100" b="1" dirty="0">
              <a:latin typeface="Arial" panose="020B0604020202020204" pitchFamily="34" charset="0"/>
              <a:cs typeface="Arial" panose="020B0604020202020204" pitchFamily="34" charset="0"/>
            </a:endParaRPr>
          </a:p>
          <a:p>
            <a:pPr marL="533400" lvl="2" indent="-177800" algn="just">
              <a:buFont typeface="Wingdings" panose="05000000000000000000" pitchFamily="2" charset="2"/>
              <a:buChar char="§"/>
            </a:pPr>
            <a:r>
              <a:rPr lang="fr-FR" b="1" dirty="0"/>
              <a:t>Des informations paramètre par paramètre :</a:t>
            </a:r>
          </a:p>
          <a:p>
            <a:pPr marL="804863" lvl="3" indent="-173038" algn="just">
              <a:buFont typeface="Wingdings" panose="05000000000000000000" pitchFamily="2" charset="2"/>
              <a:buChar char="ü"/>
            </a:pPr>
            <a:r>
              <a:rPr lang="fr-FR" sz="1100" dirty="0">
                <a:latin typeface="Arial" panose="020B0604020202020204" pitchFamily="34" charset="0"/>
                <a:cs typeface="Arial" panose="020B0604020202020204" pitchFamily="34" charset="0"/>
              </a:rPr>
              <a:t>Les fichiers de calcul permettant de reproduire le calcul de </a:t>
            </a:r>
            <a:r>
              <a:rPr lang="fr-FR" sz="1100" dirty="0" smtClean="0">
                <a:latin typeface="Arial" panose="020B0604020202020204" pitchFamily="34" charset="0"/>
                <a:cs typeface="Arial" panose="020B0604020202020204" pitchFamily="34" charset="0"/>
              </a:rPr>
              <a:t>l’entreprise</a:t>
            </a:r>
            <a:endParaRPr lang="fr-FR" sz="1100" dirty="0">
              <a:latin typeface="Arial" panose="020B0604020202020204" pitchFamily="34" charset="0"/>
              <a:cs typeface="Arial" panose="020B0604020202020204" pitchFamily="34" charset="0"/>
            </a:endParaRPr>
          </a:p>
          <a:p>
            <a:pPr marL="804863" lvl="3" indent="-173038" algn="just">
              <a:buFont typeface="Wingdings" panose="05000000000000000000" pitchFamily="2" charset="2"/>
              <a:buChar char="ü"/>
            </a:pPr>
            <a:r>
              <a:rPr lang="fr-FR" sz="1100" dirty="0">
                <a:latin typeface="Arial" panose="020B0604020202020204" pitchFamily="34" charset="0"/>
                <a:cs typeface="Arial" panose="020B0604020202020204" pitchFamily="34" charset="0"/>
              </a:rPr>
              <a:t>La preuve de la qualité des données</a:t>
            </a:r>
            <a:endParaRPr lang="fr-FR" sz="1100" dirty="0">
              <a:solidFill>
                <a:srgbClr val="FF0000"/>
              </a:solidFill>
              <a:latin typeface="Arial" panose="020B0604020202020204" pitchFamily="34" charset="0"/>
              <a:cs typeface="Arial" panose="020B0604020202020204" pitchFamily="34" charset="0"/>
            </a:endParaRPr>
          </a:p>
          <a:p>
            <a:pPr marL="804863" lvl="3" indent="-173038" algn="just">
              <a:buFont typeface="Wingdings" panose="05000000000000000000" pitchFamily="2" charset="2"/>
              <a:buChar char="ü"/>
            </a:pPr>
            <a:r>
              <a:rPr lang="fr-FR" sz="1100" dirty="0">
                <a:latin typeface="Arial" panose="020B0604020202020204" pitchFamily="34" charset="0"/>
                <a:cs typeface="Arial" panose="020B0604020202020204" pitchFamily="34" charset="0"/>
              </a:rPr>
              <a:t>Une note justifiant segment par segment que le choix de l’organisme d’utiliser ou non des USP et les méthodes associées est pertinent eu égard au profil de risque de </a:t>
            </a:r>
            <a:r>
              <a:rPr lang="fr-FR" sz="1100" dirty="0" smtClean="0">
                <a:latin typeface="Arial" panose="020B0604020202020204" pitchFamily="34" charset="0"/>
                <a:cs typeface="Arial" panose="020B0604020202020204" pitchFamily="34" charset="0"/>
              </a:rPr>
              <a:t>l’organisme</a:t>
            </a:r>
            <a:endParaRPr lang="fr-FR" sz="800" dirty="0">
              <a:latin typeface="Arial" panose="020B0604020202020204" pitchFamily="34" charset="0"/>
              <a:cs typeface="Arial" panose="020B0604020202020204" pitchFamily="34" charset="0"/>
            </a:endParaRPr>
          </a:p>
          <a:p>
            <a:pPr marL="342900" lvl="1" indent="-342900">
              <a:buFont typeface="Wingdings" panose="05000000000000000000" pitchFamily="2" charset="2"/>
              <a:buChar char="q"/>
            </a:pPr>
            <a:r>
              <a:rPr lang="fr-FR" sz="1200" b="1" dirty="0" smtClean="0"/>
              <a:t>Pour </a:t>
            </a:r>
            <a:r>
              <a:rPr lang="fr-FR" sz="1200" b="1" dirty="0"/>
              <a:t>les groupes, cette procédure s’applique </a:t>
            </a:r>
            <a:r>
              <a:rPr lang="fr-FR" sz="1200" b="1" i="1" dirty="0"/>
              <a:t>mutatis </a:t>
            </a:r>
            <a:r>
              <a:rPr lang="fr-FR" sz="1200" b="1" i="1" dirty="0" smtClean="0"/>
              <a:t>mutandis</a:t>
            </a:r>
            <a:endParaRPr lang="fr-FR" sz="1200" b="1" dirty="0"/>
          </a:p>
          <a:p>
            <a:pPr marL="342900" lvl="1" indent="-342900">
              <a:buFont typeface="Wingdings" panose="05000000000000000000" pitchFamily="2" charset="2"/>
              <a:buChar char="q"/>
            </a:pPr>
            <a:r>
              <a:rPr lang="fr-FR" sz="1200" b="1" dirty="0" smtClean="0"/>
              <a:t>Date </a:t>
            </a:r>
            <a:r>
              <a:rPr lang="fr-FR" sz="1200" b="1" dirty="0"/>
              <a:t>de dépôt des candidatures : à partir du 1</a:t>
            </a:r>
            <a:r>
              <a:rPr lang="fr-FR" sz="1200" b="1" baseline="30000" dirty="0"/>
              <a:t>er</a:t>
            </a:r>
            <a:r>
              <a:rPr lang="fr-FR" sz="1200" b="1" dirty="0"/>
              <a:t> avril </a:t>
            </a:r>
            <a:r>
              <a:rPr lang="fr-FR" sz="1200" b="1" dirty="0" smtClean="0"/>
              <a:t>2015</a:t>
            </a:r>
            <a:endParaRPr lang="fr-FR" sz="1200" b="1" dirty="0"/>
          </a:p>
          <a:p>
            <a:pPr marL="342900" lvl="1" indent="-342900">
              <a:buFont typeface="Wingdings" panose="05000000000000000000" pitchFamily="2" charset="2"/>
              <a:buChar char="q"/>
            </a:pPr>
            <a:r>
              <a:rPr lang="fr-FR" sz="1200" b="1" dirty="0" smtClean="0"/>
              <a:t>Délai </a:t>
            </a:r>
            <a:r>
              <a:rPr lang="fr-FR" sz="1200" b="1" dirty="0"/>
              <a:t>d’approbation par l’ACPR : </a:t>
            </a:r>
            <a:r>
              <a:rPr lang="fr-FR" sz="1200" b="1" u="sng" dirty="0"/>
              <a:t>6 mois</a:t>
            </a:r>
            <a:r>
              <a:rPr lang="fr-FR" sz="1200" b="1" dirty="0"/>
              <a:t> à partir de la réception du dossier </a:t>
            </a:r>
            <a:r>
              <a:rPr lang="fr-FR" sz="1200" b="1" dirty="0" smtClean="0"/>
              <a:t>complet</a:t>
            </a:r>
            <a:endParaRPr lang="fr-FR" sz="1200" b="1" dirty="0"/>
          </a:p>
        </p:txBody>
      </p:sp>
      <p:sp>
        <p:nvSpPr>
          <p:cNvPr id="8" name="Rectangle 7"/>
          <p:cNvSpPr/>
          <p:nvPr/>
        </p:nvSpPr>
        <p:spPr>
          <a:xfrm>
            <a:off x="323528" y="1429876"/>
            <a:ext cx="3956925" cy="558964"/>
          </a:xfrm>
          <a:prstGeom prst="rect">
            <a:avLst/>
          </a:prstGeom>
          <a:solidFill>
            <a:schemeClr val="accent1">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smtClean="0">
                <a:solidFill>
                  <a:schemeClr val="bg1"/>
                </a:solidFill>
                <a:latin typeface="Arial" panose="020B0604020202020204" pitchFamily="34" charset="0"/>
                <a:cs typeface="Arial" panose="020B0604020202020204" pitchFamily="34" charset="0"/>
              </a:rPr>
              <a:t>Paramètres propres (USP)</a:t>
            </a:r>
            <a:endParaRPr lang="en-GB" sz="1600" b="1" dirty="0">
              <a:solidFill>
                <a:schemeClr val="bg1"/>
              </a:solidFill>
              <a:latin typeface="Arial" panose="020B0604020202020204" pitchFamily="34" charset="0"/>
              <a:cs typeface="Arial" panose="020B0604020202020204" pitchFamily="34" charset="0"/>
            </a:endParaRPr>
          </a:p>
        </p:txBody>
      </p:sp>
      <p:sp>
        <p:nvSpPr>
          <p:cNvPr id="9" name="Rectangle 8"/>
          <p:cNvSpPr/>
          <p:nvPr/>
        </p:nvSpPr>
        <p:spPr>
          <a:xfrm>
            <a:off x="4860032" y="1429876"/>
            <a:ext cx="3960440" cy="558964"/>
          </a:xfrm>
          <a:prstGeom prst="rect">
            <a:avLst/>
          </a:prstGeom>
          <a:solidFill>
            <a:schemeClr val="accent1">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smtClean="0">
                <a:solidFill>
                  <a:schemeClr val="bg1"/>
                </a:solidFill>
                <a:latin typeface="Arial" panose="020B0604020202020204" pitchFamily="34" charset="0"/>
                <a:cs typeface="Arial" panose="020B0604020202020204" pitchFamily="34" charset="0"/>
              </a:rPr>
              <a:t>Risque </a:t>
            </a:r>
            <a:r>
              <a:rPr lang="fr-FR" sz="1600" b="1" dirty="0">
                <a:solidFill>
                  <a:schemeClr val="bg1"/>
                </a:solidFill>
                <a:latin typeface="Arial" panose="020B0604020202020204" pitchFamily="34" charset="0"/>
                <a:cs typeface="Arial" panose="020B0604020202020204" pitchFamily="34" charset="0"/>
              </a:rPr>
              <a:t>action adapté à la </a:t>
            </a:r>
            <a:r>
              <a:rPr lang="fr-FR" sz="1600" b="1" dirty="0" smtClean="0">
                <a:solidFill>
                  <a:schemeClr val="bg1"/>
                </a:solidFill>
                <a:latin typeface="Arial" panose="020B0604020202020204" pitchFamily="34" charset="0"/>
                <a:cs typeface="Arial" panose="020B0604020202020204" pitchFamily="34" charset="0"/>
              </a:rPr>
              <a:t>duration</a:t>
            </a:r>
          </a:p>
          <a:p>
            <a:pPr algn="ctr"/>
            <a:r>
              <a:rPr lang="fr-FR" sz="1600" b="1" dirty="0" smtClean="0">
                <a:solidFill>
                  <a:schemeClr val="bg1"/>
                </a:solidFill>
                <a:latin typeface="Arial" panose="020B0604020202020204" pitchFamily="34" charset="0"/>
                <a:cs typeface="Arial" panose="020B0604020202020204" pitchFamily="34" charset="0"/>
              </a:rPr>
              <a:t>(article 304 de la Directive)</a:t>
            </a:r>
            <a:endParaRPr lang="fr-FR" sz="1600" b="1" dirty="0">
              <a:solidFill>
                <a:schemeClr val="bg1"/>
              </a:solidFill>
              <a:latin typeface="Arial" panose="020B0604020202020204" pitchFamily="34" charset="0"/>
              <a:cs typeface="Arial" panose="020B0604020202020204" pitchFamily="34" charset="0"/>
            </a:endParaRPr>
          </a:p>
        </p:txBody>
      </p:sp>
      <p:cxnSp>
        <p:nvCxnSpPr>
          <p:cNvPr id="15" name="Connecteur droit 14"/>
          <p:cNvCxnSpPr/>
          <p:nvPr/>
        </p:nvCxnSpPr>
        <p:spPr>
          <a:xfrm>
            <a:off x="4572000" y="2060848"/>
            <a:ext cx="0" cy="3816424"/>
          </a:xfrm>
          <a:prstGeom prst="line">
            <a:avLst/>
          </a:prstGeom>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 name="Espace réservé de la date 2"/>
          <p:cNvSpPr>
            <a:spLocks noGrp="1"/>
          </p:cNvSpPr>
          <p:nvPr>
            <p:ph type="dt" sz="half" idx="2"/>
          </p:nvPr>
        </p:nvSpPr>
        <p:spPr/>
        <p:txBody>
          <a:bodyPr/>
          <a:lstStyle/>
          <a:p>
            <a:pPr fontAlgn="base">
              <a:spcBef>
                <a:spcPct val="0"/>
              </a:spcBef>
              <a:spcAft>
                <a:spcPct val="0"/>
              </a:spcAft>
              <a:defRPr/>
            </a:pPr>
            <a:r>
              <a:rPr lang="fr-FR" smtClean="0">
                <a:latin typeface="Arial" charset="0"/>
              </a:rPr>
              <a:t>18/12/2014</a:t>
            </a:r>
            <a:endParaRPr lang="fr-FR" dirty="0">
              <a:latin typeface="Arial" charset="0"/>
            </a:endParaRPr>
          </a:p>
        </p:txBody>
      </p:sp>
    </p:spTree>
    <p:extLst>
      <p:ext uri="{BB962C8B-B14F-4D97-AF65-F5344CB8AC3E}">
        <p14:creationId xmlns:p14="http://schemas.microsoft.com/office/powerpoint/2010/main" val="153463552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80059" y="50894"/>
            <a:ext cx="8072461" cy="785818"/>
          </a:xfrm>
        </p:spPr>
        <p:txBody>
          <a:bodyPr/>
          <a:lstStyle/>
          <a:p>
            <a:pPr lvl="0">
              <a:tabLst>
                <a:tab pos="357188" algn="l"/>
              </a:tabLst>
            </a:pPr>
            <a:r>
              <a:rPr lang="fr-FR" sz="2700" dirty="0" smtClean="0"/>
              <a:t>Autorisations relatives à la gouvernance et au </a:t>
            </a:r>
            <a:r>
              <a:rPr lang="fr-FR" sz="2700" i="1" dirty="0" smtClean="0"/>
              <a:t>reporting</a:t>
            </a:r>
            <a:endParaRPr lang="en-GB" sz="2700" i="1" dirty="0"/>
          </a:p>
        </p:txBody>
      </p:sp>
      <p:sp>
        <p:nvSpPr>
          <p:cNvPr id="8" name="Rectangle 7"/>
          <p:cNvSpPr/>
          <p:nvPr/>
        </p:nvSpPr>
        <p:spPr>
          <a:xfrm>
            <a:off x="395536" y="1213852"/>
            <a:ext cx="3960440" cy="558964"/>
          </a:xfrm>
          <a:prstGeom prst="rect">
            <a:avLst/>
          </a:prstGeom>
          <a:solidFill>
            <a:schemeClr val="accent1">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smtClean="0">
                <a:solidFill>
                  <a:schemeClr val="bg1"/>
                </a:solidFill>
                <a:latin typeface="Arial" panose="020B0604020202020204" pitchFamily="34" charset="0"/>
                <a:cs typeface="Arial" panose="020B0604020202020204" pitchFamily="34" charset="0"/>
              </a:rPr>
              <a:t>Notifications relatives à la compétence et l’honorabilité (</a:t>
            </a:r>
            <a:r>
              <a:rPr lang="fr-FR" sz="1600" b="1" i="1" dirty="0" smtClean="0">
                <a:solidFill>
                  <a:schemeClr val="bg1"/>
                </a:solidFill>
                <a:latin typeface="Arial" panose="020B0604020202020204" pitchFamily="34" charset="0"/>
                <a:cs typeface="Arial" panose="020B0604020202020204" pitchFamily="34" charset="0"/>
              </a:rPr>
              <a:t>fit &amp; </a:t>
            </a:r>
            <a:r>
              <a:rPr lang="fr-FR" sz="1600" b="1" i="1" dirty="0" err="1" smtClean="0">
                <a:solidFill>
                  <a:schemeClr val="bg1"/>
                </a:solidFill>
                <a:latin typeface="Arial" panose="020B0604020202020204" pitchFamily="34" charset="0"/>
                <a:cs typeface="Arial" panose="020B0604020202020204" pitchFamily="34" charset="0"/>
              </a:rPr>
              <a:t>proper</a:t>
            </a:r>
            <a:r>
              <a:rPr lang="fr-FR" sz="1600" b="1" i="1" dirty="0" smtClean="0">
                <a:solidFill>
                  <a:schemeClr val="bg1"/>
                </a:solidFill>
                <a:latin typeface="Arial" panose="020B0604020202020204" pitchFamily="34" charset="0"/>
                <a:cs typeface="Arial" panose="020B0604020202020204" pitchFamily="34" charset="0"/>
              </a:rPr>
              <a:t>)</a:t>
            </a:r>
            <a:endParaRPr lang="en-GB" sz="1600" b="1" dirty="0">
              <a:solidFill>
                <a:schemeClr val="bg1"/>
              </a:solidFill>
              <a:latin typeface="Arial" panose="020B0604020202020204" pitchFamily="34" charset="0"/>
              <a:cs typeface="Arial" panose="020B0604020202020204" pitchFamily="34" charset="0"/>
            </a:endParaRPr>
          </a:p>
        </p:txBody>
      </p:sp>
      <p:sp>
        <p:nvSpPr>
          <p:cNvPr id="9" name="Rectangle 8"/>
          <p:cNvSpPr/>
          <p:nvPr/>
        </p:nvSpPr>
        <p:spPr>
          <a:xfrm>
            <a:off x="4788025" y="1213852"/>
            <a:ext cx="4104454" cy="558964"/>
          </a:xfrm>
          <a:prstGeom prst="rect">
            <a:avLst/>
          </a:prstGeom>
          <a:solidFill>
            <a:schemeClr val="accent1">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smtClean="0">
                <a:solidFill>
                  <a:schemeClr val="bg1"/>
                </a:solidFill>
                <a:latin typeface="Arial" panose="020B0604020202020204" pitchFamily="34" charset="0"/>
                <a:cs typeface="Arial" panose="020B0604020202020204" pitchFamily="34" charset="0"/>
              </a:rPr>
              <a:t>Autorisations relatives </a:t>
            </a:r>
          </a:p>
          <a:p>
            <a:pPr algn="ctr"/>
            <a:r>
              <a:rPr lang="fr-FR" sz="1600" b="1" dirty="0" smtClean="0">
                <a:solidFill>
                  <a:schemeClr val="bg1"/>
                </a:solidFill>
                <a:latin typeface="Arial" panose="020B0604020202020204" pitchFamily="34" charset="0"/>
                <a:cs typeface="Arial" panose="020B0604020202020204" pitchFamily="34" charset="0"/>
              </a:rPr>
              <a:t>au </a:t>
            </a:r>
            <a:r>
              <a:rPr lang="fr-FR" sz="1600" b="1" i="1" dirty="0" smtClean="0">
                <a:solidFill>
                  <a:schemeClr val="bg1"/>
                </a:solidFill>
                <a:latin typeface="Arial" panose="020B0604020202020204" pitchFamily="34" charset="0"/>
                <a:cs typeface="Arial" panose="020B0604020202020204" pitchFamily="34" charset="0"/>
              </a:rPr>
              <a:t>reporting</a:t>
            </a:r>
            <a:endParaRPr lang="en-GB" sz="1600" b="1" i="1" dirty="0">
              <a:solidFill>
                <a:schemeClr val="bg1"/>
              </a:solidFill>
              <a:latin typeface="Arial" panose="020B0604020202020204" pitchFamily="34" charset="0"/>
              <a:cs typeface="Arial" panose="020B0604020202020204" pitchFamily="34" charset="0"/>
            </a:endParaRPr>
          </a:p>
        </p:txBody>
      </p:sp>
      <p:cxnSp>
        <p:nvCxnSpPr>
          <p:cNvPr id="15" name="Connecteur droit 14"/>
          <p:cNvCxnSpPr/>
          <p:nvPr/>
        </p:nvCxnSpPr>
        <p:spPr>
          <a:xfrm>
            <a:off x="4572000" y="1844824"/>
            <a:ext cx="0" cy="4104456"/>
          </a:xfrm>
          <a:prstGeom prst="line">
            <a:avLst/>
          </a:prstGeom>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13" name="Espace réservé du contenu 2"/>
          <p:cNvSpPr txBox="1">
            <a:spLocks/>
          </p:cNvSpPr>
          <p:nvPr/>
        </p:nvSpPr>
        <p:spPr>
          <a:xfrm>
            <a:off x="395536" y="1880828"/>
            <a:ext cx="3852016" cy="2772308"/>
          </a:xfrm>
          <a:prstGeom prst="rect">
            <a:avLst/>
          </a:prstGeom>
        </p:spPr>
        <p:txBody>
          <a:bodyPr vert="horz" lIns="91440" tIns="45720" rIns="91440" bIns="45720" rtlCol="0">
            <a:noAutofit/>
          </a:bodyPr>
          <a:lstStyle>
            <a:lvl1pPr marL="266700" indent="-266700" algn="just" defTabSz="914400" rtl="0" eaLnBrk="1" latinLnBrk="0" hangingPunct="1">
              <a:spcBef>
                <a:spcPct val="20000"/>
              </a:spcBef>
              <a:buClr>
                <a:srgbClr val="F7C765"/>
              </a:buClr>
              <a:buFont typeface="Wingdings" pitchFamily="2" charset="2"/>
              <a:buChar char="q"/>
              <a:defRPr sz="1800" b="1" kern="1200">
                <a:solidFill>
                  <a:srgbClr val="002060"/>
                </a:solidFill>
                <a:latin typeface="Arial" pitchFamily="34" charset="0"/>
                <a:ea typeface="+mn-ea"/>
                <a:cs typeface="Arial" pitchFamily="34" charset="0"/>
              </a:defRPr>
            </a:lvl1pPr>
            <a:lvl2pPr marL="901700" marR="0" indent="-366713" algn="just" defTabSz="914400" rtl="0" eaLnBrk="1" fontAlgn="auto" latinLnBrk="0" hangingPunct="1">
              <a:lnSpc>
                <a:spcPct val="100000"/>
              </a:lnSpc>
              <a:spcBef>
                <a:spcPct val="20000"/>
              </a:spcBef>
              <a:spcAft>
                <a:spcPts val="0"/>
              </a:spcAft>
              <a:buClr>
                <a:srgbClr val="F7C765"/>
              </a:buClr>
              <a:buSzTx/>
              <a:buFont typeface="Wingdings" pitchFamily="2" charset="2"/>
              <a:buChar char="§"/>
              <a:tabLst/>
              <a:defRPr sz="1500" b="0" kern="1200">
                <a:solidFill>
                  <a:srgbClr val="002060"/>
                </a:solidFill>
                <a:latin typeface="Arial" pitchFamily="34" charset="0"/>
                <a:ea typeface="+mn-ea"/>
                <a:cs typeface="Arial" pitchFamily="34" charset="0"/>
              </a:defRPr>
            </a:lvl2pPr>
            <a:lvl3pPr marL="1257300" marR="0" indent="-354013" algn="l" defTabSz="914400" rtl="0" eaLnBrk="1" fontAlgn="auto" latinLnBrk="0" hangingPunct="1">
              <a:lnSpc>
                <a:spcPct val="100000"/>
              </a:lnSpc>
              <a:spcBef>
                <a:spcPct val="20000"/>
              </a:spcBef>
              <a:spcAft>
                <a:spcPts val="0"/>
              </a:spcAft>
              <a:buClr>
                <a:srgbClr val="F7C765"/>
              </a:buClr>
              <a:buSzTx/>
              <a:buFont typeface="Wingdings" pitchFamily="2" charset="2"/>
              <a:buChar char="ü"/>
              <a:tabLst/>
              <a:defRPr sz="1200" b="0" kern="1200">
                <a:solidFill>
                  <a:srgbClr val="002060"/>
                </a:solidFill>
                <a:latin typeface="+mn-lt"/>
                <a:ea typeface="+mn-ea"/>
                <a:cs typeface="+mn-cs"/>
              </a:defRPr>
            </a:lvl3pPr>
            <a:lvl4pPr marL="1612900" indent="-354013" algn="l" defTabSz="914400" rtl="0" eaLnBrk="1" latinLnBrk="0" hangingPunct="1">
              <a:spcBef>
                <a:spcPct val="20000"/>
              </a:spcBef>
              <a:buClr>
                <a:srgbClr val="F7C765"/>
              </a:buClr>
              <a:buFont typeface="Wingdings" pitchFamily="2" charset="2"/>
              <a:buChar char="§"/>
              <a:defRPr sz="2000" b="0" kern="1200">
                <a:solidFill>
                  <a:srgbClr val="002060"/>
                </a:solidFill>
                <a:latin typeface="+mn-lt"/>
                <a:ea typeface="+mn-ea"/>
                <a:cs typeface="+mn-cs"/>
              </a:defRPr>
            </a:lvl4pPr>
            <a:lvl5pPr marL="1968500" indent="-354013" algn="l" defTabSz="914400" rtl="0" eaLnBrk="1" latinLnBrk="0" hangingPunct="1">
              <a:spcBef>
                <a:spcPct val="20000"/>
              </a:spcBef>
              <a:buClr>
                <a:srgbClr val="F7C765"/>
              </a:buClr>
              <a:buFont typeface="Wingdings" pitchFamily="2" charset="2"/>
              <a:buChar char="§"/>
              <a:defRPr sz="2000" b="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lvl="1" indent="-342900">
              <a:buFont typeface="Wingdings" panose="05000000000000000000" pitchFamily="2" charset="2"/>
              <a:buChar char="q"/>
            </a:pPr>
            <a:r>
              <a:rPr lang="fr-FR" sz="1200" b="1" dirty="0" smtClean="0"/>
              <a:t>Ces notifications sont relatives aux :</a:t>
            </a:r>
            <a:endParaRPr lang="fr-FR" sz="1200" b="1" dirty="0"/>
          </a:p>
          <a:p>
            <a:pPr marL="533400" lvl="2" indent="-177800" algn="just">
              <a:buFont typeface="Wingdings" panose="05000000000000000000" pitchFamily="2" charset="2"/>
              <a:buChar char="§"/>
            </a:pPr>
            <a:r>
              <a:rPr lang="fr-FR" sz="1100" dirty="0">
                <a:latin typeface="Arial" panose="020B0604020202020204" pitchFamily="34" charset="0"/>
                <a:cs typeface="Arial" panose="020B0604020202020204" pitchFamily="34" charset="0"/>
              </a:rPr>
              <a:t>Dirigeants effectifs (DE) </a:t>
            </a:r>
          </a:p>
          <a:p>
            <a:pPr marL="533400" lvl="2" indent="-177800" algn="just">
              <a:buFont typeface="Wingdings" panose="05000000000000000000" pitchFamily="2" charset="2"/>
              <a:buChar char="§"/>
            </a:pPr>
            <a:r>
              <a:rPr lang="fr-FR" sz="1100" dirty="0">
                <a:latin typeface="Arial" panose="020B0604020202020204" pitchFamily="34" charset="0"/>
                <a:cs typeface="Arial" panose="020B0604020202020204" pitchFamily="34" charset="0"/>
              </a:rPr>
              <a:t>Responsables de fonctions clés (RFC</a:t>
            </a:r>
            <a:r>
              <a:rPr lang="fr-FR" sz="1100" dirty="0" smtClean="0">
                <a:latin typeface="Arial" panose="020B0604020202020204" pitchFamily="34" charset="0"/>
                <a:cs typeface="Arial" panose="020B0604020202020204" pitchFamily="34" charset="0"/>
              </a:rPr>
              <a:t>)</a:t>
            </a:r>
            <a:endParaRPr lang="fr-FR" sz="1100" dirty="0">
              <a:latin typeface="Arial" panose="020B0604020202020204" pitchFamily="34" charset="0"/>
              <a:cs typeface="Arial" panose="020B0604020202020204" pitchFamily="34" charset="0"/>
            </a:endParaRPr>
          </a:p>
          <a:p>
            <a:pPr marL="533400" lvl="2" indent="-177800" algn="just">
              <a:buFont typeface="Wingdings" panose="05000000000000000000" pitchFamily="2" charset="2"/>
              <a:buChar char="§"/>
            </a:pPr>
            <a:endParaRPr lang="fr-FR" sz="1100" b="1" dirty="0" smtClean="0"/>
          </a:p>
          <a:p>
            <a:pPr marL="342900" lvl="1" indent="-342900">
              <a:buFont typeface="Wingdings" panose="05000000000000000000" pitchFamily="2" charset="2"/>
              <a:buChar char="q"/>
            </a:pPr>
            <a:r>
              <a:rPr lang="fr-FR" sz="1200" b="1" dirty="0" smtClean="0"/>
              <a:t>Elles s’appliquent aux niveaux solo et groupe</a:t>
            </a:r>
          </a:p>
          <a:p>
            <a:pPr marL="342900" lvl="1" indent="-342900">
              <a:buFont typeface="Wingdings" panose="05000000000000000000" pitchFamily="2" charset="2"/>
              <a:buChar char="q"/>
            </a:pPr>
            <a:endParaRPr lang="fr-FR" sz="1100" b="1" dirty="0"/>
          </a:p>
          <a:p>
            <a:pPr marL="342900" lvl="1" indent="-342900">
              <a:buFont typeface="Wingdings" panose="05000000000000000000" pitchFamily="2" charset="2"/>
              <a:buChar char="q"/>
            </a:pPr>
            <a:r>
              <a:rPr lang="fr-FR" sz="1200" b="1" dirty="0" smtClean="0"/>
              <a:t>Les procédures seront identiques à celles actuellement applicables pour les dirigeants (cf. art L. 612-23-1 CMF et décret du 13 novembre 2014)</a:t>
            </a:r>
          </a:p>
          <a:p>
            <a:pPr marL="342900" lvl="1" indent="-342900">
              <a:buFont typeface="Wingdings" panose="05000000000000000000" pitchFamily="2" charset="2"/>
              <a:buChar char="q"/>
            </a:pPr>
            <a:endParaRPr lang="fr-FR" sz="1100" b="1" dirty="0" smtClean="0"/>
          </a:p>
          <a:p>
            <a:pPr marL="342900" lvl="1" indent="-342900">
              <a:buFont typeface="Wingdings" panose="05000000000000000000" pitchFamily="2" charset="2"/>
              <a:buChar char="q"/>
            </a:pPr>
            <a:r>
              <a:rPr lang="fr-FR" sz="1200" b="1" dirty="0" smtClean="0"/>
              <a:t>Le dossier-type sera défini par instruction ACPR</a:t>
            </a:r>
          </a:p>
          <a:p>
            <a:pPr marL="342900" lvl="1" indent="-342900">
              <a:buFont typeface="Wingdings" panose="05000000000000000000" pitchFamily="2" charset="2"/>
              <a:buChar char="q"/>
            </a:pPr>
            <a:endParaRPr lang="fr-FR" sz="1100" b="1" dirty="0" smtClean="0"/>
          </a:p>
          <a:p>
            <a:pPr marL="342900" lvl="1" indent="-342900">
              <a:buFont typeface="Wingdings" panose="05000000000000000000" pitchFamily="2" charset="2"/>
              <a:buChar char="q"/>
            </a:pPr>
            <a:r>
              <a:rPr lang="fr-FR" sz="1200" b="1" dirty="0" smtClean="0"/>
              <a:t>Les organismes pourront anticiper l’entrée en application de S2 et déposer leurs dossiers dès le 1</a:t>
            </a:r>
            <a:r>
              <a:rPr lang="fr-FR" sz="1200" b="1" baseline="30000" dirty="0" smtClean="0"/>
              <a:t>er</a:t>
            </a:r>
            <a:r>
              <a:rPr lang="fr-FR" sz="1200" b="1" dirty="0" smtClean="0"/>
              <a:t> avril 2015</a:t>
            </a:r>
          </a:p>
          <a:p>
            <a:pPr marL="533400" lvl="2" indent="-177800" algn="just">
              <a:buFont typeface="Wingdings" pitchFamily="2" charset="2"/>
              <a:buChar char="§"/>
            </a:pPr>
            <a:r>
              <a:rPr lang="fr-FR" sz="1100" dirty="0" smtClean="0">
                <a:latin typeface="Arial" panose="020B0604020202020204" pitchFamily="34" charset="0"/>
                <a:cs typeface="Arial" panose="020B0604020202020204" pitchFamily="34" charset="0"/>
              </a:rPr>
              <a:t>avec </a:t>
            </a:r>
            <a:r>
              <a:rPr lang="fr-FR" sz="1100" dirty="0">
                <a:latin typeface="Arial" panose="020B0604020202020204" pitchFamily="34" charset="0"/>
                <a:cs typeface="Arial" panose="020B0604020202020204" pitchFamily="34" charset="0"/>
              </a:rPr>
              <a:t>un délai d’examen adapté (6 mois si dépôt avant le 31/08/2015, puis avant le 29/02/2016 si dépôt ultérieur en 2015)</a:t>
            </a:r>
            <a:endParaRPr lang="en-GB" sz="1100" dirty="0">
              <a:latin typeface="Arial" panose="020B0604020202020204" pitchFamily="34" charset="0"/>
              <a:cs typeface="Arial" panose="020B0604020202020204" pitchFamily="34" charset="0"/>
            </a:endParaRPr>
          </a:p>
        </p:txBody>
      </p:sp>
      <p:sp>
        <p:nvSpPr>
          <p:cNvPr id="14" name="Espace réservé du contenu 2"/>
          <p:cNvSpPr txBox="1">
            <a:spLocks/>
          </p:cNvSpPr>
          <p:nvPr/>
        </p:nvSpPr>
        <p:spPr>
          <a:xfrm>
            <a:off x="4788026" y="1772816"/>
            <a:ext cx="4104454" cy="4187341"/>
          </a:xfrm>
          <a:prstGeom prst="rect">
            <a:avLst/>
          </a:prstGeom>
        </p:spPr>
        <p:txBody>
          <a:bodyPr vert="horz" lIns="91440" tIns="45720" rIns="91440" bIns="45720" rtlCol="0">
            <a:noAutofit/>
          </a:bodyPr>
          <a:lstStyle>
            <a:lvl1pPr marL="266700" indent="-266700" algn="just" defTabSz="914400" rtl="0" eaLnBrk="1" latinLnBrk="0" hangingPunct="1">
              <a:spcBef>
                <a:spcPct val="20000"/>
              </a:spcBef>
              <a:buClr>
                <a:srgbClr val="F7C765"/>
              </a:buClr>
              <a:buFont typeface="Wingdings" pitchFamily="2" charset="2"/>
              <a:buChar char="q"/>
              <a:defRPr sz="1800" b="1" kern="1200">
                <a:solidFill>
                  <a:srgbClr val="002060"/>
                </a:solidFill>
                <a:latin typeface="Arial" pitchFamily="34" charset="0"/>
                <a:ea typeface="+mn-ea"/>
                <a:cs typeface="Arial" pitchFamily="34" charset="0"/>
              </a:defRPr>
            </a:lvl1pPr>
            <a:lvl2pPr marL="901700" marR="0" indent="-366713" algn="just" defTabSz="914400" rtl="0" eaLnBrk="1" fontAlgn="auto" latinLnBrk="0" hangingPunct="1">
              <a:lnSpc>
                <a:spcPct val="100000"/>
              </a:lnSpc>
              <a:spcBef>
                <a:spcPct val="20000"/>
              </a:spcBef>
              <a:spcAft>
                <a:spcPts val="0"/>
              </a:spcAft>
              <a:buClr>
                <a:srgbClr val="F7C765"/>
              </a:buClr>
              <a:buSzTx/>
              <a:buFont typeface="Wingdings" pitchFamily="2" charset="2"/>
              <a:buChar char="§"/>
              <a:tabLst/>
              <a:defRPr sz="1500" b="0" kern="1200">
                <a:solidFill>
                  <a:srgbClr val="002060"/>
                </a:solidFill>
                <a:latin typeface="Arial" pitchFamily="34" charset="0"/>
                <a:ea typeface="+mn-ea"/>
                <a:cs typeface="Arial" pitchFamily="34" charset="0"/>
              </a:defRPr>
            </a:lvl2pPr>
            <a:lvl3pPr marL="1257300" marR="0" indent="-354013" algn="l" defTabSz="914400" rtl="0" eaLnBrk="1" fontAlgn="auto" latinLnBrk="0" hangingPunct="1">
              <a:lnSpc>
                <a:spcPct val="100000"/>
              </a:lnSpc>
              <a:spcBef>
                <a:spcPct val="20000"/>
              </a:spcBef>
              <a:spcAft>
                <a:spcPts val="0"/>
              </a:spcAft>
              <a:buClr>
                <a:srgbClr val="F7C765"/>
              </a:buClr>
              <a:buSzTx/>
              <a:buFont typeface="Wingdings" pitchFamily="2" charset="2"/>
              <a:buChar char="ü"/>
              <a:tabLst/>
              <a:defRPr sz="1200" b="0" kern="1200">
                <a:solidFill>
                  <a:srgbClr val="002060"/>
                </a:solidFill>
                <a:latin typeface="+mn-lt"/>
                <a:ea typeface="+mn-ea"/>
                <a:cs typeface="+mn-cs"/>
              </a:defRPr>
            </a:lvl3pPr>
            <a:lvl4pPr marL="1612900" indent="-354013" algn="l" defTabSz="914400" rtl="0" eaLnBrk="1" latinLnBrk="0" hangingPunct="1">
              <a:spcBef>
                <a:spcPct val="20000"/>
              </a:spcBef>
              <a:buClr>
                <a:srgbClr val="F7C765"/>
              </a:buClr>
              <a:buFont typeface="Wingdings" pitchFamily="2" charset="2"/>
              <a:buChar char="§"/>
              <a:defRPr sz="2000" b="0" kern="1200">
                <a:solidFill>
                  <a:srgbClr val="002060"/>
                </a:solidFill>
                <a:latin typeface="+mn-lt"/>
                <a:ea typeface="+mn-ea"/>
                <a:cs typeface="+mn-cs"/>
              </a:defRPr>
            </a:lvl4pPr>
            <a:lvl5pPr marL="1968500" indent="-354013" algn="l" defTabSz="914400" rtl="0" eaLnBrk="1" latinLnBrk="0" hangingPunct="1">
              <a:spcBef>
                <a:spcPct val="20000"/>
              </a:spcBef>
              <a:buClr>
                <a:srgbClr val="F7C765"/>
              </a:buClr>
              <a:buFont typeface="Wingdings" pitchFamily="2" charset="2"/>
              <a:buChar char="§"/>
              <a:defRPr sz="2000" b="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lvl="1" indent="-342900">
              <a:buFont typeface="Wingdings" panose="05000000000000000000" pitchFamily="2" charset="2"/>
              <a:buChar char="q"/>
            </a:pPr>
            <a:r>
              <a:rPr lang="fr-FR" sz="1100" b="1" dirty="0" smtClean="0"/>
              <a:t>Il existe des orientations EIOPA sur les autorisations relatives à la production d’un </a:t>
            </a:r>
            <a:r>
              <a:rPr lang="fr-FR" sz="1100" b="1" dirty="0"/>
              <a:t>rapport ORSA unique pour le groupe et des </a:t>
            </a:r>
            <a:r>
              <a:rPr lang="fr-FR" sz="1100" b="1" dirty="0" smtClean="0"/>
              <a:t>filiales</a:t>
            </a:r>
          </a:p>
          <a:p>
            <a:pPr marL="342900" lvl="1" indent="-342900">
              <a:buFont typeface="Wingdings" panose="05000000000000000000" pitchFamily="2" charset="2"/>
              <a:buChar char="q"/>
            </a:pPr>
            <a:endParaRPr lang="fr-FR" sz="500" b="1" dirty="0"/>
          </a:p>
          <a:p>
            <a:pPr marL="342900" lvl="1" indent="-342900">
              <a:buFont typeface="Wingdings" panose="05000000000000000000" pitchFamily="2" charset="2"/>
              <a:buChar char="q"/>
            </a:pPr>
            <a:r>
              <a:rPr lang="fr-FR" sz="1100" b="1" dirty="0"/>
              <a:t>Les </a:t>
            </a:r>
            <a:r>
              <a:rPr lang="fr-FR" sz="1100" b="1" dirty="0" smtClean="0"/>
              <a:t>autres autorisations </a:t>
            </a:r>
            <a:r>
              <a:rPr lang="fr-FR" sz="1100" b="1" dirty="0"/>
              <a:t>abordées dans la Directive sont :</a:t>
            </a:r>
            <a:endParaRPr lang="fr-FR" sz="1100" dirty="0"/>
          </a:p>
          <a:p>
            <a:pPr marL="533400" lvl="2" indent="-177800" algn="just">
              <a:buFont typeface="Wingdings" panose="05000000000000000000" pitchFamily="2" charset="2"/>
              <a:buChar char="§"/>
            </a:pPr>
            <a:r>
              <a:rPr lang="fr-FR" sz="1100" dirty="0">
                <a:latin typeface="Arial" panose="020B0604020202020204" pitchFamily="34" charset="0"/>
                <a:cs typeface="Arial" panose="020B0604020202020204" pitchFamily="34" charset="0"/>
              </a:rPr>
              <a:t>Les autorisations de produire un rapport SFCR unique pour le groupe et des filiales </a:t>
            </a:r>
            <a:endParaRPr lang="en-GB" sz="1100" dirty="0">
              <a:latin typeface="Arial" panose="020B0604020202020204" pitchFamily="34" charset="0"/>
              <a:cs typeface="Arial" panose="020B0604020202020204" pitchFamily="34" charset="0"/>
            </a:endParaRPr>
          </a:p>
          <a:p>
            <a:pPr marL="533400" lvl="2" indent="-177800" algn="just">
              <a:buFont typeface="Wingdings" panose="05000000000000000000" pitchFamily="2" charset="2"/>
              <a:buChar char="§"/>
            </a:pPr>
            <a:r>
              <a:rPr lang="fr-FR" sz="1100" dirty="0">
                <a:latin typeface="Arial" panose="020B0604020202020204" pitchFamily="34" charset="0"/>
                <a:cs typeface="Arial" panose="020B0604020202020204" pitchFamily="34" charset="0"/>
              </a:rPr>
              <a:t>Les autorisations de non publication d’éléments de </a:t>
            </a:r>
            <a:r>
              <a:rPr lang="fr-FR" sz="1100" dirty="0" smtClean="0">
                <a:latin typeface="Arial" panose="020B0604020202020204" pitchFamily="34" charset="0"/>
                <a:cs typeface="Arial" panose="020B0604020202020204" pitchFamily="34" charset="0"/>
              </a:rPr>
              <a:t>SFCR </a:t>
            </a:r>
            <a:endParaRPr lang="fr-FR" sz="1100" dirty="0">
              <a:latin typeface="Arial" panose="020B0604020202020204" pitchFamily="34" charset="0"/>
              <a:cs typeface="Arial" panose="020B0604020202020204" pitchFamily="34" charset="0"/>
            </a:endParaRPr>
          </a:p>
          <a:p>
            <a:pPr marL="533400" lvl="2" indent="-177800" algn="just">
              <a:buFont typeface="Wingdings" panose="05000000000000000000" pitchFamily="2" charset="2"/>
              <a:buChar char="§"/>
            </a:pPr>
            <a:r>
              <a:rPr lang="fr-FR" sz="1100" dirty="0">
                <a:latin typeface="Arial" panose="020B0604020202020204" pitchFamily="34" charset="0"/>
                <a:cs typeface="Arial" panose="020B0604020202020204" pitchFamily="34" charset="0"/>
              </a:rPr>
              <a:t>Les exemptions de </a:t>
            </a:r>
            <a:r>
              <a:rPr lang="fr-FR" sz="1100" i="1" dirty="0">
                <a:latin typeface="Arial" panose="020B0604020202020204" pitchFamily="34" charset="0"/>
                <a:cs typeface="Arial" panose="020B0604020202020204" pitchFamily="34" charset="0"/>
              </a:rPr>
              <a:t>reporting</a:t>
            </a:r>
            <a:r>
              <a:rPr lang="fr-FR" sz="1100" dirty="0">
                <a:latin typeface="Arial" panose="020B0604020202020204" pitchFamily="34" charset="0"/>
                <a:cs typeface="Arial" panose="020B0604020202020204" pitchFamily="34" charset="0"/>
              </a:rPr>
              <a:t> </a:t>
            </a:r>
            <a:r>
              <a:rPr lang="fr-FR" sz="1100" dirty="0" smtClean="0">
                <a:latin typeface="Arial" panose="020B0604020202020204" pitchFamily="34" charset="0"/>
                <a:cs typeface="Arial" panose="020B0604020202020204" pitchFamily="34" charset="0"/>
              </a:rPr>
              <a:t>trimestriel</a:t>
            </a:r>
            <a:endParaRPr lang="fr-FR" sz="1100" dirty="0">
              <a:latin typeface="Arial" panose="020B0604020202020204" pitchFamily="34" charset="0"/>
              <a:cs typeface="Arial" panose="020B0604020202020204" pitchFamily="34" charset="0"/>
            </a:endParaRPr>
          </a:p>
          <a:p>
            <a:pPr marL="0" lvl="1" indent="0">
              <a:buNone/>
            </a:pPr>
            <a:endParaRPr lang="fr-FR" sz="500" b="1" dirty="0"/>
          </a:p>
          <a:p>
            <a:pPr marL="342900" lvl="1" indent="-342900">
              <a:buFont typeface="Wingdings" panose="05000000000000000000" pitchFamily="2" charset="2"/>
              <a:buChar char="q"/>
            </a:pPr>
            <a:r>
              <a:rPr lang="fr-FR" sz="1100" b="1" dirty="0" smtClean="0"/>
              <a:t>Dans la mesure où la </a:t>
            </a:r>
            <a:r>
              <a:rPr lang="fr-FR" sz="1100" b="1" dirty="0"/>
              <a:t>transposition </a:t>
            </a:r>
            <a:r>
              <a:rPr lang="fr-FR" sz="1100" b="1" dirty="0" smtClean="0"/>
              <a:t>devrait préciser </a:t>
            </a:r>
            <a:r>
              <a:rPr lang="fr-FR" sz="1100" b="1" dirty="0"/>
              <a:t>les </a:t>
            </a:r>
            <a:r>
              <a:rPr lang="fr-FR" sz="1100" b="1" dirty="0" smtClean="0"/>
              <a:t>délais de traitement, l’ACPR </a:t>
            </a:r>
            <a:r>
              <a:rPr lang="fr-FR" sz="1100" b="1" dirty="0"/>
              <a:t>ne devrait pas produire </a:t>
            </a:r>
            <a:r>
              <a:rPr lang="fr-FR" sz="1100" b="1" dirty="0" smtClean="0"/>
              <a:t>d’instructions pour les autorisations suivantes :</a:t>
            </a:r>
          </a:p>
          <a:p>
            <a:pPr marL="533400" lvl="2" indent="-177800" algn="just">
              <a:buFont typeface="Wingdings" panose="05000000000000000000" pitchFamily="2" charset="2"/>
              <a:buChar char="§"/>
            </a:pPr>
            <a:r>
              <a:rPr lang="fr-FR" sz="1100" dirty="0">
                <a:latin typeface="Arial" panose="020B0604020202020204" pitchFamily="34" charset="0"/>
                <a:cs typeface="Arial" panose="020B0604020202020204" pitchFamily="34" charset="0"/>
              </a:rPr>
              <a:t>Les autorisations de produire un rapport SFCR unique </a:t>
            </a:r>
            <a:r>
              <a:rPr lang="fr-FR" sz="1100" dirty="0" smtClean="0">
                <a:latin typeface="Arial" panose="020B0604020202020204" pitchFamily="34" charset="0"/>
                <a:cs typeface="Arial" panose="020B0604020202020204" pitchFamily="34" charset="0"/>
              </a:rPr>
              <a:t>et/ou un rapport ORSA unique pour </a:t>
            </a:r>
            <a:r>
              <a:rPr lang="fr-FR" sz="1100" dirty="0">
                <a:latin typeface="Arial" panose="020B0604020202020204" pitchFamily="34" charset="0"/>
                <a:cs typeface="Arial" panose="020B0604020202020204" pitchFamily="34" charset="0"/>
              </a:rPr>
              <a:t>le groupe et des filiales </a:t>
            </a:r>
            <a:endParaRPr lang="en-GB" sz="1100" dirty="0">
              <a:latin typeface="Arial" panose="020B0604020202020204" pitchFamily="34" charset="0"/>
              <a:cs typeface="Arial" panose="020B0604020202020204" pitchFamily="34" charset="0"/>
            </a:endParaRPr>
          </a:p>
          <a:p>
            <a:pPr marL="533400" lvl="2" indent="-177800" algn="just">
              <a:buFont typeface="Wingdings" panose="05000000000000000000" pitchFamily="2" charset="2"/>
              <a:buChar char="§"/>
            </a:pPr>
            <a:r>
              <a:rPr lang="fr-FR" sz="1100" dirty="0">
                <a:latin typeface="Arial" panose="020B0604020202020204" pitchFamily="34" charset="0"/>
                <a:cs typeface="Arial" panose="020B0604020202020204" pitchFamily="34" charset="0"/>
              </a:rPr>
              <a:t>Les autorisations de non publication d’éléments de </a:t>
            </a:r>
            <a:r>
              <a:rPr lang="fr-FR" sz="1100" dirty="0" smtClean="0">
                <a:latin typeface="Arial" panose="020B0604020202020204" pitchFamily="34" charset="0"/>
                <a:cs typeface="Arial" panose="020B0604020202020204" pitchFamily="34" charset="0"/>
              </a:rPr>
              <a:t>SFCR</a:t>
            </a:r>
            <a:endParaRPr lang="fr-FR" sz="1100" b="1" dirty="0">
              <a:latin typeface="Arial" panose="020B0604020202020204" pitchFamily="34" charset="0"/>
              <a:cs typeface="Arial" panose="020B0604020202020204" pitchFamily="34" charset="0"/>
            </a:endParaRPr>
          </a:p>
          <a:p>
            <a:pPr marL="0" lvl="1" indent="0">
              <a:buNone/>
            </a:pPr>
            <a:endParaRPr lang="fr-FR" sz="500" b="1" dirty="0"/>
          </a:p>
          <a:p>
            <a:pPr marL="342900" lvl="1" indent="-342900">
              <a:buFont typeface="Wingdings" panose="05000000000000000000" pitchFamily="2" charset="2"/>
              <a:buChar char="q"/>
            </a:pPr>
            <a:r>
              <a:rPr lang="fr-FR" sz="1100" b="1" dirty="0" smtClean="0"/>
              <a:t>L’ACPR </a:t>
            </a:r>
            <a:r>
              <a:rPr lang="fr-FR" sz="1100" b="1" dirty="0"/>
              <a:t>devrait produire une </a:t>
            </a:r>
            <a:r>
              <a:rPr lang="fr-FR" sz="1100" b="1" dirty="0" smtClean="0"/>
              <a:t>instruction pour :</a:t>
            </a:r>
            <a:endParaRPr lang="fr-FR" sz="1100" b="1" dirty="0"/>
          </a:p>
          <a:p>
            <a:pPr marL="533400" lvl="2" indent="-177800" algn="just">
              <a:buFont typeface="Wingdings" pitchFamily="2" charset="2"/>
              <a:buChar char="§"/>
            </a:pPr>
            <a:r>
              <a:rPr lang="fr-FR" sz="1100" dirty="0" smtClean="0">
                <a:latin typeface="Arial" panose="020B0604020202020204" pitchFamily="34" charset="0"/>
                <a:cs typeface="Arial" panose="020B0604020202020204" pitchFamily="34" charset="0"/>
              </a:rPr>
              <a:t>Les exemptions de </a:t>
            </a:r>
            <a:r>
              <a:rPr lang="fr-FR" sz="1100" i="1" dirty="0" smtClean="0">
                <a:latin typeface="Arial" panose="020B0604020202020204" pitchFamily="34" charset="0"/>
                <a:cs typeface="Arial" panose="020B0604020202020204" pitchFamily="34" charset="0"/>
              </a:rPr>
              <a:t>reporting</a:t>
            </a:r>
            <a:r>
              <a:rPr lang="fr-FR" sz="1100" dirty="0" smtClean="0">
                <a:latin typeface="Arial" panose="020B0604020202020204" pitchFamily="34" charset="0"/>
                <a:cs typeface="Arial" panose="020B0604020202020204" pitchFamily="34" charset="0"/>
              </a:rPr>
              <a:t> trimestriel (pour mémoire, ce sujet a déjà été présenté lors de la conférence du 5 juin 2014 ainsi que dans la présente conférence)</a:t>
            </a:r>
            <a:endParaRPr lang="fr-FR" sz="1100" dirty="0">
              <a:latin typeface="Arial" panose="020B0604020202020204" pitchFamily="34" charset="0"/>
              <a:cs typeface="Arial" panose="020B0604020202020204" pitchFamily="34" charset="0"/>
            </a:endParaRPr>
          </a:p>
        </p:txBody>
      </p:sp>
      <p:sp>
        <p:nvSpPr>
          <p:cNvPr id="3" name="Espace réservé de la date 2"/>
          <p:cNvSpPr>
            <a:spLocks noGrp="1"/>
          </p:cNvSpPr>
          <p:nvPr>
            <p:ph type="dt" sz="half" idx="2"/>
          </p:nvPr>
        </p:nvSpPr>
        <p:spPr/>
        <p:txBody>
          <a:bodyPr/>
          <a:lstStyle/>
          <a:p>
            <a:pPr fontAlgn="base">
              <a:spcBef>
                <a:spcPct val="0"/>
              </a:spcBef>
              <a:spcAft>
                <a:spcPct val="0"/>
              </a:spcAft>
              <a:defRPr/>
            </a:pPr>
            <a:r>
              <a:rPr lang="fr-FR" smtClean="0">
                <a:latin typeface="Arial" charset="0"/>
              </a:rPr>
              <a:t>18/12/2014</a:t>
            </a:r>
            <a:endParaRPr lang="fr-FR" dirty="0">
              <a:latin typeface="Arial" charset="0"/>
            </a:endParaRPr>
          </a:p>
        </p:txBody>
      </p:sp>
    </p:spTree>
    <p:extLst>
      <p:ext uri="{BB962C8B-B14F-4D97-AF65-F5344CB8AC3E}">
        <p14:creationId xmlns:p14="http://schemas.microsoft.com/office/powerpoint/2010/main" val="2251785275"/>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187624" y="44624"/>
            <a:ext cx="2416046" cy="646331"/>
          </a:xfrm>
          <a:prstGeom prst="rect">
            <a:avLst/>
          </a:prstGeom>
        </p:spPr>
        <p:txBody>
          <a:bodyPr wrap="none">
            <a:spAutoFit/>
          </a:bodyPr>
          <a:lstStyle/>
          <a:p>
            <a:pPr fontAlgn="base">
              <a:spcBef>
                <a:spcPct val="0"/>
              </a:spcBef>
              <a:spcAft>
                <a:spcPct val="0"/>
              </a:spcAft>
            </a:pPr>
            <a:r>
              <a:rPr lang="fr-FR" sz="3600" b="1" dirty="0">
                <a:solidFill>
                  <a:srgbClr val="002060"/>
                </a:solidFill>
                <a:latin typeface="Arial" pitchFamily="34" charset="0"/>
                <a:cs typeface="Arial" pitchFamily="34" charset="0"/>
              </a:rPr>
              <a:t>Sommaire</a:t>
            </a:r>
          </a:p>
        </p:txBody>
      </p:sp>
      <p:sp>
        <p:nvSpPr>
          <p:cNvPr id="3" name="Espace réservé du numéro de diapositive 2"/>
          <p:cNvSpPr>
            <a:spLocks noGrp="1"/>
          </p:cNvSpPr>
          <p:nvPr>
            <p:ph type="sldNum" sz="quarter" idx="4"/>
          </p:nvPr>
        </p:nvSpPr>
        <p:spPr/>
        <p:txBody>
          <a:bodyPr/>
          <a:lstStyle/>
          <a:p>
            <a:pPr>
              <a:defRPr/>
            </a:pPr>
            <a:fld id="{AC59C542-C6E0-4E39-86B7-1D85B8646B56}" type="slidenum">
              <a:rPr lang="fr-FR" smtClean="0"/>
              <a:pPr>
                <a:defRPr/>
              </a:pPr>
              <a:t>82</a:t>
            </a:fld>
            <a:endParaRPr lang="fr-FR" dirty="0"/>
          </a:p>
        </p:txBody>
      </p:sp>
      <p:sp>
        <p:nvSpPr>
          <p:cNvPr id="4" name="Espace réservé de la date 3"/>
          <p:cNvSpPr>
            <a:spLocks noGrp="1"/>
          </p:cNvSpPr>
          <p:nvPr>
            <p:ph type="dt" sz="half" idx="2"/>
          </p:nvPr>
        </p:nvSpPr>
        <p:spPr/>
        <p:txBody>
          <a:bodyPr/>
          <a:lstStyle/>
          <a:p>
            <a:pPr>
              <a:defRPr/>
            </a:pPr>
            <a:r>
              <a:rPr lang="fr-FR" dirty="0" smtClean="0">
                <a:latin typeface="Arial" panose="020B0604020202020204" pitchFamily="34" charset="0"/>
                <a:cs typeface="Arial" panose="020B0604020202020204" pitchFamily="34" charset="0"/>
              </a:rPr>
              <a:t>18/12/2014</a:t>
            </a:r>
            <a:endParaRPr lang="fr-FR" dirty="0">
              <a:latin typeface="Arial" panose="020B0604020202020204" pitchFamily="34" charset="0"/>
              <a:cs typeface="Arial" panose="020B0604020202020204" pitchFamily="34" charset="0"/>
            </a:endParaRPr>
          </a:p>
        </p:txBody>
      </p:sp>
      <p:sp>
        <p:nvSpPr>
          <p:cNvPr id="9" name="Espace réservé du contenu 1"/>
          <p:cNvSpPr>
            <a:spLocks noGrp="1"/>
          </p:cNvSpPr>
          <p:nvPr>
            <p:ph idx="1"/>
          </p:nvPr>
        </p:nvSpPr>
        <p:spPr>
          <a:xfrm>
            <a:off x="179512" y="906979"/>
            <a:ext cx="8784976" cy="5114309"/>
          </a:xfrm>
        </p:spPr>
        <p:txBody>
          <a:bodyPr>
            <a:noAutofit/>
          </a:bodyPr>
          <a:lstStyle/>
          <a:p>
            <a:pPr marL="0" indent="0" algn="just">
              <a:buClr>
                <a:srgbClr val="FFCE66"/>
              </a:buClr>
              <a:buNone/>
              <a:tabLst>
                <a:tab pos="179388" algn="l"/>
              </a:tabLst>
            </a:pPr>
            <a:r>
              <a:rPr lang="fr-FR" sz="2000" dirty="0" smtClean="0">
                <a:solidFill>
                  <a:srgbClr val="FFCE66"/>
                </a:solidFill>
              </a:rPr>
              <a:t>1.  </a:t>
            </a:r>
            <a:r>
              <a:rPr lang="fr-FR" sz="2000" dirty="0" smtClean="0">
                <a:solidFill>
                  <a:schemeClr val="bg1">
                    <a:lumMod val="85000"/>
                  </a:schemeClr>
                </a:solidFill>
              </a:rPr>
              <a:t>L’actualité réglementaire de Solvabilité II</a:t>
            </a:r>
          </a:p>
          <a:p>
            <a:pPr marL="893763" lvl="1" indent="-436563" algn="just" defTabSz="893763">
              <a:spcBef>
                <a:spcPts val="0"/>
              </a:spcBef>
              <a:buClr>
                <a:srgbClr val="FFCE66"/>
              </a:buClr>
              <a:buFont typeface="Wingdings" panose="05000000000000000000" pitchFamily="2" charset="2"/>
              <a:buChar char="q"/>
            </a:pPr>
            <a:r>
              <a:rPr lang="fr-FR" dirty="0" smtClean="0">
                <a:solidFill>
                  <a:schemeClr val="bg1">
                    <a:lumMod val="85000"/>
                  </a:schemeClr>
                </a:solidFill>
              </a:rPr>
              <a:t>Actualité européenne </a:t>
            </a:r>
          </a:p>
          <a:p>
            <a:pPr marL="893763" lvl="1" indent="-436563" algn="just">
              <a:spcBef>
                <a:spcPts val="0"/>
              </a:spcBef>
              <a:buClr>
                <a:srgbClr val="FFCE66"/>
              </a:buClr>
              <a:buFont typeface="Wingdings" panose="05000000000000000000" pitchFamily="2" charset="2"/>
              <a:buChar char="q"/>
            </a:pPr>
            <a:r>
              <a:rPr lang="fr-FR" dirty="0" smtClean="0">
                <a:solidFill>
                  <a:schemeClr val="bg1">
                    <a:lumMod val="85000"/>
                  </a:schemeClr>
                </a:solidFill>
              </a:rPr>
              <a:t>Transposition en droits français</a:t>
            </a:r>
          </a:p>
          <a:p>
            <a:pPr marL="893763" lvl="1" indent="-436563" algn="just">
              <a:buClr>
                <a:srgbClr val="FFCE66"/>
              </a:buClr>
              <a:buFont typeface="Wingdings" panose="05000000000000000000" pitchFamily="2" charset="2"/>
              <a:buChar char="q"/>
            </a:pPr>
            <a:endParaRPr lang="fr-FR" sz="500" dirty="0" smtClean="0">
              <a:solidFill>
                <a:schemeClr val="bg1">
                  <a:lumMod val="85000"/>
                </a:schemeClr>
              </a:solidFill>
            </a:endParaRPr>
          </a:p>
          <a:p>
            <a:pPr marL="819150" lvl="1" indent="-361950" algn="just">
              <a:buClr>
                <a:srgbClr val="FFCE66"/>
              </a:buClr>
              <a:buFont typeface="Wingdings" panose="05000000000000000000" pitchFamily="2" charset="2"/>
              <a:buChar char="q"/>
            </a:pPr>
            <a:endParaRPr lang="fr-FR" sz="100" dirty="0" smtClean="0">
              <a:solidFill>
                <a:schemeClr val="bg1">
                  <a:lumMod val="85000"/>
                </a:schemeClr>
              </a:solidFill>
            </a:endParaRPr>
          </a:p>
          <a:p>
            <a:pPr marL="0" indent="0" algn="just">
              <a:buClr>
                <a:srgbClr val="FFCE66"/>
              </a:buClr>
              <a:buNone/>
              <a:tabLst>
                <a:tab pos="357188" algn="l"/>
              </a:tabLst>
            </a:pPr>
            <a:r>
              <a:rPr lang="fr-FR" sz="2000" dirty="0" smtClean="0">
                <a:solidFill>
                  <a:srgbClr val="FFCE66"/>
                </a:solidFill>
              </a:rPr>
              <a:t>2.  </a:t>
            </a:r>
            <a:r>
              <a:rPr lang="fr-FR" sz="2000" dirty="0" smtClean="0">
                <a:solidFill>
                  <a:schemeClr val="bg1">
                    <a:lumMod val="85000"/>
                  </a:schemeClr>
                </a:solidFill>
              </a:rPr>
              <a:t>Bilan de l’exercice de préparation 2014</a:t>
            </a:r>
          </a:p>
          <a:p>
            <a:pPr marL="893763" lvl="1" indent="-436563" algn="just">
              <a:spcBef>
                <a:spcPts val="0"/>
              </a:spcBef>
              <a:buClr>
                <a:srgbClr val="FFCE66"/>
              </a:buClr>
              <a:buFont typeface="Wingdings" panose="05000000000000000000" pitchFamily="2" charset="2"/>
              <a:buChar char="q"/>
              <a:tabLst>
                <a:tab pos="357188" algn="l"/>
              </a:tabLst>
            </a:pPr>
            <a:r>
              <a:rPr lang="fr-FR" dirty="0" smtClean="0">
                <a:solidFill>
                  <a:schemeClr val="bg1">
                    <a:lumMod val="85000"/>
                  </a:schemeClr>
                </a:solidFill>
              </a:rPr>
              <a:t>La préparation vue par les organismes</a:t>
            </a:r>
          </a:p>
          <a:p>
            <a:pPr marL="914400" lvl="1" algn="just">
              <a:spcBef>
                <a:spcPts val="0"/>
              </a:spcBef>
              <a:buClr>
                <a:srgbClr val="FFCE66"/>
              </a:buClr>
              <a:buFont typeface="Wingdings" panose="05000000000000000000" pitchFamily="2" charset="2"/>
              <a:buChar char="q"/>
              <a:tabLst>
                <a:tab pos="357188" algn="l"/>
              </a:tabLst>
            </a:pPr>
            <a:r>
              <a:rPr lang="fr-FR" dirty="0" smtClean="0">
                <a:solidFill>
                  <a:schemeClr val="bg1">
                    <a:lumMod val="85000"/>
                  </a:schemeClr>
                </a:solidFill>
              </a:rPr>
              <a:t>Bilan de la remise d’états quantitatifs</a:t>
            </a:r>
          </a:p>
          <a:p>
            <a:pPr marL="914400" lvl="1" algn="just">
              <a:spcBef>
                <a:spcPts val="0"/>
              </a:spcBef>
              <a:buClr>
                <a:srgbClr val="FFCE66"/>
              </a:buClr>
              <a:buFont typeface="Wingdings" panose="05000000000000000000" pitchFamily="2" charset="2"/>
              <a:buChar char="q"/>
              <a:tabLst>
                <a:tab pos="357188" algn="l"/>
              </a:tabLst>
            </a:pPr>
            <a:r>
              <a:rPr lang="fr-FR" dirty="0" smtClean="0">
                <a:solidFill>
                  <a:schemeClr val="bg1">
                    <a:lumMod val="85000"/>
                  </a:schemeClr>
                </a:solidFill>
              </a:rPr>
              <a:t>Bilan de l’exercice ORSA </a:t>
            </a:r>
          </a:p>
          <a:p>
            <a:pPr marL="914400" lvl="1" algn="just">
              <a:buClr>
                <a:srgbClr val="FFCE66"/>
              </a:buClr>
              <a:buFont typeface="Wingdings" panose="05000000000000000000" pitchFamily="2" charset="2"/>
              <a:buChar char="q"/>
              <a:tabLst>
                <a:tab pos="357188" algn="l"/>
              </a:tabLst>
            </a:pPr>
            <a:endParaRPr lang="fr-FR" sz="500" dirty="0">
              <a:solidFill>
                <a:schemeClr val="bg1">
                  <a:lumMod val="85000"/>
                </a:schemeClr>
              </a:solidFill>
            </a:endParaRPr>
          </a:p>
          <a:p>
            <a:pPr marL="0" indent="0" algn="just">
              <a:buNone/>
              <a:tabLst>
                <a:tab pos="357188" algn="l"/>
              </a:tabLst>
            </a:pPr>
            <a:r>
              <a:rPr lang="fr-FR" sz="2000" dirty="0" smtClean="0">
                <a:solidFill>
                  <a:srgbClr val="FFCE66"/>
                </a:solidFill>
              </a:rPr>
              <a:t>3.  </a:t>
            </a:r>
            <a:r>
              <a:rPr lang="fr-FR" sz="2000" dirty="0" smtClean="0"/>
              <a:t>Les prochaines étapes </a:t>
            </a:r>
          </a:p>
          <a:p>
            <a:pPr marL="914400" lvl="1" algn="just">
              <a:buFont typeface="Wingdings" panose="05000000000000000000" pitchFamily="2" charset="2"/>
              <a:buChar char="q"/>
              <a:tabLst>
                <a:tab pos="357188" algn="l"/>
              </a:tabLst>
            </a:pPr>
            <a:r>
              <a:rPr lang="fr-FR" dirty="0" smtClean="0">
                <a:solidFill>
                  <a:schemeClr val="bg1">
                    <a:lumMod val="85000"/>
                  </a:schemeClr>
                </a:solidFill>
              </a:rPr>
              <a:t>Les processus d’autorisations en 2015 </a:t>
            </a:r>
          </a:p>
          <a:p>
            <a:pPr marL="457200" lvl="1" indent="0" algn="just">
              <a:buNone/>
              <a:tabLst>
                <a:tab pos="357188" algn="l"/>
              </a:tabLst>
            </a:pPr>
            <a:endParaRPr lang="fr-FR" sz="500" dirty="0" smtClean="0"/>
          </a:p>
          <a:p>
            <a:pPr marL="914400" lvl="1" algn="just">
              <a:buFont typeface="Wingdings" panose="05000000000000000000" pitchFamily="2" charset="2"/>
              <a:buChar char="q"/>
              <a:tabLst>
                <a:tab pos="357188" algn="l"/>
              </a:tabLst>
            </a:pPr>
            <a:r>
              <a:rPr lang="fr-FR" dirty="0" smtClean="0"/>
              <a:t>Les prochaines étapes du </a:t>
            </a:r>
            <a:r>
              <a:rPr lang="fr-FR" i="1" dirty="0" smtClean="0"/>
              <a:t>reporting</a:t>
            </a:r>
            <a:r>
              <a:rPr lang="fr-FR" dirty="0" smtClean="0"/>
              <a:t> : exercice européen 2015, 2016 et après</a:t>
            </a:r>
          </a:p>
          <a:p>
            <a:pPr marL="1431925" lvl="1" indent="-268288" algn="just">
              <a:buFont typeface="Wingdings" panose="05000000000000000000" pitchFamily="2" charset="2"/>
              <a:buChar char="§"/>
              <a:tabLst>
                <a:tab pos="357188" algn="l"/>
              </a:tabLst>
            </a:pPr>
            <a:r>
              <a:rPr lang="fr-FR" sz="1900" dirty="0">
                <a:solidFill>
                  <a:srgbClr val="0E4090"/>
                </a:solidFill>
              </a:rPr>
              <a:t>Dominique Durant, </a:t>
            </a:r>
            <a:r>
              <a:rPr lang="fr-FR" sz="1900" dirty="0" smtClean="0"/>
              <a:t>directrice adjointe des Études et présidente du projet informatique Solvabilité II à l’ACPR</a:t>
            </a:r>
          </a:p>
          <a:p>
            <a:pPr marL="1431925" lvl="1" indent="-268288" algn="just">
              <a:buFont typeface="Wingdings" panose="05000000000000000000" pitchFamily="2" charset="2"/>
              <a:buChar char="§"/>
              <a:tabLst>
                <a:tab pos="357188" algn="l"/>
              </a:tabLst>
            </a:pPr>
            <a:r>
              <a:rPr lang="fr-FR" sz="1900" dirty="0">
                <a:solidFill>
                  <a:srgbClr val="0E4090"/>
                </a:solidFill>
              </a:rPr>
              <a:t>Grégoire </a:t>
            </a:r>
            <a:r>
              <a:rPr lang="fr-FR" sz="1900" dirty="0" err="1">
                <a:solidFill>
                  <a:srgbClr val="0E4090"/>
                </a:solidFill>
              </a:rPr>
              <a:t>Vuarlot</a:t>
            </a:r>
            <a:r>
              <a:rPr lang="fr-FR" sz="1900" dirty="0">
                <a:solidFill>
                  <a:srgbClr val="0E4090"/>
                </a:solidFill>
              </a:rPr>
              <a:t>, </a:t>
            </a:r>
            <a:r>
              <a:rPr lang="fr-FR" sz="1900" dirty="0" smtClean="0"/>
              <a:t>directeur adjoint des Contrôles spécialisés et transversaux à l’ACPR</a:t>
            </a:r>
            <a:endParaRPr lang="fr-FR" sz="1900" dirty="0"/>
          </a:p>
          <a:p>
            <a:pPr marL="914400" lvl="1" algn="just">
              <a:buFont typeface="Wingdings" panose="05000000000000000000" pitchFamily="2" charset="2"/>
              <a:buChar char="q"/>
              <a:tabLst>
                <a:tab pos="357188" algn="l"/>
              </a:tabLst>
            </a:pPr>
            <a:endParaRPr lang="fr-FR" sz="1000" dirty="0">
              <a:solidFill>
                <a:schemeClr val="bg1">
                  <a:lumMod val="85000"/>
                </a:schemeClr>
              </a:solidFill>
            </a:endParaRPr>
          </a:p>
        </p:txBody>
      </p:sp>
    </p:spTree>
    <p:extLst>
      <p:ext uri="{BB962C8B-B14F-4D97-AF65-F5344CB8AC3E}">
        <p14:creationId xmlns:p14="http://schemas.microsoft.com/office/powerpoint/2010/main" val="2374337086"/>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79512" y="980728"/>
            <a:ext cx="8712968" cy="5184576"/>
          </a:xfrm>
        </p:spPr>
        <p:txBody>
          <a:bodyPr>
            <a:noAutofit/>
          </a:bodyPr>
          <a:lstStyle/>
          <a:p>
            <a:pPr marL="363538" indent="-369888" algn="just"/>
            <a:r>
              <a:rPr lang="fr-FR" sz="1800" dirty="0" smtClean="0"/>
              <a:t>Un exercice qui se fera impérativement sous XBRL et doit être d’ampleur plus importante qu’en 2014</a:t>
            </a:r>
          </a:p>
          <a:p>
            <a:pPr marL="279400" indent="-285750" algn="just"/>
            <a:endParaRPr lang="fr-FR" sz="1000" dirty="0" smtClean="0"/>
          </a:p>
          <a:p>
            <a:pPr marL="363538" indent="-369888" algn="just"/>
            <a:r>
              <a:rPr lang="fr-FR" sz="1800" dirty="0" smtClean="0"/>
              <a:t>Remise </a:t>
            </a:r>
            <a:r>
              <a:rPr lang="fr-FR" sz="1800" dirty="0"/>
              <a:t>au superviseur de certains états quantitatifs </a:t>
            </a:r>
            <a:r>
              <a:rPr lang="fr-FR" sz="1800" dirty="0" smtClean="0"/>
              <a:t>S-II </a:t>
            </a:r>
            <a:r>
              <a:rPr lang="fr-FR" sz="1800" dirty="0"/>
              <a:t>et d’un rapport narratif </a:t>
            </a:r>
            <a:r>
              <a:rPr lang="fr-FR" sz="1800" dirty="0" smtClean="0"/>
              <a:t>sur </a:t>
            </a:r>
            <a:r>
              <a:rPr lang="fr-FR" sz="1800" dirty="0"/>
              <a:t>une période limitée d’un an, démarrant en </a:t>
            </a:r>
            <a:r>
              <a:rPr lang="fr-FR" sz="1800" dirty="0" smtClean="0"/>
              <a:t>2015, </a:t>
            </a:r>
            <a:r>
              <a:rPr lang="fr-FR" sz="1800" dirty="0"/>
              <a:t>avec : </a:t>
            </a:r>
          </a:p>
          <a:p>
            <a:pPr marL="896938" lvl="1" indent="-268288" algn="just"/>
            <a:r>
              <a:rPr lang="fr-FR" sz="1700" dirty="0"/>
              <a:t>une remise d’états annuels et d’un narratif sur base 31/12/2014 </a:t>
            </a:r>
            <a:endParaRPr lang="fr-FR" sz="1700" dirty="0" smtClean="0"/>
          </a:p>
          <a:p>
            <a:pPr marL="1270000" lvl="2" indent="-285750" algn="just"/>
            <a:r>
              <a:rPr lang="fr-FR" sz="1600" dirty="0" smtClean="0"/>
              <a:t>(</a:t>
            </a:r>
            <a:r>
              <a:rPr lang="fr-FR" sz="1600" dirty="0"/>
              <a:t>à + 22 semaines en solo / +28 </a:t>
            </a:r>
            <a:r>
              <a:rPr lang="fr-FR" sz="1600" dirty="0" smtClean="0"/>
              <a:t>en groupe), soit 3/6/2015 et 15/7/2015 pour les groupes</a:t>
            </a:r>
            <a:endParaRPr lang="fr-FR" sz="1600" dirty="0"/>
          </a:p>
          <a:p>
            <a:pPr marL="896938" lvl="1" indent="-268288" algn="just"/>
            <a:r>
              <a:rPr lang="fr-FR" sz="1700" dirty="0"/>
              <a:t>puis d’états trimestriels au Q3 </a:t>
            </a:r>
            <a:r>
              <a:rPr lang="fr-FR" sz="1700" dirty="0" smtClean="0"/>
              <a:t>(mais </a:t>
            </a:r>
            <a:r>
              <a:rPr lang="fr-FR" sz="1700" dirty="0"/>
              <a:t>pas à </a:t>
            </a:r>
            <a:r>
              <a:rPr lang="fr-FR" sz="1700" dirty="0" smtClean="0"/>
              <a:t>Q4)</a:t>
            </a:r>
          </a:p>
          <a:p>
            <a:pPr marL="1270000" lvl="2" indent="-285750" algn="just"/>
            <a:r>
              <a:rPr lang="fr-FR" sz="1600" dirty="0" smtClean="0"/>
              <a:t>(</a:t>
            </a:r>
            <a:r>
              <a:rPr lang="fr-FR" sz="1600" dirty="0"/>
              <a:t>à + 8 semaines en solo / +14 en groupe</a:t>
            </a:r>
            <a:r>
              <a:rPr lang="fr-FR" sz="1600" dirty="0" smtClean="0"/>
              <a:t>), soit 25/11/2015 (6/1/2016 pour les groupes)</a:t>
            </a:r>
            <a:endParaRPr lang="fr-FR" sz="1600" dirty="0"/>
          </a:p>
          <a:p>
            <a:pPr algn="just"/>
            <a:endParaRPr lang="fr-FR" sz="1000" dirty="0" smtClean="0"/>
          </a:p>
          <a:p>
            <a:pPr marL="357188" indent="-357188" algn="just"/>
            <a:r>
              <a:rPr lang="fr-FR" sz="1800" dirty="0"/>
              <a:t>Remise d’un rapport ORSA (en solo et groupe)</a:t>
            </a:r>
          </a:p>
          <a:p>
            <a:pPr marL="896938" lvl="1" indent="-269875" algn="just"/>
            <a:r>
              <a:rPr lang="fr-FR" sz="1700" dirty="0" smtClean="0"/>
              <a:t>L’ACPR fixe une date de remise au </a:t>
            </a:r>
            <a:r>
              <a:rPr lang="fr-FR" sz="1700" b="1" dirty="0" smtClean="0"/>
              <a:t>18 septembre 2015 </a:t>
            </a:r>
          </a:p>
          <a:p>
            <a:pPr lvl="1" algn="just">
              <a:buFont typeface="Wingdings" pitchFamily="2" charset="2"/>
              <a:buChar char="Ø"/>
            </a:pPr>
            <a:endParaRPr lang="fr-FR" sz="1000" b="1" dirty="0"/>
          </a:p>
          <a:p>
            <a:pPr marL="357188" indent="-357188" algn="just"/>
            <a:r>
              <a:rPr lang="fr-FR" sz="1800" dirty="0" smtClean="0"/>
              <a:t>Donc périmètre </a:t>
            </a:r>
            <a:r>
              <a:rPr lang="fr-FR" sz="1800" dirty="0"/>
              <a:t>élargi en regard de 2014 : </a:t>
            </a:r>
          </a:p>
          <a:p>
            <a:pPr marL="896938" lvl="2" indent="-269875" algn="just">
              <a:buFont typeface="Wingdings" panose="05000000000000000000" pitchFamily="2" charset="2"/>
              <a:buChar char="§"/>
            </a:pPr>
            <a:r>
              <a:rPr lang="fr-FR" sz="1700" dirty="0">
                <a:latin typeface="Arial" pitchFamily="34" charset="0"/>
                <a:cs typeface="Arial" pitchFamily="34" charset="0"/>
              </a:rPr>
              <a:t>Solos ET groupes, annuel ET trimestriel avec des seuils d’application</a:t>
            </a:r>
          </a:p>
          <a:p>
            <a:pPr marL="1254125" lvl="1" indent="-269875" algn="just">
              <a:buFont typeface="Wingdings" pitchFamily="2" charset="2"/>
              <a:buChar char="Ø"/>
            </a:pPr>
            <a:r>
              <a:rPr lang="fr-FR" sz="1600" b="1" dirty="0" smtClean="0">
                <a:latin typeface="Arial" pitchFamily="34" charset="0"/>
                <a:cs typeface="Arial" pitchFamily="34" charset="0"/>
              </a:rPr>
              <a:t>L’ACPR a retenu les dispositions applicables en 2016 en France en matière de seuils (voir plus loin)</a:t>
            </a:r>
          </a:p>
          <a:p>
            <a:pPr algn="just">
              <a:buFont typeface="Wingdings" pitchFamily="2" charset="2"/>
              <a:buChar char="Ø"/>
            </a:pPr>
            <a:endParaRPr lang="fr-FR" sz="800" dirty="0"/>
          </a:p>
          <a:p>
            <a:pPr lvl="0" algn="just"/>
            <a:endParaRPr lang="fr-FR" sz="1400" b="1" dirty="0" smtClean="0"/>
          </a:p>
          <a:p>
            <a:pPr algn="just">
              <a:buFont typeface="Wingdings" pitchFamily="2" charset="2"/>
              <a:buChar char="Ø"/>
            </a:pPr>
            <a:endParaRPr lang="fr-FR" sz="1800" b="1" dirty="0">
              <a:latin typeface="Arial" pitchFamily="34" charset="0"/>
              <a:cs typeface="Arial" pitchFamily="34" charset="0"/>
            </a:endParaRPr>
          </a:p>
          <a:p>
            <a:pPr lvl="4" algn="just">
              <a:buFont typeface="Wingdings" pitchFamily="2" charset="2"/>
              <a:buChar char="Ø"/>
            </a:pPr>
            <a:endParaRPr lang="fr-FR" sz="1400" b="1" dirty="0">
              <a:latin typeface="Arial" pitchFamily="34" charset="0"/>
              <a:cs typeface="Arial" pitchFamily="34" charset="0"/>
            </a:endParaRPr>
          </a:p>
        </p:txBody>
      </p:sp>
      <p:sp>
        <p:nvSpPr>
          <p:cNvPr id="7" name="Titre 1"/>
          <p:cNvSpPr txBox="1">
            <a:spLocks/>
          </p:cNvSpPr>
          <p:nvPr/>
        </p:nvSpPr>
        <p:spPr>
          <a:xfrm>
            <a:off x="1115616" y="44624"/>
            <a:ext cx="8064896" cy="792088"/>
          </a:xfrm>
          <a:prstGeom prst="rect">
            <a:avLst/>
          </a:prstGeom>
          <a:noFill/>
        </p:spPr>
        <p:txBody>
          <a:bodyPr vert="horz" lIns="91440" tIns="45720" rIns="91440" bIns="45720" rtlCol="0" anchor="ctr">
            <a:noAutofit/>
          </a:bodyPr>
          <a:lstStyle>
            <a:lvl1pPr algn="l" defTabSz="914400" rtl="0" eaLnBrk="1" latinLnBrk="0" hangingPunct="1">
              <a:spcBef>
                <a:spcPct val="0"/>
              </a:spcBef>
              <a:buNone/>
              <a:defRPr sz="3200" b="1" kern="1200">
                <a:solidFill>
                  <a:srgbClr val="002060"/>
                </a:solidFill>
                <a:latin typeface="Arial" pitchFamily="34" charset="0"/>
                <a:ea typeface="+mj-ea"/>
                <a:cs typeface="Arial" pitchFamily="34" charset="0"/>
              </a:defRPr>
            </a:lvl1pPr>
          </a:lstStyle>
          <a:p>
            <a:pPr algn="just" fontAlgn="auto">
              <a:spcAft>
                <a:spcPts val="0"/>
              </a:spcAft>
            </a:pPr>
            <a:r>
              <a:rPr lang="fr-FR" sz="2700" dirty="0" smtClean="0"/>
              <a:t>En 2015, un exercice européen en application des orientations EIOPA </a:t>
            </a:r>
            <a:endParaRPr lang="fr-FR" sz="2700" dirty="0"/>
          </a:p>
        </p:txBody>
      </p:sp>
      <p:sp>
        <p:nvSpPr>
          <p:cNvPr id="2" name="Espace réservé de la date 1"/>
          <p:cNvSpPr>
            <a:spLocks noGrp="1"/>
          </p:cNvSpPr>
          <p:nvPr>
            <p:ph type="dt" sz="half" idx="2"/>
          </p:nvPr>
        </p:nvSpPr>
        <p:spPr/>
        <p:txBody>
          <a:bodyPr/>
          <a:lstStyle/>
          <a:p>
            <a:pPr fontAlgn="base">
              <a:spcBef>
                <a:spcPct val="0"/>
              </a:spcBef>
              <a:spcAft>
                <a:spcPct val="0"/>
              </a:spcAft>
              <a:defRPr/>
            </a:pPr>
            <a:r>
              <a:rPr lang="fr-FR" smtClean="0">
                <a:latin typeface="Arial" charset="0"/>
              </a:rPr>
              <a:t>18/12/2014</a:t>
            </a:r>
            <a:endParaRPr lang="fr-FR" dirty="0">
              <a:latin typeface="Arial" charset="0"/>
            </a:endParaRPr>
          </a:p>
        </p:txBody>
      </p:sp>
    </p:spTree>
    <p:extLst>
      <p:ext uri="{BB962C8B-B14F-4D97-AF65-F5344CB8AC3E}">
        <p14:creationId xmlns:p14="http://schemas.microsoft.com/office/powerpoint/2010/main" val="3006848932"/>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79512" y="1124744"/>
            <a:ext cx="8712968" cy="4680520"/>
          </a:xfrm>
        </p:spPr>
        <p:txBody>
          <a:bodyPr>
            <a:noAutofit/>
          </a:bodyPr>
          <a:lstStyle/>
          <a:p>
            <a:pPr marL="363538" indent="-369888" algn="just"/>
            <a:r>
              <a:rPr lang="fr-FR" sz="1800" dirty="0" smtClean="0"/>
              <a:t>Utilisation recommandée des textes les plus à jour (actes délégués adoptés par la Commission européenne en octobre), plutôt que des spécifications techniques EIOPA 2014 </a:t>
            </a:r>
          </a:p>
          <a:p>
            <a:pPr marL="279400" indent="-285750" algn="just"/>
            <a:endParaRPr lang="fr-FR" sz="1050" dirty="0" smtClean="0"/>
          </a:p>
          <a:p>
            <a:pPr marL="363538" indent="-369888" algn="just">
              <a:tabLst>
                <a:tab pos="357188" algn="l"/>
              </a:tabLst>
            </a:pPr>
            <a:r>
              <a:rPr lang="fr-FR" sz="1800" dirty="0" smtClean="0"/>
              <a:t>Utilisation de la courbe de taux sans risque</a:t>
            </a:r>
          </a:p>
          <a:p>
            <a:pPr marL="914400" lvl="1" indent="-285750" algn="just"/>
            <a:r>
              <a:rPr lang="fr-FR" sz="1700" dirty="0"/>
              <a:t>Validation par le </a:t>
            </a:r>
            <a:r>
              <a:rPr lang="fr-FR" sz="1700" i="1" dirty="0" err="1"/>
              <a:t>Board</a:t>
            </a:r>
            <a:r>
              <a:rPr lang="fr-FR" sz="1700" i="1" dirty="0"/>
              <a:t> of </a:t>
            </a:r>
            <a:r>
              <a:rPr lang="fr-FR" sz="1700" i="1" dirty="0" err="1"/>
              <a:t>supervisors</a:t>
            </a:r>
            <a:r>
              <a:rPr lang="fr-FR" sz="1700" i="1" dirty="0"/>
              <a:t> </a:t>
            </a:r>
            <a:r>
              <a:rPr lang="fr-FR" sz="1700" dirty="0"/>
              <a:t>d’EIOPA fin janvier 2015</a:t>
            </a:r>
          </a:p>
          <a:p>
            <a:pPr marL="914400" lvl="1" indent="-285750" algn="just"/>
            <a:r>
              <a:rPr lang="fr-FR" sz="1700" dirty="0"/>
              <a:t>Pour publication début </a:t>
            </a:r>
            <a:r>
              <a:rPr lang="fr-FR" sz="1700" dirty="0" smtClean="0"/>
              <a:t>février</a:t>
            </a:r>
          </a:p>
          <a:p>
            <a:pPr marL="914400" lvl="1" indent="-285750" algn="just"/>
            <a:endParaRPr lang="fr-FR" sz="600" dirty="0"/>
          </a:p>
          <a:p>
            <a:pPr marL="363538" indent="-369888" algn="just"/>
            <a:r>
              <a:rPr lang="fr-FR" sz="1800" dirty="0" smtClean="0"/>
              <a:t>Concernant les mesures devant faire l’objet d’une approbation</a:t>
            </a:r>
          </a:p>
          <a:p>
            <a:pPr marL="914400" lvl="1" indent="-285750" algn="just"/>
            <a:r>
              <a:rPr lang="fr-FR" sz="1700" dirty="0"/>
              <a:t>H</a:t>
            </a:r>
            <a:r>
              <a:rPr lang="fr-FR" sz="1700" dirty="0" smtClean="0"/>
              <a:t>ors modèle interne : possible utilisation sans préempter de l’autorisation</a:t>
            </a:r>
          </a:p>
          <a:p>
            <a:pPr marL="1270000" lvl="2" indent="-285750" algn="just"/>
            <a:r>
              <a:rPr lang="fr-FR" sz="1600" dirty="0" smtClean="0"/>
              <a:t>Pour les mesures branches longues, informations sur les dispositions mises en œuvre à préciser dans l’annexe technique / le rapport narratif</a:t>
            </a:r>
          </a:p>
          <a:p>
            <a:pPr marL="914400" lvl="1" indent="-285750" algn="just"/>
            <a:r>
              <a:rPr lang="fr-FR" sz="1700" dirty="0" smtClean="0"/>
              <a:t>Modèle interne : </a:t>
            </a:r>
            <a:r>
              <a:rPr lang="fr-FR" sz="1700" dirty="0"/>
              <a:t>remise d’un double jeu d’états SCR : avec le modèle interne et en formule </a:t>
            </a:r>
            <a:r>
              <a:rPr lang="fr-FR" sz="1700" dirty="0" smtClean="0"/>
              <a:t>standard</a:t>
            </a:r>
          </a:p>
          <a:p>
            <a:pPr marL="914400" lvl="1" indent="-285750" algn="just"/>
            <a:endParaRPr lang="fr-FR" sz="600" dirty="0" smtClean="0"/>
          </a:p>
          <a:p>
            <a:pPr marL="357188" indent="-357188" algn="just"/>
            <a:r>
              <a:rPr lang="fr-FR" sz="1800" dirty="0"/>
              <a:t>Maintien de l’annexe technique </a:t>
            </a:r>
            <a:r>
              <a:rPr lang="fr-FR" sz="1800" dirty="0" smtClean="0"/>
              <a:t>(EXCEL) mais suppression de la note méthodologique, remplacée par le rapport narratif (orientations préparatoires 21 à 33)</a:t>
            </a:r>
          </a:p>
          <a:p>
            <a:pPr lvl="1" algn="just"/>
            <a:endParaRPr lang="fr-FR" sz="1400" dirty="0" smtClean="0"/>
          </a:p>
          <a:p>
            <a:pPr lvl="1" algn="just"/>
            <a:endParaRPr lang="fr-FR" sz="1400" dirty="0"/>
          </a:p>
          <a:p>
            <a:pPr lvl="1" algn="just"/>
            <a:endParaRPr lang="fr-FR" sz="1400" dirty="0"/>
          </a:p>
          <a:p>
            <a:pPr lvl="0" algn="just"/>
            <a:endParaRPr lang="fr-FR" sz="1400" b="1" dirty="0" smtClean="0"/>
          </a:p>
          <a:p>
            <a:pPr algn="just">
              <a:buFont typeface="Wingdings" pitchFamily="2" charset="2"/>
              <a:buChar char="Ø"/>
            </a:pPr>
            <a:endParaRPr lang="fr-FR" sz="1800" b="1" dirty="0">
              <a:latin typeface="Arial" pitchFamily="34" charset="0"/>
              <a:cs typeface="Arial" pitchFamily="34" charset="0"/>
            </a:endParaRPr>
          </a:p>
          <a:p>
            <a:pPr lvl="4" algn="just">
              <a:buFont typeface="Wingdings" pitchFamily="2" charset="2"/>
              <a:buChar char="Ø"/>
            </a:pPr>
            <a:endParaRPr lang="fr-FR" sz="1400" b="1" dirty="0">
              <a:latin typeface="Arial" pitchFamily="34" charset="0"/>
              <a:cs typeface="Arial" pitchFamily="34" charset="0"/>
            </a:endParaRPr>
          </a:p>
        </p:txBody>
      </p:sp>
      <p:sp>
        <p:nvSpPr>
          <p:cNvPr id="7" name="Titre 1"/>
          <p:cNvSpPr txBox="1">
            <a:spLocks/>
          </p:cNvSpPr>
          <p:nvPr/>
        </p:nvSpPr>
        <p:spPr>
          <a:xfrm>
            <a:off x="1187624" y="116632"/>
            <a:ext cx="7848872" cy="792088"/>
          </a:xfrm>
          <a:prstGeom prst="rect">
            <a:avLst/>
          </a:prstGeom>
          <a:noFill/>
        </p:spPr>
        <p:txBody>
          <a:bodyPr vert="horz" lIns="91440" tIns="45720" rIns="91440" bIns="45720" rtlCol="0" anchor="ctr">
            <a:noAutofit/>
          </a:bodyPr>
          <a:lstStyle>
            <a:lvl1pPr algn="l" defTabSz="914400" rtl="0" eaLnBrk="1" latinLnBrk="0" hangingPunct="1">
              <a:spcBef>
                <a:spcPct val="0"/>
              </a:spcBef>
              <a:buNone/>
              <a:defRPr sz="3200" b="1" kern="1200">
                <a:solidFill>
                  <a:srgbClr val="002060"/>
                </a:solidFill>
                <a:latin typeface="Arial" pitchFamily="34" charset="0"/>
                <a:ea typeface="+mj-ea"/>
                <a:cs typeface="Arial" pitchFamily="34" charset="0"/>
              </a:defRPr>
            </a:lvl1pPr>
          </a:lstStyle>
          <a:p>
            <a:pPr algn="just" fontAlgn="auto">
              <a:spcAft>
                <a:spcPts val="0"/>
              </a:spcAft>
            </a:pPr>
            <a:r>
              <a:rPr lang="fr-FR" sz="2600" dirty="0" smtClean="0"/>
              <a:t>En 2015, un exercice européen – Spécifications techniques </a:t>
            </a:r>
            <a:endParaRPr lang="fr-FR" sz="2600" dirty="0"/>
          </a:p>
        </p:txBody>
      </p:sp>
      <p:sp>
        <p:nvSpPr>
          <p:cNvPr id="2" name="Espace réservé de la date 1"/>
          <p:cNvSpPr>
            <a:spLocks noGrp="1"/>
          </p:cNvSpPr>
          <p:nvPr>
            <p:ph type="dt" sz="half" idx="2"/>
          </p:nvPr>
        </p:nvSpPr>
        <p:spPr/>
        <p:txBody>
          <a:bodyPr/>
          <a:lstStyle/>
          <a:p>
            <a:pPr fontAlgn="base">
              <a:spcBef>
                <a:spcPct val="0"/>
              </a:spcBef>
              <a:spcAft>
                <a:spcPct val="0"/>
              </a:spcAft>
              <a:defRPr/>
            </a:pPr>
            <a:r>
              <a:rPr lang="fr-FR" smtClean="0">
                <a:latin typeface="Arial" charset="0"/>
              </a:rPr>
              <a:t>18/12/2014</a:t>
            </a:r>
            <a:endParaRPr lang="fr-FR" dirty="0">
              <a:latin typeface="Arial" charset="0"/>
            </a:endParaRPr>
          </a:p>
        </p:txBody>
      </p:sp>
    </p:spTree>
    <p:extLst>
      <p:ext uri="{BB962C8B-B14F-4D97-AF65-F5344CB8AC3E}">
        <p14:creationId xmlns:p14="http://schemas.microsoft.com/office/powerpoint/2010/main" val="3507606513"/>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3546" y="-27384"/>
            <a:ext cx="8036966" cy="713810"/>
          </a:xfrm>
        </p:spPr>
        <p:txBody>
          <a:bodyPr/>
          <a:lstStyle/>
          <a:p>
            <a:pPr algn="just"/>
            <a:r>
              <a:rPr lang="fr-FR" sz="2800" i="1" dirty="0"/>
              <a:t>Reporting</a:t>
            </a:r>
            <a:r>
              <a:rPr lang="fr-FR" sz="2800" dirty="0"/>
              <a:t> préparatoire - 2015 </a:t>
            </a:r>
            <a:r>
              <a:rPr lang="fr-FR" sz="2800" dirty="0" smtClean="0"/>
              <a:t>– les états</a:t>
            </a:r>
            <a:endParaRPr lang="fr-FR" sz="2800"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736848"/>
            <a:ext cx="8571074" cy="5572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Espace réservé de la date 2"/>
          <p:cNvSpPr>
            <a:spLocks noGrp="1"/>
          </p:cNvSpPr>
          <p:nvPr>
            <p:ph type="dt" sz="half" idx="2"/>
          </p:nvPr>
        </p:nvSpPr>
        <p:spPr/>
        <p:txBody>
          <a:bodyPr/>
          <a:lstStyle/>
          <a:p>
            <a:pPr fontAlgn="base">
              <a:spcBef>
                <a:spcPct val="0"/>
              </a:spcBef>
              <a:spcAft>
                <a:spcPct val="0"/>
              </a:spcAft>
              <a:defRPr/>
            </a:pPr>
            <a:r>
              <a:rPr lang="fr-FR" smtClean="0">
                <a:latin typeface="Arial" charset="0"/>
              </a:rPr>
              <a:t>18/12/2014</a:t>
            </a:r>
            <a:endParaRPr lang="fr-FR" dirty="0">
              <a:latin typeface="Arial" charset="0"/>
            </a:endParaRPr>
          </a:p>
        </p:txBody>
      </p:sp>
    </p:spTree>
    <p:extLst>
      <p:ext uri="{BB962C8B-B14F-4D97-AF65-F5344CB8AC3E}">
        <p14:creationId xmlns:p14="http://schemas.microsoft.com/office/powerpoint/2010/main" val="2625216531"/>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79512" y="836712"/>
            <a:ext cx="8712968" cy="576064"/>
          </a:xfrm>
        </p:spPr>
        <p:txBody>
          <a:bodyPr>
            <a:noAutofit/>
          </a:bodyPr>
          <a:lstStyle/>
          <a:p>
            <a:pPr marL="357188" lvl="0" indent="-357188" algn="just"/>
            <a:r>
              <a:rPr lang="fr-FR" sz="1800" dirty="0" smtClean="0"/>
              <a:t>Un rapport narratif qui correspond à un sous ensemble du rapport au superviseur </a:t>
            </a:r>
          </a:p>
          <a:p>
            <a:pPr marL="914400" lvl="1" indent="-285750" algn="just"/>
            <a:r>
              <a:rPr lang="fr-FR" sz="1700" dirty="0"/>
              <a:t>Devra, en matière d’évaluation à des fins de solvabilité, être aussi granulaire que la note méthodologique des exercices 2013 et 2014</a:t>
            </a:r>
          </a:p>
          <a:p>
            <a:pPr lvl="0" algn="just"/>
            <a:endParaRPr lang="fr-FR" sz="1800" b="1" dirty="0" smtClean="0"/>
          </a:p>
          <a:p>
            <a:pPr algn="just">
              <a:buFont typeface="Wingdings" pitchFamily="2" charset="2"/>
              <a:buChar char="Ø"/>
            </a:pPr>
            <a:endParaRPr lang="fr-FR" sz="2200" b="1" dirty="0">
              <a:latin typeface="Arial" pitchFamily="34" charset="0"/>
              <a:cs typeface="Arial" pitchFamily="34" charset="0"/>
            </a:endParaRPr>
          </a:p>
          <a:p>
            <a:pPr lvl="4" algn="just">
              <a:buFont typeface="Wingdings" pitchFamily="2" charset="2"/>
              <a:buChar char="Ø"/>
            </a:pPr>
            <a:endParaRPr lang="fr-FR" sz="1800" b="1" dirty="0">
              <a:latin typeface="Arial" pitchFamily="34" charset="0"/>
              <a:cs typeface="Arial" pitchFamily="34" charset="0"/>
            </a:endParaRPr>
          </a:p>
        </p:txBody>
      </p:sp>
      <p:sp>
        <p:nvSpPr>
          <p:cNvPr id="8" name="Titre 1"/>
          <p:cNvSpPr>
            <a:spLocks noGrp="1"/>
          </p:cNvSpPr>
          <p:nvPr>
            <p:ph type="title"/>
          </p:nvPr>
        </p:nvSpPr>
        <p:spPr>
          <a:xfrm>
            <a:off x="1187623" y="-27384"/>
            <a:ext cx="7848873" cy="713810"/>
          </a:xfrm>
        </p:spPr>
        <p:txBody>
          <a:bodyPr/>
          <a:lstStyle/>
          <a:p>
            <a:pPr algn="just"/>
            <a:r>
              <a:rPr lang="fr-FR" sz="2500" i="1" dirty="0"/>
              <a:t>Reporting</a:t>
            </a:r>
            <a:r>
              <a:rPr lang="fr-FR" sz="2500" dirty="0"/>
              <a:t> préparatoire - 2015 </a:t>
            </a:r>
            <a:r>
              <a:rPr lang="fr-FR" sz="2500" dirty="0" smtClean="0"/>
              <a:t>– le rapport narratif</a:t>
            </a:r>
            <a:endParaRPr lang="fr-FR" sz="2500" dirty="0"/>
          </a:p>
        </p:txBody>
      </p:sp>
      <p:sp>
        <p:nvSpPr>
          <p:cNvPr id="7" name="Étoile à 5 branches 6"/>
          <p:cNvSpPr/>
          <p:nvPr/>
        </p:nvSpPr>
        <p:spPr>
          <a:xfrm>
            <a:off x="418002" y="6021288"/>
            <a:ext cx="216024" cy="216024"/>
          </a:xfrm>
          <a:prstGeom prst="star5">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space réservé du contenu 2"/>
          <p:cNvSpPr txBox="1">
            <a:spLocks/>
          </p:cNvSpPr>
          <p:nvPr/>
        </p:nvSpPr>
        <p:spPr>
          <a:xfrm>
            <a:off x="714708" y="6021288"/>
            <a:ext cx="5297452" cy="360040"/>
          </a:xfrm>
          <a:prstGeom prst="rect">
            <a:avLst/>
          </a:prstGeom>
        </p:spPr>
        <p:txBody>
          <a:bodyPr vert="horz" lIns="91440" tIns="45720" rIns="91440" bIns="45720" rtlCol="0">
            <a:noAutofit/>
          </a:bodyPr>
          <a:lstStyle>
            <a:lvl1pPr marL="266700" indent="-266700" algn="l" defTabSz="914400" rtl="0" eaLnBrk="1" latinLnBrk="0" hangingPunct="1">
              <a:spcBef>
                <a:spcPct val="20000"/>
              </a:spcBef>
              <a:buClr>
                <a:srgbClr val="F7C765"/>
              </a:buClr>
              <a:buFont typeface="Wingdings" pitchFamily="2" charset="2"/>
              <a:buChar char="q"/>
              <a:defRPr sz="2400" b="1" kern="1200">
                <a:solidFill>
                  <a:srgbClr val="002060"/>
                </a:solidFill>
                <a:latin typeface="Arial" pitchFamily="34" charset="0"/>
                <a:ea typeface="+mn-ea"/>
                <a:cs typeface="Arial" pitchFamily="34" charset="0"/>
              </a:defRPr>
            </a:lvl1pPr>
            <a:lvl2pPr marL="901700" marR="0" indent="-366713" algn="l" defTabSz="914400" rtl="0" eaLnBrk="1" fontAlgn="auto" latinLnBrk="0" hangingPunct="1">
              <a:lnSpc>
                <a:spcPct val="100000"/>
              </a:lnSpc>
              <a:spcBef>
                <a:spcPct val="20000"/>
              </a:spcBef>
              <a:spcAft>
                <a:spcPts val="0"/>
              </a:spcAft>
              <a:buClr>
                <a:srgbClr val="F7C765"/>
              </a:buClr>
              <a:buSzTx/>
              <a:buFont typeface="Wingdings" pitchFamily="2" charset="2"/>
              <a:buChar char="§"/>
              <a:tabLst/>
              <a:defRPr sz="2000" b="0" kern="1200">
                <a:solidFill>
                  <a:srgbClr val="002060"/>
                </a:solidFill>
                <a:latin typeface="Arial" pitchFamily="34" charset="0"/>
                <a:ea typeface="+mn-ea"/>
                <a:cs typeface="Arial" pitchFamily="34" charset="0"/>
              </a:defRPr>
            </a:lvl2pPr>
            <a:lvl3pPr marL="1257300" marR="0" indent="-354013" algn="l" defTabSz="914400" rtl="0" eaLnBrk="1" fontAlgn="auto" latinLnBrk="0" hangingPunct="1">
              <a:lnSpc>
                <a:spcPct val="100000"/>
              </a:lnSpc>
              <a:spcBef>
                <a:spcPct val="20000"/>
              </a:spcBef>
              <a:spcAft>
                <a:spcPts val="0"/>
              </a:spcAft>
              <a:buClr>
                <a:srgbClr val="F7C765"/>
              </a:buClr>
              <a:buSzTx/>
              <a:buFont typeface="Wingdings" pitchFamily="2" charset="2"/>
              <a:buChar char="§"/>
              <a:tabLst/>
              <a:defRPr sz="2000" b="0" kern="1200">
                <a:solidFill>
                  <a:srgbClr val="002060"/>
                </a:solidFill>
                <a:latin typeface="+mn-lt"/>
                <a:ea typeface="+mn-ea"/>
                <a:cs typeface="+mn-cs"/>
              </a:defRPr>
            </a:lvl3pPr>
            <a:lvl4pPr marL="1612900" indent="-354013" algn="l" defTabSz="914400" rtl="0" eaLnBrk="1" latinLnBrk="0" hangingPunct="1">
              <a:spcBef>
                <a:spcPct val="20000"/>
              </a:spcBef>
              <a:buClr>
                <a:srgbClr val="F7C765"/>
              </a:buClr>
              <a:buFont typeface="Wingdings" pitchFamily="2" charset="2"/>
              <a:buChar char="§"/>
              <a:defRPr sz="2000" b="0" kern="1200">
                <a:solidFill>
                  <a:srgbClr val="002060"/>
                </a:solidFill>
                <a:latin typeface="+mn-lt"/>
                <a:ea typeface="+mn-ea"/>
                <a:cs typeface="+mn-cs"/>
              </a:defRPr>
            </a:lvl4pPr>
            <a:lvl5pPr marL="1968500" indent="-354013" algn="l" defTabSz="914400" rtl="0" eaLnBrk="1" latinLnBrk="0" hangingPunct="1">
              <a:spcBef>
                <a:spcPct val="20000"/>
              </a:spcBef>
              <a:buClr>
                <a:srgbClr val="F7C765"/>
              </a:buClr>
              <a:buFont typeface="Wingdings" pitchFamily="2" charset="2"/>
              <a:buChar char="§"/>
              <a:defRPr sz="2000" b="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fontAlgn="auto">
              <a:spcAft>
                <a:spcPts val="0"/>
              </a:spcAft>
              <a:buNone/>
            </a:pPr>
            <a:r>
              <a:rPr lang="fr-FR" sz="1200" dirty="0" smtClean="0"/>
              <a:t>Demandé dans le cadre des orientations préparatoires (GL 21 à 33)</a:t>
            </a:r>
            <a:endParaRPr lang="fr-FR" sz="1200" b="1" dirty="0"/>
          </a:p>
        </p:txBody>
      </p:sp>
      <p:graphicFrame>
        <p:nvGraphicFramePr>
          <p:cNvPr id="16" name="Diagramme 15"/>
          <p:cNvGraphicFramePr/>
          <p:nvPr>
            <p:extLst>
              <p:ext uri="{D42A27DB-BD31-4B8C-83A1-F6EECF244321}">
                <p14:modId xmlns:p14="http://schemas.microsoft.com/office/powerpoint/2010/main" val="1343790352"/>
              </p:ext>
            </p:extLst>
          </p:nvPr>
        </p:nvGraphicFramePr>
        <p:xfrm>
          <a:off x="526014" y="1844824"/>
          <a:ext cx="8366466" cy="38164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Étoile à 5 branches 9"/>
          <p:cNvSpPr/>
          <p:nvPr/>
        </p:nvSpPr>
        <p:spPr>
          <a:xfrm>
            <a:off x="3563888" y="2852936"/>
            <a:ext cx="216024" cy="216024"/>
          </a:xfrm>
          <a:prstGeom prst="star5">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Étoile à 5 branches 10"/>
          <p:cNvSpPr/>
          <p:nvPr/>
        </p:nvSpPr>
        <p:spPr>
          <a:xfrm>
            <a:off x="3563888" y="3284984"/>
            <a:ext cx="216024" cy="216024"/>
          </a:xfrm>
          <a:prstGeom prst="star5">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Étoile à 5 branches 11"/>
          <p:cNvSpPr/>
          <p:nvPr/>
        </p:nvSpPr>
        <p:spPr>
          <a:xfrm>
            <a:off x="3563888" y="3645024"/>
            <a:ext cx="216024" cy="216024"/>
          </a:xfrm>
          <a:prstGeom prst="star5">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Étoile à 5 branches 12"/>
          <p:cNvSpPr/>
          <p:nvPr/>
        </p:nvSpPr>
        <p:spPr>
          <a:xfrm>
            <a:off x="3563888" y="4005064"/>
            <a:ext cx="216024" cy="216024"/>
          </a:xfrm>
          <a:prstGeom prst="star5">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Étoile à 5 branches 13"/>
          <p:cNvSpPr/>
          <p:nvPr/>
        </p:nvSpPr>
        <p:spPr>
          <a:xfrm>
            <a:off x="8604448" y="2924944"/>
            <a:ext cx="216024" cy="216024"/>
          </a:xfrm>
          <a:prstGeom prst="star5">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Étoile à 5 branches 14"/>
          <p:cNvSpPr/>
          <p:nvPr/>
        </p:nvSpPr>
        <p:spPr>
          <a:xfrm>
            <a:off x="6943340" y="2869704"/>
            <a:ext cx="216024" cy="216024"/>
          </a:xfrm>
          <a:prstGeom prst="star5">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Étoile à 5 branches 16"/>
          <p:cNvSpPr/>
          <p:nvPr/>
        </p:nvSpPr>
        <p:spPr>
          <a:xfrm>
            <a:off x="6948264" y="3552056"/>
            <a:ext cx="216024" cy="216024"/>
          </a:xfrm>
          <a:prstGeom prst="star5">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Étoile à 5 branches 17"/>
          <p:cNvSpPr/>
          <p:nvPr/>
        </p:nvSpPr>
        <p:spPr>
          <a:xfrm>
            <a:off x="6948264" y="4221088"/>
            <a:ext cx="216024" cy="216024"/>
          </a:xfrm>
          <a:prstGeom prst="star5">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Espace réservé du contenu 2"/>
          <p:cNvSpPr txBox="1">
            <a:spLocks/>
          </p:cNvSpPr>
          <p:nvPr/>
        </p:nvSpPr>
        <p:spPr>
          <a:xfrm>
            <a:off x="714708" y="5757924"/>
            <a:ext cx="7272808" cy="360040"/>
          </a:xfrm>
          <a:prstGeom prst="rect">
            <a:avLst/>
          </a:prstGeom>
        </p:spPr>
        <p:txBody>
          <a:bodyPr vert="horz" lIns="91440" tIns="45720" rIns="91440" bIns="45720" rtlCol="0">
            <a:noAutofit/>
          </a:bodyPr>
          <a:lstStyle>
            <a:lvl1pPr marL="266700" indent="-266700" algn="l" defTabSz="914400" rtl="0" eaLnBrk="1" latinLnBrk="0" hangingPunct="1">
              <a:spcBef>
                <a:spcPct val="20000"/>
              </a:spcBef>
              <a:buClr>
                <a:srgbClr val="F7C765"/>
              </a:buClr>
              <a:buFont typeface="Wingdings" pitchFamily="2" charset="2"/>
              <a:buChar char="q"/>
              <a:defRPr sz="2400" b="1" kern="1200">
                <a:solidFill>
                  <a:srgbClr val="002060"/>
                </a:solidFill>
                <a:latin typeface="Arial" pitchFamily="34" charset="0"/>
                <a:ea typeface="+mn-ea"/>
                <a:cs typeface="Arial" pitchFamily="34" charset="0"/>
              </a:defRPr>
            </a:lvl1pPr>
            <a:lvl2pPr marL="901700" marR="0" indent="-366713" algn="l" defTabSz="914400" rtl="0" eaLnBrk="1" fontAlgn="auto" latinLnBrk="0" hangingPunct="1">
              <a:lnSpc>
                <a:spcPct val="100000"/>
              </a:lnSpc>
              <a:spcBef>
                <a:spcPct val="20000"/>
              </a:spcBef>
              <a:spcAft>
                <a:spcPts val="0"/>
              </a:spcAft>
              <a:buClr>
                <a:srgbClr val="F7C765"/>
              </a:buClr>
              <a:buSzTx/>
              <a:buFont typeface="Wingdings" pitchFamily="2" charset="2"/>
              <a:buChar char="§"/>
              <a:tabLst/>
              <a:defRPr sz="2000" b="0" kern="1200">
                <a:solidFill>
                  <a:srgbClr val="002060"/>
                </a:solidFill>
                <a:latin typeface="Arial" pitchFamily="34" charset="0"/>
                <a:ea typeface="+mn-ea"/>
                <a:cs typeface="Arial" pitchFamily="34" charset="0"/>
              </a:defRPr>
            </a:lvl2pPr>
            <a:lvl3pPr marL="1257300" marR="0" indent="-354013" algn="l" defTabSz="914400" rtl="0" eaLnBrk="1" fontAlgn="auto" latinLnBrk="0" hangingPunct="1">
              <a:lnSpc>
                <a:spcPct val="100000"/>
              </a:lnSpc>
              <a:spcBef>
                <a:spcPct val="20000"/>
              </a:spcBef>
              <a:spcAft>
                <a:spcPts val="0"/>
              </a:spcAft>
              <a:buClr>
                <a:srgbClr val="F7C765"/>
              </a:buClr>
              <a:buSzTx/>
              <a:buFont typeface="Wingdings" pitchFamily="2" charset="2"/>
              <a:buChar char="§"/>
              <a:tabLst/>
              <a:defRPr sz="2000" b="0" kern="1200">
                <a:solidFill>
                  <a:srgbClr val="002060"/>
                </a:solidFill>
                <a:latin typeface="+mn-lt"/>
                <a:ea typeface="+mn-ea"/>
                <a:cs typeface="+mn-cs"/>
              </a:defRPr>
            </a:lvl3pPr>
            <a:lvl4pPr marL="1612900" indent="-354013" algn="l" defTabSz="914400" rtl="0" eaLnBrk="1" latinLnBrk="0" hangingPunct="1">
              <a:spcBef>
                <a:spcPct val="20000"/>
              </a:spcBef>
              <a:buClr>
                <a:srgbClr val="F7C765"/>
              </a:buClr>
              <a:buFont typeface="Wingdings" pitchFamily="2" charset="2"/>
              <a:buChar char="§"/>
              <a:defRPr sz="2000" b="0" kern="1200">
                <a:solidFill>
                  <a:srgbClr val="002060"/>
                </a:solidFill>
                <a:latin typeface="+mn-lt"/>
                <a:ea typeface="+mn-ea"/>
                <a:cs typeface="+mn-cs"/>
              </a:defRPr>
            </a:lvl4pPr>
            <a:lvl5pPr marL="1968500" indent="-354013" algn="l" defTabSz="914400" rtl="0" eaLnBrk="1" latinLnBrk="0" hangingPunct="1">
              <a:spcBef>
                <a:spcPct val="20000"/>
              </a:spcBef>
              <a:buClr>
                <a:srgbClr val="F7C765"/>
              </a:buClr>
              <a:buFont typeface="Wingdings" pitchFamily="2" charset="2"/>
              <a:buChar char="§"/>
              <a:defRPr sz="2000" b="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fontAlgn="auto">
              <a:spcAft>
                <a:spcPts val="0"/>
              </a:spcAft>
              <a:buNone/>
            </a:pPr>
            <a:r>
              <a:rPr lang="fr-FR" sz="1400" b="0" dirty="0" smtClean="0"/>
              <a:t>Au sein de chaque section, un paragraphe « Autres informations importantes » est prévu</a:t>
            </a:r>
            <a:endParaRPr lang="fr-FR" sz="1400" b="0" dirty="0"/>
          </a:p>
        </p:txBody>
      </p:sp>
      <p:sp>
        <p:nvSpPr>
          <p:cNvPr id="2" name="Espace réservé de la date 1"/>
          <p:cNvSpPr>
            <a:spLocks noGrp="1"/>
          </p:cNvSpPr>
          <p:nvPr>
            <p:ph type="dt" sz="half" idx="2"/>
          </p:nvPr>
        </p:nvSpPr>
        <p:spPr/>
        <p:txBody>
          <a:bodyPr/>
          <a:lstStyle/>
          <a:p>
            <a:pPr fontAlgn="base">
              <a:spcBef>
                <a:spcPct val="0"/>
              </a:spcBef>
              <a:spcAft>
                <a:spcPct val="0"/>
              </a:spcAft>
              <a:defRPr/>
            </a:pPr>
            <a:r>
              <a:rPr lang="fr-FR" smtClean="0">
                <a:latin typeface="Arial" charset="0"/>
              </a:rPr>
              <a:t>18/12/2014</a:t>
            </a:r>
            <a:endParaRPr lang="fr-FR" dirty="0">
              <a:latin typeface="Arial" charset="0"/>
            </a:endParaRPr>
          </a:p>
        </p:txBody>
      </p:sp>
    </p:spTree>
    <p:extLst>
      <p:ext uri="{BB962C8B-B14F-4D97-AF65-F5344CB8AC3E}">
        <p14:creationId xmlns:p14="http://schemas.microsoft.com/office/powerpoint/2010/main" val="1243416555"/>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re 1"/>
          <p:cNvSpPr>
            <a:spLocks noGrp="1"/>
          </p:cNvSpPr>
          <p:nvPr>
            <p:ph type="title"/>
          </p:nvPr>
        </p:nvSpPr>
        <p:spPr>
          <a:xfrm>
            <a:off x="1116186" y="0"/>
            <a:ext cx="8027814" cy="864096"/>
          </a:xfrm>
        </p:spPr>
        <p:txBody>
          <a:bodyPr/>
          <a:lstStyle/>
          <a:p>
            <a:pPr lvl="1" algn="l"/>
            <a:r>
              <a:rPr lang="fr-FR" sz="2800" b="1" kern="1200" dirty="0" smtClean="0">
                <a:solidFill>
                  <a:srgbClr val="002060"/>
                </a:solidFill>
                <a:latin typeface="Arial" panose="020B0604020202020204" pitchFamily="34" charset="0"/>
                <a:cs typeface="Arial" panose="020B0604020202020204" pitchFamily="34" charset="0"/>
              </a:rPr>
              <a:t>La collecte 2015 : point sur les systèmes d’information </a:t>
            </a:r>
            <a:endParaRPr lang="fr-FR" sz="2800" b="1" dirty="0" smtClean="0">
              <a:latin typeface="Arial" panose="020B0604020202020204" pitchFamily="34" charset="0"/>
              <a:cs typeface="Arial" panose="020B0604020202020204" pitchFamily="34" charset="0"/>
            </a:endParaRPr>
          </a:p>
        </p:txBody>
      </p:sp>
      <p:sp>
        <p:nvSpPr>
          <p:cNvPr id="5124" name="Espace réservé du contenu 2"/>
          <p:cNvSpPr>
            <a:spLocks noGrp="1"/>
          </p:cNvSpPr>
          <p:nvPr>
            <p:ph idx="1"/>
          </p:nvPr>
        </p:nvSpPr>
        <p:spPr>
          <a:xfrm>
            <a:off x="251520" y="1196752"/>
            <a:ext cx="8640960" cy="4968552"/>
          </a:xfrm>
        </p:spPr>
        <p:txBody>
          <a:bodyPr>
            <a:normAutofit/>
          </a:bodyPr>
          <a:lstStyle/>
          <a:p>
            <a:pPr marL="425450" indent="-425450" algn="just"/>
            <a:r>
              <a:rPr lang="fr-FR" sz="1900" dirty="0" smtClean="0"/>
              <a:t>Remise sous XBRL uniquement</a:t>
            </a:r>
          </a:p>
          <a:p>
            <a:pPr marL="425450" indent="-342900" algn="just"/>
            <a:endParaRPr lang="fr-FR" sz="1800" dirty="0" smtClean="0"/>
          </a:p>
          <a:p>
            <a:pPr marL="425450" indent="-425450" algn="just"/>
            <a:r>
              <a:rPr lang="fr-FR" sz="1900" dirty="0" smtClean="0"/>
              <a:t>La taxonomie destinée à l’exercice devrait être livrée fin décembre par EIOPA - </a:t>
            </a:r>
            <a:r>
              <a:rPr lang="fr-FR" sz="1900" i="1" dirty="0" smtClean="0"/>
              <a:t>date à confirmer</a:t>
            </a:r>
          </a:p>
          <a:p>
            <a:pPr marL="425450" indent="-342900" algn="just"/>
            <a:endParaRPr lang="fr-FR" sz="1800" i="1" dirty="0" smtClean="0">
              <a:solidFill>
                <a:srgbClr val="FF0000"/>
              </a:solidFill>
            </a:endParaRPr>
          </a:p>
          <a:p>
            <a:pPr marL="425450" indent="-425450" algn="just"/>
            <a:r>
              <a:rPr lang="fr-FR" sz="1900" dirty="0" smtClean="0"/>
              <a:t>L’environnement de test sera disponible courant janvier 2015</a:t>
            </a:r>
          </a:p>
          <a:p>
            <a:pPr marL="914400" lvl="1" indent="-285750" algn="just"/>
            <a:r>
              <a:rPr lang="fr-FR" sz="1700" dirty="0"/>
              <a:t>Il permettra de tester les remises sur les collectes </a:t>
            </a:r>
            <a:r>
              <a:rPr lang="fr-FR" sz="1700" dirty="0" smtClean="0"/>
              <a:t>attendues ainsi qu’une </a:t>
            </a:r>
            <a:r>
              <a:rPr lang="fr-FR" sz="1700" dirty="0"/>
              <a:t>remise de documents bureautiques.</a:t>
            </a:r>
          </a:p>
          <a:p>
            <a:pPr marL="425450" indent="-342900" algn="just"/>
            <a:endParaRPr lang="fr-FR" sz="1800" dirty="0" smtClean="0"/>
          </a:p>
          <a:p>
            <a:pPr marL="425450" indent="-425450" algn="just"/>
            <a:r>
              <a:rPr lang="fr-FR" sz="1900" dirty="0" smtClean="0"/>
              <a:t>L’environnement </a:t>
            </a:r>
            <a:r>
              <a:rPr lang="fr-FR" sz="1900" dirty="0"/>
              <a:t>dit de production destiné à recevoir vos remises sera opérationnel en mars 2015 </a:t>
            </a:r>
            <a:endParaRPr lang="fr-FR" sz="1900" dirty="0" smtClean="0"/>
          </a:p>
          <a:p>
            <a:pPr marL="914400" lvl="1" indent="-285750" algn="just"/>
            <a:r>
              <a:rPr lang="fr-FR" sz="1700" dirty="0"/>
              <a:t>Il permettra de déposer les remises XBRL et les remises bureautiques ORSA et RSR (Solo/Groupe)</a:t>
            </a:r>
          </a:p>
          <a:p>
            <a:pPr marL="914400" lvl="1" indent="-285750" algn="just"/>
            <a:r>
              <a:rPr lang="fr-FR" sz="1700" dirty="0"/>
              <a:t>La signature électronique ne sera pas requise ; elle sera mise en œuvre </a:t>
            </a:r>
            <a:r>
              <a:rPr lang="fr-FR" sz="1700" dirty="0" smtClean="0"/>
              <a:t>seulement pour </a:t>
            </a:r>
            <a:r>
              <a:rPr lang="fr-FR" sz="1700" dirty="0"/>
              <a:t>les remises 2016</a:t>
            </a:r>
          </a:p>
          <a:p>
            <a:pPr marL="425450" indent="-342900" algn="just"/>
            <a:endParaRPr lang="fr-FR" sz="1800" dirty="0" smtClean="0"/>
          </a:p>
        </p:txBody>
      </p:sp>
      <p:sp>
        <p:nvSpPr>
          <p:cNvPr id="2" name="Espace réservé de la date 1"/>
          <p:cNvSpPr>
            <a:spLocks noGrp="1"/>
          </p:cNvSpPr>
          <p:nvPr>
            <p:ph type="dt" sz="half" idx="2"/>
          </p:nvPr>
        </p:nvSpPr>
        <p:spPr/>
        <p:txBody>
          <a:bodyPr/>
          <a:lstStyle/>
          <a:p>
            <a:pPr fontAlgn="base">
              <a:spcBef>
                <a:spcPct val="0"/>
              </a:spcBef>
              <a:spcAft>
                <a:spcPct val="0"/>
              </a:spcAft>
              <a:defRPr/>
            </a:pPr>
            <a:r>
              <a:rPr lang="fr-FR" smtClean="0">
                <a:latin typeface="Arial" charset="0"/>
              </a:rPr>
              <a:t>18/12/2014</a:t>
            </a:r>
            <a:endParaRPr lang="fr-FR" dirty="0">
              <a:latin typeface="Arial" charset="0"/>
            </a:endParaRPr>
          </a:p>
        </p:txBody>
      </p:sp>
    </p:spTree>
    <p:extLst>
      <p:ext uri="{BB962C8B-B14F-4D97-AF65-F5344CB8AC3E}">
        <p14:creationId xmlns:p14="http://schemas.microsoft.com/office/powerpoint/2010/main" val="1442422005"/>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re 1"/>
          <p:cNvSpPr>
            <a:spLocks noGrp="1"/>
          </p:cNvSpPr>
          <p:nvPr>
            <p:ph type="title"/>
          </p:nvPr>
        </p:nvSpPr>
        <p:spPr>
          <a:xfrm>
            <a:off x="1114367" y="0"/>
            <a:ext cx="8027814" cy="864096"/>
          </a:xfrm>
        </p:spPr>
        <p:txBody>
          <a:bodyPr/>
          <a:lstStyle/>
          <a:p>
            <a:pPr lvl="1" algn="l"/>
            <a:r>
              <a:rPr lang="fr-FR" sz="2800" b="1" kern="1200" dirty="0">
                <a:solidFill>
                  <a:srgbClr val="002060"/>
                </a:solidFill>
              </a:rPr>
              <a:t>L</a:t>
            </a:r>
            <a:r>
              <a:rPr lang="fr-FR" sz="2800" b="1" kern="1200" dirty="0" smtClean="0">
                <a:solidFill>
                  <a:srgbClr val="002060"/>
                </a:solidFill>
              </a:rPr>
              <a:t>e traitement de la remise par l’ACPR </a:t>
            </a:r>
            <a:endParaRPr lang="fr-FR" sz="2800" b="1" dirty="0" smtClean="0"/>
          </a:p>
        </p:txBody>
      </p:sp>
      <p:sp>
        <p:nvSpPr>
          <p:cNvPr id="5124" name="Espace réservé du contenu 2"/>
          <p:cNvSpPr>
            <a:spLocks noGrp="1"/>
          </p:cNvSpPr>
          <p:nvPr>
            <p:ph idx="1"/>
          </p:nvPr>
        </p:nvSpPr>
        <p:spPr>
          <a:xfrm>
            <a:off x="107504" y="1052736"/>
            <a:ext cx="8784976" cy="5184576"/>
          </a:xfrm>
        </p:spPr>
        <p:txBody>
          <a:bodyPr>
            <a:normAutofit/>
          </a:bodyPr>
          <a:lstStyle/>
          <a:p>
            <a:pPr marL="425450" indent="-425450" algn="just"/>
            <a:r>
              <a:rPr lang="fr-FR" sz="2000" dirty="0"/>
              <a:t>Dès le dépôt de l’instance XBRL sur le guichet OneGate, celle-ci est contrôlée une première fois sur le respect des règles de conformité </a:t>
            </a:r>
            <a:r>
              <a:rPr lang="fr-FR" sz="2000" dirty="0" smtClean="0"/>
              <a:t>XBRL</a:t>
            </a:r>
          </a:p>
          <a:p>
            <a:pPr marL="425450" indent="-342900" algn="just"/>
            <a:endParaRPr lang="fr-FR" sz="1000" dirty="0"/>
          </a:p>
          <a:p>
            <a:pPr marL="914400" lvl="1" indent="-285750" algn="just"/>
            <a:r>
              <a:rPr lang="fr-FR" sz="2000" dirty="0" smtClean="0"/>
              <a:t>Tout </a:t>
            </a:r>
            <a:r>
              <a:rPr lang="fr-FR" sz="2000" dirty="0"/>
              <a:t>rejet </a:t>
            </a:r>
            <a:r>
              <a:rPr lang="fr-FR" sz="2000" dirty="0" smtClean="0"/>
              <a:t>nécessite </a:t>
            </a:r>
            <a:r>
              <a:rPr lang="fr-FR" sz="2000" dirty="0"/>
              <a:t>correction et nouveau dépôt </a:t>
            </a:r>
            <a:r>
              <a:rPr lang="fr-FR" sz="2000" dirty="0" smtClean="0"/>
              <a:t>(A/R invalide)</a:t>
            </a:r>
            <a:endParaRPr lang="fr-FR" sz="2000" dirty="0"/>
          </a:p>
          <a:p>
            <a:pPr marL="425450" indent="-342900" algn="just"/>
            <a:endParaRPr lang="fr-FR" sz="2000" dirty="0" smtClean="0"/>
          </a:p>
          <a:p>
            <a:pPr marL="425450" indent="-425450" algn="just"/>
            <a:r>
              <a:rPr lang="fr-FR" sz="2000" dirty="0" smtClean="0"/>
              <a:t>Les </a:t>
            </a:r>
            <a:r>
              <a:rPr lang="fr-FR" sz="2000" dirty="0"/>
              <a:t>contrôles métier sont ensuite exécutés dans l’application SURFI de l’ACPR </a:t>
            </a:r>
          </a:p>
          <a:p>
            <a:pPr marL="896938" lvl="1" indent="-268288" algn="just"/>
            <a:r>
              <a:rPr lang="fr-FR" sz="2000" dirty="0"/>
              <a:t>Le résultat et la qualité de la remise sont mis à disposition le lendemain dans le Compte Rendu de Collecte qui intègre également la restitution </a:t>
            </a:r>
            <a:r>
              <a:rPr lang="fr-FR" sz="2000" dirty="0" smtClean="0"/>
              <a:t>Excel</a:t>
            </a:r>
            <a:endParaRPr lang="fr-FR" sz="2000" dirty="0"/>
          </a:p>
          <a:p>
            <a:pPr marL="914400" lvl="1" indent="-285750" algn="just"/>
            <a:r>
              <a:rPr lang="fr-FR" sz="2000" dirty="0"/>
              <a:t>Quelle que soit la qualité de la remise, celle-ci est intégrée au SI de l’ACPR </a:t>
            </a:r>
          </a:p>
          <a:p>
            <a:pPr marL="425450" lvl="1" indent="-342900" algn="just">
              <a:buFont typeface="Wingdings" pitchFamily="2" charset="2"/>
              <a:buChar char="q"/>
            </a:pPr>
            <a:endParaRPr lang="fr-FR" sz="1000" dirty="0" smtClean="0"/>
          </a:p>
          <a:p>
            <a:pPr marL="425450" lvl="1" indent="-425450" algn="just">
              <a:buFont typeface="Wingdings" pitchFamily="2" charset="2"/>
              <a:buChar char="q"/>
            </a:pPr>
            <a:r>
              <a:rPr lang="fr-FR" sz="2000" dirty="0" smtClean="0"/>
              <a:t>Toute </a:t>
            </a:r>
            <a:r>
              <a:rPr lang="fr-FR" sz="2000" dirty="0"/>
              <a:t>remise avec anomalie de contrôle nécessite </a:t>
            </a:r>
            <a:r>
              <a:rPr lang="fr-FR" sz="2000" dirty="0" err="1" smtClean="0"/>
              <a:t>re</a:t>
            </a:r>
            <a:r>
              <a:rPr lang="fr-FR" sz="2000" dirty="0" smtClean="0"/>
              <a:t>-soumission</a:t>
            </a:r>
          </a:p>
          <a:p>
            <a:pPr marL="425450" lvl="1" indent="-342900" algn="just">
              <a:buFont typeface="Wingdings" pitchFamily="2" charset="2"/>
              <a:buChar char="q"/>
            </a:pPr>
            <a:endParaRPr lang="fr-FR" sz="2000" dirty="0" smtClean="0"/>
          </a:p>
        </p:txBody>
      </p:sp>
      <p:sp>
        <p:nvSpPr>
          <p:cNvPr id="2" name="Espace réservé de la date 1"/>
          <p:cNvSpPr>
            <a:spLocks noGrp="1"/>
          </p:cNvSpPr>
          <p:nvPr>
            <p:ph type="dt" sz="half" idx="2"/>
          </p:nvPr>
        </p:nvSpPr>
        <p:spPr/>
        <p:txBody>
          <a:bodyPr/>
          <a:lstStyle/>
          <a:p>
            <a:pPr fontAlgn="base">
              <a:spcBef>
                <a:spcPct val="0"/>
              </a:spcBef>
              <a:spcAft>
                <a:spcPct val="0"/>
              </a:spcAft>
              <a:defRPr/>
            </a:pPr>
            <a:r>
              <a:rPr lang="fr-FR" smtClean="0">
                <a:latin typeface="Arial" charset="0"/>
              </a:rPr>
              <a:t>18/12/2014</a:t>
            </a:r>
            <a:endParaRPr lang="fr-FR" dirty="0">
              <a:latin typeface="Arial" charset="0"/>
            </a:endParaRPr>
          </a:p>
        </p:txBody>
      </p:sp>
    </p:spTree>
    <p:extLst>
      <p:ext uri="{BB962C8B-B14F-4D97-AF65-F5344CB8AC3E}">
        <p14:creationId xmlns:p14="http://schemas.microsoft.com/office/powerpoint/2010/main" val="1104041318"/>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800" dirty="0" smtClean="0"/>
              <a:t>Site Internet E-</a:t>
            </a:r>
            <a:r>
              <a:rPr lang="fr-FR" sz="2800" dirty="0" err="1" smtClean="0"/>
              <a:t>Surfi</a:t>
            </a:r>
            <a:r>
              <a:rPr lang="fr-FR" sz="2800" dirty="0" smtClean="0"/>
              <a:t> Assurance</a:t>
            </a:r>
            <a:endParaRPr lang="fr-FR" sz="2800" dirty="0"/>
          </a:p>
        </p:txBody>
      </p:sp>
      <p:sp>
        <p:nvSpPr>
          <p:cNvPr id="3" name="Espace réservé du contenu 2"/>
          <p:cNvSpPr>
            <a:spLocks noGrp="1"/>
          </p:cNvSpPr>
          <p:nvPr>
            <p:ph idx="1"/>
          </p:nvPr>
        </p:nvSpPr>
        <p:spPr>
          <a:xfrm>
            <a:off x="179512" y="925820"/>
            <a:ext cx="8712968" cy="4951452"/>
          </a:xfrm>
        </p:spPr>
        <p:txBody>
          <a:bodyPr>
            <a:noAutofit/>
          </a:bodyPr>
          <a:lstStyle/>
          <a:p>
            <a:pPr marL="357188" lvl="1" indent="-357188" algn="just">
              <a:buFont typeface="Wingdings" pitchFamily="2" charset="2"/>
              <a:buChar char="q"/>
            </a:pPr>
            <a:r>
              <a:rPr lang="fr-FR" sz="1900" b="1" dirty="0" smtClean="0"/>
              <a:t>L’ensemble de la documentation relative aux informations qui devront être communiquées à l’ACPR par le portail </a:t>
            </a:r>
            <a:r>
              <a:rPr lang="fr-FR" sz="1900" b="1" dirty="0" err="1" smtClean="0"/>
              <a:t>OneGate</a:t>
            </a:r>
            <a:r>
              <a:rPr lang="fr-FR" sz="1900" b="1" dirty="0" smtClean="0"/>
              <a:t> sera décrite sur  E-</a:t>
            </a:r>
            <a:r>
              <a:rPr lang="fr-FR" sz="1900" b="1" dirty="0" err="1" smtClean="0"/>
              <a:t>Surfi</a:t>
            </a:r>
            <a:r>
              <a:rPr lang="fr-FR" sz="1900" b="1" dirty="0" smtClean="0"/>
              <a:t> Assurance dès 2015</a:t>
            </a:r>
          </a:p>
          <a:p>
            <a:pPr marL="357188" lvl="1" indent="-357188" algn="just">
              <a:buFont typeface="Wingdings" pitchFamily="2" charset="2"/>
              <a:buChar char="q"/>
            </a:pPr>
            <a:endParaRPr lang="fr-FR" sz="1000" b="1" dirty="0" smtClean="0"/>
          </a:p>
          <a:p>
            <a:pPr marL="357188" lvl="1" indent="-357188" algn="just">
              <a:buFont typeface="Wingdings" pitchFamily="2" charset="2"/>
              <a:buChar char="q"/>
            </a:pPr>
            <a:r>
              <a:rPr lang="fr-FR" sz="1900" b="1" dirty="0" smtClean="0"/>
              <a:t>Ouverture d’E-</a:t>
            </a:r>
            <a:r>
              <a:rPr lang="fr-FR" sz="1900" b="1" dirty="0" err="1" smtClean="0"/>
              <a:t>Surfi</a:t>
            </a:r>
            <a:r>
              <a:rPr lang="fr-FR" sz="1900" b="1" dirty="0" smtClean="0"/>
              <a:t> Assurance fin </a:t>
            </a:r>
            <a:r>
              <a:rPr lang="fr-FR" sz="1900" b="1" dirty="0"/>
              <a:t>janvier </a:t>
            </a:r>
            <a:r>
              <a:rPr lang="fr-FR" sz="1900" b="1" dirty="0" smtClean="0"/>
              <a:t>2015, </a:t>
            </a:r>
            <a:r>
              <a:rPr lang="fr-FR" sz="1900" dirty="0" smtClean="0"/>
              <a:t>avec une articulation temporaire avec les pages du site de l’ACPR dédiées au </a:t>
            </a:r>
            <a:r>
              <a:rPr lang="fr-FR" sz="1900" i="1" dirty="0" smtClean="0"/>
              <a:t>reporting</a:t>
            </a:r>
            <a:r>
              <a:rPr lang="fr-FR" sz="1900" dirty="0" smtClean="0"/>
              <a:t> S-II</a:t>
            </a:r>
            <a:r>
              <a:rPr lang="fr-FR" sz="1900" b="1" dirty="0" smtClean="0"/>
              <a:t> </a:t>
            </a:r>
            <a:endParaRPr lang="fr-FR" sz="1900" strike="sngStrike" dirty="0"/>
          </a:p>
          <a:p>
            <a:pPr marL="914400" lvl="1" indent="-285750" algn="just">
              <a:lnSpc>
                <a:spcPct val="110000"/>
              </a:lnSpc>
            </a:pPr>
            <a:r>
              <a:rPr lang="fr-FR" sz="1800" dirty="0"/>
              <a:t>E-</a:t>
            </a:r>
            <a:r>
              <a:rPr lang="fr-FR" sz="1800" dirty="0" err="1"/>
              <a:t>Surfi</a:t>
            </a:r>
            <a:r>
              <a:rPr lang="fr-FR" sz="1800" dirty="0"/>
              <a:t> Assurance : information règlementaire et technique relative au </a:t>
            </a:r>
            <a:r>
              <a:rPr lang="fr-FR" sz="1800" i="1" dirty="0"/>
              <a:t>reporting</a:t>
            </a:r>
            <a:r>
              <a:rPr lang="fr-FR" sz="1800" dirty="0"/>
              <a:t> (états de </a:t>
            </a:r>
            <a:r>
              <a:rPr lang="fr-FR" sz="1800" i="1" dirty="0"/>
              <a:t>reporting</a:t>
            </a:r>
            <a:r>
              <a:rPr lang="fr-FR" sz="1800" dirty="0"/>
              <a:t>, </a:t>
            </a:r>
            <a:r>
              <a:rPr lang="fr-FR" sz="1800" dirty="0" smtClean="0"/>
              <a:t>logs, </a:t>
            </a:r>
            <a:r>
              <a:rPr lang="fr-FR" sz="1800" dirty="0"/>
              <a:t>liste des collectes, calendrier, taxonomie, documentation </a:t>
            </a:r>
            <a:r>
              <a:rPr lang="fr-FR" sz="1800" dirty="0" err="1"/>
              <a:t>OneGate</a:t>
            </a:r>
            <a:r>
              <a:rPr lang="fr-FR" sz="1800" dirty="0"/>
              <a:t>, FAQ</a:t>
            </a:r>
            <a:r>
              <a:rPr lang="fr-FR" sz="1800" dirty="0" smtClean="0"/>
              <a:t>…)</a:t>
            </a:r>
            <a:endParaRPr lang="fr-FR" sz="1800" dirty="0"/>
          </a:p>
          <a:p>
            <a:pPr marL="914400" lvl="1" indent="-285750" algn="just">
              <a:lnSpc>
                <a:spcPct val="110000"/>
              </a:lnSpc>
            </a:pPr>
            <a:r>
              <a:rPr lang="fr-FR" sz="1800" dirty="0"/>
              <a:t>Pages </a:t>
            </a:r>
            <a:r>
              <a:rPr lang="fr-FR" sz="1800" dirty="0" smtClean="0"/>
              <a:t>S-II </a:t>
            </a:r>
            <a:r>
              <a:rPr lang="fr-FR" sz="1800" dirty="0"/>
              <a:t>du site de l’ACPR : </a:t>
            </a:r>
            <a:r>
              <a:rPr lang="fr-FR" sz="1800" dirty="0" smtClean="0"/>
              <a:t>restent </a:t>
            </a:r>
            <a:r>
              <a:rPr lang="fr-FR" sz="1800" dirty="0"/>
              <a:t>la référence pour l’information générale sur Solvabilité II</a:t>
            </a:r>
            <a:r>
              <a:rPr lang="fr-FR" sz="1800" dirty="0" smtClean="0"/>
              <a:t>, ainsi que pour les informations complémentaires sur le déroulement des exercices de préparation 2015</a:t>
            </a:r>
          </a:p>
          <a:p>
            <a:pPr marL="0" lvl="1" indent="0" algn="just">
              <a:lnSpc>
                <a:spcPct val="110000"/>
              </a:lnSpc>
              <a:buFont typeface="Wingdings" panose="05000000000000000000" pitchFamily="2" charset="2"/>
              <a:buChar char="q"/>
            </a:pPr>
            <a:endParaRPr lang="fr-FR" sz="1000" b="1" dirty="0" smtClean="0"/>
          </a:p>
          <a:p>
            <a:pPr marL="357188" lvl="1" indent="-357188" algn="just">
              <a:lnSpc>
                <a:spcPct val="110000"/>
              </a:lnSpc>
              <a:buFont typeface="Wingdings" panose="05000000000000000000" pitchFamily="2" charset="2"/>
              <a:buChar char="q"/>
            </a:pPr>
            <a:r>
              <a:rPr lang="fr-FR" sz="1900" b="1" dirty="0" smtClean="0"/>
              <a:t>E-</a:t>
            </a:r>
            <a:r>
              <a:rPr lang="fr-FR" sz="1900" b="1" dirty="0" err="1" smtClean="0"/>
              <a:t>Surfi</a:t>
            </a:r>
            <a:r>
              <a:rPr lang="fr-FR" sz="1900" b="1" dirty="0" smtClean="0"/>
              <a:t> Assurance deviendra en 2016 le site de référence unique pour toutes les informations devant être communiquées à l’ACPR par le portail </a:t>
            </a:r>
            <a:r>
              <a:rPr lang="fr-FR" sz="1900" b="1" dirty="0" err="1" smtClean="0"/>
              <a:t>OneGate</a:t>
            </a:r>
            <a:endParaRPr lang="fr-FR" sz="1900" b="1" dirty="0" smtClean="0"/>
          </a:p>
          <a:p>
            <a:pPr algn="just"/>
            <a:endParaRPr lang="fr-FR" sz="2000" dirty="0"/>
          </a:p>
        </p:txBody>
      </p:sp>
      <p:sp>
        <p:nvSpPr>
          <p:cNvPr id="4" name="Espace réservé de la date 3"/>
          <p:cNvSpPr>
            <a:spLocks noGrp="1"/>
          </p:cNvSpPr>
          <p:nvPr>
            <p:ph type="dt" sz="half" idx="2"/>
          </p:nvPr>
        </p:nvSpPr>
        <p:spPr/>
        <p:txBody>
          <a:bodyPr/>
          <a:lstStyle/>
          <a:p>
            <a:pPr fontAlgn="base">
              <a:spcBef>
                <a:spcPct val="0"/>
              </a:spcBef>
              <a:spcAft>
                <a:spcPct val="0"/>
              </a:spcAft>
              <a:defRPr/>
            </a:pPr>
            <a:r>
              <a:rPr lang="fr-FR" smtClean="0">
                <a:latin typeface="Arial" charset="0"/>
              </a:rPr>
              <a:t>18/12/2014</a:t>
            </a:r>
            <a:endParaRPr lang="fr-FR" dirty="0">
              <a:latin typeface="Arial" charset="0"/>
            </a:endParaRPr>
          </a:p>
        </p:txBody>
      </p:sp>
    </p:spTree>
    <p:extLst>
      <p:ext uri="{BB962C8B-B14F-4D97-AF65-F5344CB8AC3E}">
        <p14:creationId xmlns:p14="http://schemas.microsoft.com/office/powerpoint/2010/main" val="17664277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08051" y="-24"/>
            <a:ext cx="8072461" cy="785818"/>
          </a:xfrm>
        </p:spPr>
        <p:txBody>
          <a:bodyPr/>
          <a:lstStyle/>
          <a:p>
            <a:pPr algn="just"/>
            <a:r>
              <a:rPr lang="fr-FR" sz="2800" dirty="0" smtClean="0"/>
              <a:t>Focus sur le traitement de la titrisation </a:t>
            </a:r>
            <a:endParaRPr lang="fr-FR" sz="2800" dirty="0"/>
          </a:p>
        </p:txBody>
      </p:sp>
      <p:sp>
        <p:nvSpPr>
          <p:cNvPr id="3" name="Espace réservé du contenu 2"/>
          <p:cNvSpPr>
            <a:spLocks noGrp="1"/>
          </p:cNvSpPr>
          <p:nvPr>
            <p:ph idx="1"/>
          </p:nvPr>
        </p:nvSpPr>
        <p:spPr>
          <a:xfrm>
            <a:off x="251521" y="980728"/>
            <a:ext cx="8712968" cy="4637088"/>
          </a:xfrm>
        </p:spPr>
        <p:txBody>
          <a:bodyPr/>
          <a:lstStyle/>
          <a:p>
            <a:pPr marL="357188" indent="-357188" algn="just"/>
            <a:r>
              <a:rPr lang="fr-FR" sz="2000" dirty="0"/>
              <a:t>Révision des charges en capital liées aux investissements dans la </a:t>
            </a:r>
            <a:r>
              <a:rPr lang="fr-FR" sz="2000" dirty="0" smtClean="0"/>
              <a:t>titrisation</a:t>
            </a:r>
          </a:p>
          <a:p>
            <a:pPr marL="357188" indent="-357188" algn="just"/>
            <a:endParaRPr lang="fr-FR" sz="800" dirty="0"/>
          </a:p>
          <a:p>
            <a:pPr lvl="1" indent="-274638" algn="just">
              <a:buFont typeface="Wingdings" panose="05000000000000000000" pitchFamily="2" charset="2"/>
              <a:buChar char="Ø"/>
            </a:pPr>
            <a:r>
              <a:rPr lang="fr-FR" sz="1900" dirty="0" smtClean="0"/>
              <a:t>Traitement </a:t>
            </a:r>
            <a:r>
              <a:rPr lang="fr-FR" sz="1900" dirty="0"/>
              <a:t>privilégié pour la titrisation de « bonne qualité » dans le calcul des exigences de capital sur le risque de </a:t>
            </a:r>
            <a:r>
              <a:rPr lang="fr-FR" sz="1900" dirty="0" smtClean="0"/>
              <a:t>marché</a:t>
            </a:r>
          </a:p>
          <a:p>
            <a:pPr lvl="2" indent="-182563" algn="just">
              <a:buFont typeface="Wingdings" panose="05000000000000000000" pitchFamily="2" charset="2"/>
              <a:buChar char="§"/>
            </a:pPr>
            <a:r>
              <a:rPr lang="fr-FR" sz="1700" b="0" dirty="0" smtClean="0"/>
              <a:t>Conformément aux conclusions du rapport EIOPA (déc. 2013)</a:t>
            </a:r>
            <a:endParaRPr lang="fr-FR" sz="1700" b="0" dirty="0"/>
          </a:p>
          <a:p>
            <a:pPr lvl="1" indent="-274638" algn="just">
              <a:buFont typeface="Wingdings" panose="05000000000000000000" pitchFamily="2" charset="2"/>
              <a:buChar char="Ø"/>
            </a:pPr>
            <a:r>
              <a:rPr lang="fr-FR" sz="1900" dirty="0" smtClean="0"/>
              <a:t>Une dizaine de critères pour définir la </a:t>
            </a:r>
            <a:r>
              <a:rPr lang="fr-FR" sz="1900" dirty="0"/>
              <a:t>« bonne qualité » </a:t>
            </a:r>
            <a:endParaRPr lang="fr-FR" sz="1900" dirty="0" smtClean="0"/>
          </a:p>
          <a:p>
            <a:pPr lvl="2" indent="-177800" algn="just">
              <a:buFont typeface="Wingdings" panose="05000000000000000000" pitchFamily="2" charset="2"/>
              <a:buChar char="§"/>
            </a:pPr>
            <a:r>
              <a:rPr lang="fr-FR" sz="1700" b="0" dirty="0" smtClean="0"/>
              <a:t>séniorité </a:t>
            </a:r>
            <a:r>
              <a:rPr lang="fr-FR" sz="1700" b="0" dirty="0"/>
              <a:t>des tranches, minimum BBB, cotation, liste d’actifs sous-jacents éligibles etc.) </a:t>
            </a:r>
          </a:p>
          <a:p>
            <a:pPr lvl="1" indent="-274638" algn="just">
              <a:buFont typeface="Wingdings" panose="05000000000000000000" pitchFamily="2" charset="2"/>
              <a:buChar char="Ø"/>
            </a:pPr>
            <a:r>
              <a:rPr lang="fr-FR" sz="1900" dirty="0" smtClean="0"/>
              <a:t>Niveau </a:t>
            </a:r>
            <a:r>
              <a:rPr lang="fr-FR" sz="1900" dirty="0"/>
              <a:t>de </a:t>
            </a:r>
            <a:r>
              <a:rPr lang="fr-FR" sz="1900" dirty="0" smtClean="0"/>
              <a:t>charges </a:t>
            </a:r>
            <a:r>
              <a:rPr lang="fr-FR" sz="1900" dirty="0"/>
              <a:t>en capital allégé pour la titrisation de « bonne qualité » </a:t>
            </a:r>
          </a:p>
          <a:p>
            <a:endParaRPr lang="fr-FR" dirty="0"/>
          </a:p>
        </p:txBody>
      </p:sp>
      <p:graphicFrame>
        <p:nvGraphicFramePr>
          <p:cNvPr id="4" name="Tableau 3"/>
          <p:cNvGraphicFramePr>
            <a:graphicFrameLocks noGrp="1"/>
          </p:cNvGraphicFramePr>
          <p:nvPr>
            <p:extLst>
              <p:ext uri="{D42A27DB-BD31-4B8C-83A1-F6EECF244321}">
                <p14:modId xmlns:p14="http://schemas.microsoft.com/office/powerpoint/2010/main" val="962723895"/>
              </p:ext>
            </p:extLst>
          </p:nvPr>
        </p:nvGraphicFramePr>
        <p:xfrm>
          <a:off x="2411760" y="4365104"/>
          <a:ext cx="5688632" cy="1854200"/>
        </p:xfrm>
        <a:graphic>
          <a:graphicData uri="http://schemas.openxmlformats.org/drawingml/2006/table">
            <a:tbl>
              <a:tblPr firstRow="1" bandRow="1">
                <a:tableStyleId>{5C22544A-7EE6-4342-B048-85BDC9FD1C3A}</a:tableStyleId>
              </a:tblPr>
              <a:tblGrid>
                <a:gridCol w="720080"/>
                <a:gridCol w="981912"/>
                <a:gridCol w="746280"/>
                <a:gridCol w="648072"/>
                <a:gridCol w="720080"/>
                <a:gridCol w="648072"/>
                <a:gridCol w="504056"/>
                <a:gridCol w="720080"/>
              </a:tblGrid>
              <a:tr h="370840">
                <a:tc>
                  <a:txBody>
                    <a:bodyPr/>
                    <a:lstStyle/>
                    <a:p>
                      <a:r>
                        <a:rPr lang="fr-FR" sz="1100" dirty="0" smtClean="0"/>
                        <a:t>Qualité </a:t>
                      </a:r>
                      <a:endParaRPr lang="fr-FR" sz="1100" dirty="0"/>
                    </a:p>
                  </a:txBody>
                  <a:tcPr/>
                </a:tc>
                <a:tc>
                  <a:txBody>
                    <a:bodyPr/>
                    <a:lstStyle/>
                    <a:p>
                      <a:endParaRPr lang="fr-FR" sz="1100" dirty="0"/>
                    </a:p>
                  </a:txBody>
                  <a:tcPr/>
                </a:tc>
                <a:tc>
                  <a:txBody>
                    <a:bodyPr/>
                    <a:lstStyle/>
                    <a:p>
                      <a:pPr algn="ctr"/>
                      <a:r>
                        <a:rPr lang="fr-FR" sz="1400" dirty="0" smtClean="0"/>
                        <a:t>0</a:t>
                      </a:r>
                      <a:endParaRPr lang="fr-FR" sz="1400" dirty="0"/>
                    </a:p>
                  </a:txBody>
                  <a:tcPr/>
                </a:tc>
                <a:tc>
                  <a:txBody>
                    <a:bodyPr/>
                    <a:lstStyle/>
                    <a:p>
                      <a:pPr algn="ctr"/>
                      <a:r>
                        <a:rPr lang="fr-FR" sz="1400" dirty="0" smtClean="0"/>
                        <a:t>1</a:t>
                      </a:r>
                      <a:endParaRPr lang="fr-FR" sz="1400" dirty="0"/>
                    </a:p>
                  </a:txBody>
                  <a:tcPr/>
                </a:tc>
                <a:tc>
                  <a:txBody>
                    <a:bodyPr/>
                    <a:lstStyle/>
                    <a:p>
                      <a:pPr algn="ctr"/>
                      <a:r>
                        <a:rPr lang="fr-FR" sz="1400" dirty="0" smtClean="0"/>
                        <a:t>2</a:t>
                      </a:r>
                      <a:endParaRPr lang="fr-FR" sz="1400" dirty="0"/>
                    </a:p>
                  </a:txBody>
                  <a:tcPr/>
                </a:tc>
                <a:tc>
                  <a:txBody>
                    <a:bodyPr/>
                    <a:lstStyle/>
                    <a:p>
                      <a:pPr algn="ctr"/>
                      <a:r>
                        <a:rPr lang="fr-FR" sz="1400" dirty="0" smtClean="0"/>
                        <a:t>3</a:t>
                      </a:r>
                      <a:endParaRPr lang="fr-FR" sz="1400" dirty="0"/>
                    </a:p>
                  </a:txBody>
                  <a:tcPr/>
                </a:tc>
                <a:tc>
                  <a:txBody>
                    <a:bodyPr/>
                    <a:lstStyle/>
                    <a:p>
                      <a:pPr algn="ctr"/>
                      <a:r>
                        <a:rPr lang="fr-FR" sz="1400" dirty="0" smtClean="0"/>
                        <a:t>4</a:t>
                      </a:r>
                      <a:endParaRPr lang="fr-FR" sz="1400" dirty="0"/>
                    </a:p>
                  </a:txBody>
                  <a:tcPr/>
                </a:tc>
                <a:tc>
                  <a:txBody>
                    <a:bodyPr/>
                    <a:lstStyle/>
                    <a:p>
                      <a:pPr algn="ctr"/>
                      <a:r>
                        <a:rPr lang="fr-FR" sz="1400" dirty="0" smtClean="0"/>
                        <a:t>5-6</a:t>
                      </a:r>
                      <a:endParaRPr lang="fr-FR" sz="1400" dirty="0"/>
                    </a:p>
                  </a:txBody>
                  <a:tcPr/>
                </a:tc>
              </a:tr>
              <a:tr h="370840">
                <a:tc rowSpan="2">
                  <a:txBody>
                    <a:bodyPr/>
                    <a:lstStyle/>
                    <a:p>
                      <a:endParaRPr lang="fr-FR" sz="1400" dirty="0" smtClean="0"/>
                    </a:p>
                    <a:p>
                      <a:r>
                        <a:rPr lang="fr-FR" sz="1400" dirty="0" smtClean="0"/>
                        <a:t>Type 1</a:t>
                      </a:r>
                      <a:endParaRPr lang="fr-FR" sz="1400" dirty="0"/>
                    </a:p>
                  </a:txBody>
                  <a:tcPr/>
                </a:tc>
                <a:tc>
                  <a:txBody>
                    <a:bodyPr/>
                    <a:lstStyle/>
                    <a:p>
                      <a:r>
                        <a:rPr lang="fr-FR" sz="1400" dirty="0" smtClean="0"/>
                        <a:t>EIOPA</a:t>
                      </a:r>
                      <a:endParaRPr lang="fr-FR" sz="1400" dirty="0"/>
                    </a:p>
                  </a:txBody>
                  <a:tcPr/>
                </a:tc>
                <a:tc>
                  <a:txBody>
                    <a:bodyPr/>
                    <a:lstStyle/>
                    <a:p>
                      <a:pPr algn="ctr"/>
                      <a:r>
                        <a:rPr lang="fr-FR" sz="1400" dirty="0" smtClean="0"/>
                        <a:t>4,3%</a:t>
                      </a:r>
                      <a:endParaRPr lang="fr-FR" sz="1400" dirty="0"/>
                    </a:p>
                  </a:txBody>
                  <a:tcPr/>
                </a:tc>
                <a:tc>
                  <a:txBody>
                    <a:bodyPr/>
                    <a:lstStyle/>
                    <a:p>
                      <a:pPr algn="ctr"/>
                      <a:r>
                        <a:rPr lang="fr-FR" sz="1400" dirty="0" smtClean="0"/>
                        <a:t>8,45%</a:t>
                      </a:r>
                      <a:endParaRPr lang="fr-FR" sz="1400" dirty="0"/>
                    </a:p>
                  </a:txBody>
                  <a:tcPr/>
                </a:tc>
                <a:tc>
                  <a:txBody>
                    <a:bodyPr/>
                    <a:lstStyle/>
                    <a:p>
                      <a:pPr algn="ctr"/>
                      <a:r>
                        <a:rPr lang="fr-FR" sz="1400" dirty="0" smtClean="0"/>
                        <a:t>14,8%</a:t>
                      </a:r>
                      <a:endParaRPr lang="fr-FR" sz="1400" dirty="0"/>
                    </a:p>
                  </a:txBody>
                  <a:tcPr/>
                </a:tc>
                <a:tc>
                  <a:txBody>
                    <a:bodyPr/>
                    <a:lstStyle/>
                    <a:p>
                      <a:pPr algn="ctr"/>
                      <a:r>
                        <a:rPr lang="fr-FR" sz="1400" dirty="0" smtClean="0"/>
                        <a:t>17%</a:t>
                      </a:r>
                      <a:endParaRPr lang="fr-FR" sz="1400" dirty="0"/>
                    </a:p>
                  </a:txBody>
                  <a:tcPr/>
                </a:tc>
                <a:tc>
                  <a:txBody>
                    <a:bodyPr/>
                    <a:lstStyle/>
                    <a:p>
                      <a:pPr algn="ctr"/>
                      <a:endParaRPr lang="fr-FR" sz="1400" dirty="0"/>
                    </a:p>
                  </a:txBody>
                  <a:tcPr/>
                </a:tc>
                <a:tc>
                  <a:txBody>
                    <a:bodyPr/>
                    <a:lstStyle/>
                    <a:p>
                      <a:pPr algn="ctr"/>
                      <a:endParaRPr lang="fr-FR" sz="1400" dirty="0"/>
                    </a:p>
                  </a:txBody>
                  <a:tcPr/>
                </a:tc>
              </a:tr>
              <a:tr h="370840">
                <a:tc vMerge="1">
                  <a:txBody>
                    <a:bodyPr/>
                    <a:lstStyle/>
                    <a:p>
                      <a:endParaRPr lang="fr-FR" sz="1400" dirty="0"/>
                    </a:p>
                  </a:txBody>
                  <a:tcPr/>
                </a:tc>
                <a:tc>
                  <a:txBody>
                    <a:bodyPr/>
                    <a:lstStyle/>
                    <a:p>
                      <a:r>
                        <a:rPr lang="fr-FR" sz="1400" dirty="0" smtClean="0"/>
                        <a:t>Niveau</a:t>
                      </a:r>
                      <a:r>
                        <a:rPr lang="fr-FR" sz="1400" baseline="0" dirty="0" smtClean="0"/>
                        <a:t> 2</a:t>
                      </a:r>
                      <a:endParaRPr lang="fr-FR" sz="1400" dirty="0"/>
                    </a:p>
                  </a:txBody>
                  <a:tcPr/>
                </a:tc>
                <a:tc>
                  <a:txBody>
                    <a:bodyPr/>
                    <a:lstStyle/>
                    <a:p>
                      <a:pPr algn="ctr"/>
                      <a:r>
                        <a:rPr lang="fr-FR" sz="1400" dirty="0" smtClean="0"/>
                        <a:t>2%</a:t>
                      </a:r>
                      <a:endParaRPr lang="fr-FR" sz="1400" dirty="0"/>
                    </a:p>
                  </a:txBody>
                  <a:tcPr/>
                </a:tc>
                <a:tc>
                  <a:txBody>
                    <a:bodyPr/>
                    <a:lstStyle/>
                    <a:p>
                      <a:pPr algn="ctr"/>
                      <a:r>
                        <a:rPr lang="fr-FR" sz="1400" dirty="0" smtClean="0"/>
                        <a:t>3%</a:t>
                      </a:r>
                      <a:endParaRPr lang="fr-FR" sz="1400" dirty="0"/>
                    </a:p>
                  </a:txBody>
                  <a:tcPr/>
                </a:tc>
                <a:tc>
                  <a:txBody>
                    <a:bodyPr/>
                    <a:lstStyle/>
                    <a:p>
                      <a:pPr algn="ctr"/>
                      <a:r>
                        <a:rPr lang="fr-FR" sz="1400" dirty="0" smtClean="0"/>
                        <a:t>4%</a:t>
                      </a:r>
                      <a:endParaRPr lang="fr-FR" sz="1400" dirty="0"/>
                    </a:p>
                  </a:txBody>
                  <a:tcPr/>
                </a:tc>
                <a:tc>
                  <a:txBody>
                    <a:bodyPr/>
                    <a:lstStyle/>
                    <a:p>
                      <a:pPr algn="ctr"/>
                      <a:r>
                        <a:rPr lang="fr-FR" sz="1400" dirty="0" smtClean="0"/>
                        <a:t>5%</a:t>
                      </a:r>
                      <a:endParaRPr lang="fr-FR" sz="1400" dirty="0"/>
                    </a:p>
                  </a:txBody>
                  <a:tcPr/>
                </a:tc>
                <a:tc>
                  <a:txBody>
                    <a:bodyPr/>
                    <a:lstStyle/>
                    <a:p>
                      <a:pPr algn="ctr"/>
                      <a:endParaRPr lang="fr-FR" sz="1400" dirty="0"/>
                    </a:p>
                  </a:txBody>
                  <a:tcPr/>
                </a:tc>
                <a:tc>
                  <a:txBody>
                    <a:bodyPr/>
                    <a:lstStyle/>
                    <a:p>
                      <a:pPr algn="ctr"/>
                      <a:endParaRPr lang="fr-FR" sz="1400" dirty="0"/>
                    </a:p>
                  </a:txBody>
                  <a:tcPr/>
                </a:tc>
              </a:tr>
              <a:tr h="370840">
                <a:tc rowSpan="2">
                  <a:txBody>
                    <a:bodyPr/>
                    <a:lstStyle/>
                    <a:p>
                      <a:endParaRPr lang="fr-FR" sz="1400" dirty="0" smtClean="0"/>
                    </a:p>
                    <a:p>
                      <a:r>
                        <a:rPr lang="fr-FR" sz="1400" dirty="0" smtClean="0"/>
                        <a:t>Type 2</a:t>
                      </a:r>
                      <a:endParaRPr lang="fr-FR" sz="1400" dirty="0"/>
                    </a:p>
                  </a:txBody>
                  <a:tcPr/>
                </a:tc>
                <a:tc>
                  <a:txBody>
                    <a:bodyPr/>
                    <a:lstStyle/>
                    <a:p>
                      <a:r>
                        <a:rPr lang="fr-FR" sz="1400" dirty="0" smtClean="0"/>
                        <a:t>EIOPA</a:t>
                      </a:r>
                      <a:endParaRPr lang="fr-FR" sz="1400" dirty="0"/>
                    </a:p>
                  </a:txBody>
                  <a:tcPr/>
                </a:tc>
                <a:tc>
                  <a:txBody>
                    <a:bodyPr/>
                    <a:lstStyle/>
                    <a:p>
                      <a:pPr algn="ctr"/>
                      <a:r>
                        <a:rPr lang="fr-FR" sz="1400" dirty="0" smtClean="0"/>
                        <a:t>12,5%</a:t>
                      </a:r>
                      <a:endParaRPr lang="fr-FR" sz="1400" dirty="0"/>
                    </a:p>
                  </a:txBody>
                  <a:tcPr/>
                </a:tc>
                <a:tc>
                  <a:txBody>
                    <a:bodyPr/>
                    <a:lstStyle/>
                    <a:p>
                      <a:pPr algn="ctr"/>
                      <a:r>
                        <a:rPr lang="fr-FR" sz="1400" dirty="0" smtClean="0"/>
                        <a:t>13,4%</a:t>
                      </a:r>
                      <a:endParaRPr lang="fr-FR" sz="1400" dirty="0"/>
                    </a:p>
                  </a:txBody>
                  <a:tcPr/>
                </a:tc>
                <a:tc>
                  <a:txBody>
                    <a:bodyPr/>
                    <a:lstStyle/>
                    <a:p>
                      <a:pPr algn="ctr"/>
                      <a:r>
                        <a:rPr lang="fr-FR" sz="1400" dirty="0" smtClean="0"/>
                        <a:t>16,7%</a:t>
                      </a:r>
                      <a:endParaRPr lang="fr-FR" sz="1400" dirty="0"/>
                    </a:p>
                  </a:txBody>
                  <a:tcPr/>
                </a:tc>
                <a:tc>
                  <a:txBody>
                    <a:bodyPr/>
                    <a:lstStyle/>
                    <a:p>
                      <a:pPr algn="ctr"/>
                      <a:r>
                        <a:rPr lang="fr-FR" sz="1400" dirty="0" smtClean="0"/>
                        <a:t>19,7%</a:t>
                      </a:r>
                      <a:endParaRPr lang="fr-FR" sz="1400" dirty="0"/>
                    </a:p>
                  </a:txBody>
                  <a:tcPr/>
                </a:tc>
                <a:tc>
                  <a:txBody>
                    <a:bodyPr/>
                    <a:lstStyle/>
                    <a:p>
                      <a:pPr algn="ctr"/>
                      <a:r>
                        <a:rPr lang="fr-FR" sz="1400" dirty="0" smtClean="0"/>
                        <a:t>82%</a:t>
                      </a:r>
                      <a:endParaRPr lang="fr-FR" sz="1400" dirty="0"/>
                    </a:p>
                  </a:txBody>
                  <a:tcPr/>
                </a:tc>
                <a:tc>
                  <a:txBody>
                    <a:bodyPr/>
                    <a:lstStyle/>
                    <a:p>
                      <a:pPr algn="ctr"/>
                      <a:r>
                        <a:rPr lang="fr-FR" sz="1400" dirty="0" smtClean="0"/>
                        <a:t>100%</a:t>
                      </a:r>
                      <a:endParaRPr lang="fr-FR" sz="1400" dirty="0"/>
                    </a:p>
                  </a:txBody>
                  <a:tcPr/>
                </a:tc>
              </a:tr>
              <a:tr h="370840">
                <a:tc vMerge="1">
                  <a:txBody>
                    <a:bodyPr/>
                    <a:lstStyle/>
                    <a:p>
                      <a:endParaRPr lang="fr-FR" sz="1400" dirty="0"/>
                    </a:p>
                  </a:txBody>
                  <a:tcPr/>
                </a:tc>
                <a:tc>
                  <a:txBody>
                    <a:bodyPr/>
                    <a:lstStyle/>
                    <a:p>
                      <a:r>
                        <a:rPr lang="fr-FR" sz="1400" dirty="0" smtClean="0"/>
                        <a:t>Niveau 2</a:t>
                      </a:r>
                      <a:endParaRPr lang="fr-FR" sz="1400" dirty="0"/>
                    </a:p>
                  </a:txBody>
                  <a:tcPr/>
                </a:tc>
                <a:tc>
                  <a:txBody>
                    <a:bodyPr/>
                    <a:lstStyle/>
                    <a:p>
                      <a:pPr algn="ctr"/>
                      <a:r>
                        <a:rPr lang="fr-FR" sz="1400" dirty="0" smtClean="0"/>
                        <a:t>12,5%</a:t>
                      </a:r>
                      <a:endParaRPr lang="fr-FR" sz="1400" dirty="0"/>
                    </a:p>
                  </a:txBody>
                  <a:tcPr/>
                </a:tc>
                <a:tc>
                  <a:txBody>
                    <a:bodyPr/>
                    <a:lstStyle/>
                    <a:p>
                      <a:pPr algn="ctr"/>
                      <a:r>
                        <a:rPr lang="fr-FR" sz="1400" dirty="0" smtClean="0"/>
                        <a:t>13,4%</a:t>
                      </a:r>
                      <a:endParaRPr lang="fr-FR" sz="1400" dirty="0"/>
                    </a:p>
                  </a:txBody>
                  <a:tcPr/>
                </a:tc>
                <a:tc>
                  <a:txBody>
                    <a:bodyPr/>
                    <a:lstStyle/>
                    <a:p>
                      <a:pPr algn="ctr"/>
                      <a:r>
                        <a:rPr lang="fr-FR" sz="1400" dirty="0" smtClean="0"/>
                        <a:t>16,7%</a:t>
                      </a:r>
                      <a:endParaRPr lang="fr-FR" sz="1400" dirty="0"/>
                    </a:p>
                  </a:txBody>
                  <a:tcPr/>
                </a:tc>
                <a:tc>
                  <a:txBody>
                    <a:bodyPr/>
                    <a:lstStyle/>
                    <a:p>
                      <a:pPr algn="ctr"/>
                      <a:r>
                        <a:rPr lang="fr-FR" sz="1400" dirty="0" smtClean="0"/>
                        <a:t>19,7%</a:t>
                      </a:r>
                      <a:endParaRPr lang="fr-FR" sz="1400" dirty="0"/>
                    </a:p>
                  </a:txBody>
                  <a:tcPr/>
                </a:tc>
                <a:tc>
                  <a:txBody>
                    <a:bodyPr/>
                    <a:lstStyle/>
                    <a:p>
                      <a:pPr algn="ctr"/>
                      <a:r>
                        <a:rPr lang="fr-FR" sz="1400" dirty="0" smtClean="0"/>
                        <a:t>82%</a:t>
                      </a:r>
                      <a:endParaRPr lang="fr-FR" sz="1400" dirty="0"/>
                    </a:p>
                  </a:txBody>
                  <a:tcPr/>
                </a:tc>
                <a:tc>
                  <a:txBody>
                    <a:bodyPr/>
                    <a:lstStyle/>
                    <a:p>
                      <a:pPr algn="ctr"/>
                      <a:r>
                        <a:rPr lang="fr-FR" sz="1400" dirty="0" smtClean="0"/>
                        <a:t>100%</a:t>
                      </a:r>
                      <a:endParaRPr lang="fr-FR" sz="1400" dirty="0"/>
                    </a:p>
                  </a:txBody>
                  <a:tcPr/>
                </a:tc>
              </a:tr>
            </a:tbl>
          </a:graphicData>
        </a:graphic>
      </p:graphicFrame>
      <p:sp>
        <p:nvSpPr>
          <p:cNvPr id="5" name="Espace réservé de la date 4"/>
          <p:cNvSpPr>
            <a:spLocks noGrp="1"/>
          </p:cNvSpPr>
          <p:nvPr>
            <p:ph type="dt" sz="half" idx="2"/>
          </p:nvPr>
        </p:nvSpPr>
        <p:spPr/>
        <p:txBody>
          <a:bodyPr/>
          <a:lstStyle/>
          <a:p>
            <a:pPr fontAlgn="base">
              <a:spcBef>
                <a:spcPct val="0"/>
              </a:spcBef>
              <a:spcAft>
                <a:spcPct val="0"/>
              </a:spcAft>
              <a:defRPr/>
            </a:pPr>
            <a:r>
              <a:rPr lang="fr-FR" dirty="0" smtClean="0">
                <a:latin typeface="Arial" charset="0"/>
              </a:rPr>
              <a:t>18/12/2014</a:t>
            </a:r>
            <a:endParaRPr lang="fr-FR" dirty="0">
              <a:latin typeface="Arial" charset="0"/>
            </a:endParaRPr>
          </a:p>
        </p:txBody>
      </p:sp>
    </p:spTree>
    <p:extLst>
      <p:ext uri="{BB962C8B-B14F-4D97-AF65-F5344CB8AC3E}">
        <p14:creationId xmlns:p14="http://schemas.microsoft.com/office/powerpoint/2010/main" val="2244167464"/>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800" dirty="0" smtClean="0"/>
              <a:t>L’identifiant </a:t>
            </a:r>
            <a:r>
              <a:rPr lang="fr-FR" sz="2800" dirty="0"/>
              <a:t>d’entité juridique (LEI)</a:t>
            </a:r>
          </a:p>
        </p:txBody>
      </p:sp>
      <p:sp>
        <p:nvSpPr>
          <p:cNvPr id="3" name="Espace réservé du contenu 2"/>
          <p:cNvSpPr>
            <a:spLocks noGrp="1"/>
          </p:cNvSpPr>
          <p:nvPr>
            <p:ph idx="1"/>
          </p:nvPr>
        </p:nvSpPr>
        <p:spPr>
          <a:xfrm>
            <a:off x="467544" y="908720"/>
            <a:ext cx="8352928" cy="5040560"/>
          </a:xfrm>
        </p:spPr>
        <p:txBody>
          <a:bodyPr>
            <a:noAutofit/>
          </a:bodyPr>
          <a:lstStyle/>
          <a:p>
            <a:pPr marL="357188" indent="-357188" algn="just"/>
            <a:r>
              <a:rPr lang="fr-FR" sz="1900" b="0" dirty="0" smtClean="0"/>
              <a:t>Pour se conformer à des recommandations EIOPA publiées en octobre dernier, </a:t>
            </a:r>
            <a:r>
              <a:rPr lang="fr-FR" sz="1900" dirty="0" smtClean="0"/>
              <a:t>l’ACPR va</a:t>
            </a:r>
            <a:r>
              <a:rPr lang="fr-FR" sz="1900" b="0" dirty="0" smtClean="0"/>
              <a:t>, comme elle l’a fait pour les établissements bancaires début 2014, </a:t>
            </a:r>
            <a:r>
              <a:rPr lang="fr-FR" sz="1900" dirty="0" smtClean="0"/>
              <a:t>demander aux organismes d’assurance d’obtenir un LEI (</a:t>
            </a:r>
            <a:r>
              <a:rPr lang="fr-FR" sz="1900" i="1" dirty="0" err="1" smtClean="0"/>
              <a:t>Legal</a:t>
            </a:r>
            <a:r>
              <a:rPr lang="fr-FR" sz="1900" i="1" dirty="0" smtClean="0"/>
              <a:t> </a:t>
            </a:r>
            <a:r>
              <a:rPr lang="fr-FR" sz="1900" i="1" dirty="0" err="1" smtClean="0"/>
              <a:t>Entity</a:t>
            </a:r>
            <a:r>
              <a:rPr lang="fr-FR" sz="1900" i="1" dirty="0" smtClean="0"/>
              <a:t> Identifier</a:t>
            </a:r>
            <a:r>
              <a:rPr lang="fr-FR" sz="1900" dirty="0" smtClean="0"/>
              <a:t>) à partir de 2015</a:t>
            </a:r>
            <a:endParaRPr lang="fr-FR" sz="1900" b="0" dirty="0" smtClean="0"/>
          </a:p>
          <a:p>
            <a:pPr lvl="1" indent="-274638" algn="just"/>
            <a:r>
              <a:rPr lang="fr-FR" sz="1800" b="0" dirty="0" smtClean="0"/>
              <a:t>Pour cela, elle publiera une </a:t>
            </a:r>
            <a:r>
              <a:rPr lang="fr-FR" sz="1800" dirty="0" smtClean="0"/>
              <a:t>instruction d’ici la fin du premier trimestre 2015</a:t>
            </a:r>
            <a:endParaRPr lang="fr-FR" sz="1800" b="0" dirty="0" smtClean="0"/>
          </a:p>
          <a:p>
            <a:pPr marL="0" indent="0" algn="just">
              <a:buNone/>
            </a:pPr>
            <a:endParaRPr lang="fr-FR" sz="500" b="0" dirty="0" smtClean="0"/>
          </a:p>
          <a:p>
            <a:pPr marL="357188" indent="-357188" algn="just"/>
            <a:r>
              <a:rPr lang="fr-FR" sz="1900" b="0" dirty="0" smtClean="0"/>
              <a:t>Modalités :</a:t>
            </a:r>
          </a:p>
          <a:p>
            <a:pPr lvl="1" indent="-274638" algn="just"/>
            <a:r>
              <a:rPr lang="fr-FR" sz="1800" dirty="0" smtClean="0"/>
              <a:t>Les organismes qui seront assujettis à Solvabilité II à partir de l’entrée en application de la Directive devront détenir un LEI d’ici le 30 juin 2015</a:t>
            </a:r>
          </a:p>
          <a:p>
            <a:pPr lvl="1" indent="-274638" algn="just"/>
            <a:r>
              <a:rPr lang="fr-FR" sz="1800" dirty="0" smtClean="0"/>
              <a:t>Les autres organismes auront jusqu’au 30 juin 2016 pour se doter de cet identifiant</a:t>
            </a:r>
          </a:p>
          <a:p>
            <a:pPr marL="266700" lvl="1" indent="-266700" algn="just">
              <a:buFont typeface="Wingdings" pitchFamily="2" charset="2"/>
              <a:buChar char="q"/>
            </a:pPr>
            <a:endParaRPr lang="fr-FR" sz="500" dirty="0" smtClean="0"/>
          </a:p>
          <a:p>
            <a:pPr marL="357188" lvl="1" indent="-357188" algn="just">
              <a:buFont typeface="Wingdings" pitchFamily="2" charset="2"/>
              <a:buChar char="q"/>
            </a:pPr>
            <a:r>
              <a:rPr lang="fr-FR" sz="1900" dirty="0" smtClean="0"/>
              <a:t>Les </a:t>
            </a:r>
            <a:r>
              <a:rPr lang="fr-FR" sz="1900" dirty="0"/>
              <a:t>organismes devront </a:t>
            </a:r>
            <a:r>
              <a:rPr lang="fr-FR" sz="1900" b="1" dirty="0"/>
              <a:t>communiquer </a:t>
            </a:r>
            <a:r>
              <a:rPr lang="fr-FR" sz="1900" b="1" dirty="0" smtClean="0"/>
              <a:t>leur LEI à </a:t>
            </a:r>
            <a:r>
              <a:rPr lang="fr-FR" sz="1900" b="1" dirty="0"/>
              <a:t>l’ACPR </a:t>
            </a:r>
            <a:r>
              <a:rPr lang="fr-FR" sz="1900" dirty="0"/>
              <a:t>à travers un formulaire de déclaration de l’Identifiant d’Entité Juridique </a:t>
            </a:r>
            <a:r>
              <a:rPr lang="fr-FR" sz="1900" b="1" dirty="0"/>
              <a:t>au plus tard à la date du 30 juin </a:t>
            </a:r>
            <a:r>
              <a:rPr lang="fr-FR" sz="1900" dirty="0"/>
              <a:t>(2015 ou 2016 selon leur situation)</a:t>
            </a:r>
          </a:p>
          <a:p>
            <a:pPr marL="266700" lvl="1" indent="-266700" algn="just">
              <a:buFont typeface="Wingdings" pitchFamily="2" charset="2"/>
              <a:buChar char="q"/>
            </a:pPr>
            <a:endParaRPr lang="fr-FR" sz="500" b="1" dirty="0" smtClean="0"/>
          </a:p>
          <a:p>
            <a:pPr marL="357188" lvl="1" indent="-357188" algn="just">
              <a:buFont typeface="Wingdings" pitchFamily="2" charset="2"/>
              <a:buChar char="q"/>
            </a:pPr>
            <a:r>
              <a:rPr lang="fr-FR" sz="1900" dirty="0" smtClean="0"/>
              <a:t>Fournisseur agréé en France : l’INSEE</a:t>
            </a:r>
            <a:endParaRPr lang="fr-FR" sz="1900" dirty="0"/>
          </a:p>
        </p:txBody>
      </p:sp>
      <p:sp>
        <p:nvSpPr>
          <p:cNvPr id="4" name="Espace réservé de la date 3"/>
          <p:cNvSpPr>
            <a:spLocks noGrp="1"/>
          </p:cNvSpPr>
          <p:nvPr>
            <p:ph type="dt" sz="half" idx="2"/>
          </p:nvPr>
        </p:nvSpPr>
        <p:spPr/>
        <p:txBody>
          <a:bodyPr/>
          <a:lstStyle/>
          <a:p>
            <a:pPr fontAlgn="base">
              <a:spcBef>
                <a:spcPct val="0"/>
              </a:spcBef>
              <a:spcAft>
                <a:spcPct val="0"/>
              </a:spcAft>
              <a:defRPr/>
            </a:pPr>
            <a:r>
              <a:rPr lang="fr-FR" smtClean="0">
                <a:latin typeface="Arial" charset="0"/>
              </a:rPr>
              <a:t>18/12/2014</a:t>
            </a:r>
            <a:endParaRPr lang="fr-FR" dirty="0">
              <a:latin typeface="Arial" charset="0"/>
            </a:endParaRPr>
          </a:p>
        </p:txBody>
      </p:sp>
    </p:spTree>
    <p:extLst>
      <p:ext uri="{BB962C8B-B14F-4D97-AF65-F5344CB8AC3E}">
        <p14:creationId xmlns:p14="http://schemas.microsoft.com/office/powerpoint/2010/main" val="1820059293"/>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re 1"/>
          <p:cNvSpPr>
            <a:spLocks noGrp="1"/>
          </p:cNvSpPr>
          <p:nvPr>
            <p:ph type="title"/>
          </p:nvPr>
        </p:nvSpPr>
        <p:spPr>
          <a:xfrm>
            <a:off x="1180083" y="50899"/>
            <a:ext cx="8072437" cy="785813"/>
          </a:xfrm>
        </p:spPr>
        <p:txBody>
          <a:bodyPr/>
          <a:lstStyle/>
          <a:p>
            <a:r>
              <a:rPr lang="fr-FR" sz="2700" dirty="0"/>
              <a:t>Mise en œuvre des exigences de </a:t>
            </a:r>
            <a:r>
              <a:rPr lang="fr-FR" sz="2700" i="1" dirty="0"/>
              <a:t>reporting</a:t>
            </a:r>
            <a:r>
              <a:rPr lang="fr-FR" sz="2700" dirty="0"/>
              <a:t> Solvabilité II en France</a:t>
            </a:r>
            <a:endParaRPr lang="fr-FR" sz="2700" dirty="0" smtClean="0"/>
          </a:p>
        </p:txBody>
      </p:sp>
      <p:sp>
        <p:nvSpPr>
          <p:cNvPr id="32771" name="Espace réservé du contenu 2"/>
          <p:cNvSpPr>
            <a:spLocks noGrp="1"/>
          </p:cNvSpPr>
          <p:nvPr>
            <p:ph idx="1"/>
          </p:nvPr>
        </p:nvSpPr>
        <p:spPr>
          <a:xfrm>
            <a:off x="251520" y="908720"/>
            <a:ext cx="8640960" cy="5184576"/>
          </a:xfrm>
          <a:solidFill>
            <a:schemeClr val="bg1"/>
          </a:solidFill>
        </p:spPr>
        <p:txBody>
          <a:bodyPr>
            <a:noAutofit/>
          </a:bodyPr>
          <a:lstStyle/>
          <a:p>
            <a:pPr marL="355600" indent="-355600" algn="just">
              <a:buSzPct val="85000"/>
              <a:defRPr/>
            </a:pPr>
            <a:r>
              <a:rPr lang="fr-FR" sz="1800" b="1" dirty="0" smtClean="0">
                <a:ea typeface="ＭＳ Ｐゴシック" pitchFamily="-64" charset="-128"/>
              </a:rPr>
              <a:t>Des exigences </a:t>
            </a:r>
            <a:r>
              <a:rPr lang="fr-FR" sz="1800" dirty="0" smtClean="0">
                <a:ea typeface="ＭＳ Ｐゴシック" pitchFamily="-64" charset="-128"/>
              </a:rPr>
              <a:t>essentiellement d’application directe… </a:t>
            </a:r>
          </a:p>
          <a:p>
            <a:pPr marL="812800" lvl="1" indent="-355600" algn="just">
              <a:lnSpc>
                <a:spcPct val="110000"/>
              </a:lnSpc>
              <a:buSzPct val="85000"/>
              <a:defRPr/>
            </a:pPr>
            <a:r>
              <a:rPr lang="fr-FR" sz="1600" dirty="0">
                <a:ea typeface="ＭＳ Ｐゴシック" pitchFamily="-64" charset="-128"/>
              </a:rPr>
              <a:t>Normes techniques d’exécution EIOPA  déterminant la liste, le contenu, l’applicabilité des états de </a:t>
            </a:r>
            <a:r>
              <a:rPr lang="fr-FR" sz="1600" i="1" dirty="0">
                <a:ea typeface="ＭＳ Ｐゴシック" pitchFamily="-64" charset="-128"/>
              </a:rPr>
              <a:t>reporting</a:t>
            </a:r>
          </a:p>
          <a:p>
            <a:pPr marL="1168400" lvl="2" indent="-271463" algn="just">
              <a:lnSpc>
                <a:spcPct val="110000"/>
              </a:lnSpc>
              <a:buSzPct val="85000"/>
              <a:defRPr/>
            </a:pPr>
            <a:r>
              <a:rPr lang="fr-FR" sz="1500" dirty="0">
                <a:latin typeface="Arial" panose="020B0604020202020204" pitchFamily="34" charset="0"/>
                <a:ea typeface="ＭＳ Ｐゴシック" pitchFamily="-64" charset="-128"/>
                <a:cs typeface="Arial" panose="020B0604020202020204" pitchFamily="34" charset="0"/>
              </a:rPr>
              <a:t>Élaboration depuis 2009</a:t>
            </a:r>
          </a:p>
          <a:p>
            <a:pPr marL="1168400" lvl="2" indent="-271463" algn="just">
              <a:lnSpc>
                <a:spcPct val="110000"/>
              </a:lnSpc>
              <a:buSzPct val="85000"/>
              <a:defRPr/>
            </a:pPr>
            <a:r>
              <a:rPr lang="fr-FR" sz="1500" dirty="0">
                <a:ea typeface="ＭＳ Ｐゴシック" pitchFamily="-64" charset="-128"/>
              </a:rPr>
              <a:t>E</a:t>
            </a:r>
            <a:r>
              <a:rPr lang="fr-FR" sz="1500" dirty="0" smtClean="0">
                <a:latin typeface="Arial" panose="020B0604020202020204" pitchFamily="34" charset="0"/>
                <a:ea typeface="ＭＳ Ｐゴシック" pitchFamily="-64" charset="-128"/>
                <a:cs typeface="Arial" panose="020B0604020202020204" pitchFamily="34" charset="0"/>
              </a:rPr>
              <a:t>n </a:t>
            </a:r>
            <a:r>
              <a:rPr lang="fr-FR" sz="1500" dirty="0">
                <a:latin typeface="Arial" panose="020B0604020202020204" pitchFamily="34" charset="0"/>
                <a:ea typeface="ＭＳ Ｐゴシック" pitchFamily="-64" charset="-128"/>
                <a:cs typeface="Arial" panose="020B0604020202020204" pitchFamily="34" charset="0"/>
              </a:rPr>
              <a:t>consultation publique </a:t>
            </a:r>
            <a:r>
              <a:rPr lang="fr-FR" sz="1500" dirty="0" smtClean="0">
                <a:latin typeface="Arial" panose="020B0604020202020204" pitchFamily="34" charset="0"/>
                <a:ea typeface="ＭＳ Ｐゴシック" pitchFamily="-64" charset="-128"/>
                <a:cs typeface="Arial" panose="020B0604020202020204" pitchFamily="34" charset="0"/>
              </a:rPr>
              <a:t>depuis le 2 décembre 2014</a:t>
            </a:r>
            <a:endParaRPr lang="fr-FR" sz="1500" dirty="0">
              <a:latin typeface="Arial" panose="020B0604020202020204" pitchFamily="34" charset="0"/>
              <a:ea typeface="ＭＳ Ｐゴシック" pitchFamily="-64" charset="-128"/>
              <a:cs typeface="Arial" panose="020B0604020202020204" pitchFamily="34" charset="0"/>
            </a:endParaRPr>
          </a:p>
          <a:p>
            <a:pPr marL="812800" lvl="1" indent="-355600" algn="just">
              <a:lnSpc>
                <a:spcPct val="110000"/>
              </a:lnSpc>
              <a:buSzPct val="85000"/>
              <a:defRPr/>
            </a:pPr>
            <a:r>
              <a:rPr lang="fr-FR" sz="1600" dirty="0" smtClean="0">
                <a:ea typeface="ＭＳ Ｐゴシック" pitchFamily="-64" charset="-128"/>
              </a:rPr>
              <a:t>Des </a:t>
            </a:r>
            <a:r>
              <a:rPr lang="fr-FR" sz="1600" dirty="0">
                <a:ea typeface="ＭＳ Ｐゴシック" pitchFamily="-64" charset="-128"/>
              </a:rPr>
              <a:t>orientations EIOPA en </a:t>
            </a:r>
            <a:r>
              <a:rPr lang="fr-FR" sz="1600" dirty="0" smtClean="0">
                <a:ea typeface="ＭＳ Ｐゴシック" pitchFamily="-64" charset="-128"/>
              </a:rPr>
              <a:t>complément</a:t>
            </a:r>
            <a:endParaRPr lang="fr-FR" sz="500" dirty="0" smtClean="0">
              <a:ea typeface="ＭＳ Ｐゴシック" pitchFamily="-64" charset="-128"/>
            </a:endParaRPr>
          </a:p>
          <a:p>
            <a:pPr marL="177800" indent="-355600" algn="just">
              <a:buSzPct val="85000"/>
              <a:defRPr/>
            </a:pPr>
            <a:r>
              <a:rPr lang="fr-FR" sz="1800" dirty="0" smtClean="0">
                <a:ea typeface="ＭＳ Ｐゴシック" pitchFamily="-64" charset="-128"/>
              </a:rPr>
              <a:t>… mais quelques éléments devront être déclinés par l’ACPR</a:t>
            </a:r>
          </a:p>
          <a:p>
            <a:pPr marL="812800" lvl="1" indent="-355600" algn="just">
              <a:lnSpc>
                <a:spcPct val="110000"/>
              </a:lnSpc>
              <a:buSzPct val="85000"/>
              <a:defRPr/>
            </a:pPr>
            <a:r>
              <a:rPr lang="fr-FR" sz="1600" dirty="0">
                <a:ea typeface="ＭＳ Ｐゴシック" pitchFamily="-64" charset="-128"/>
              </a:rPr>
              <a:t>Déclinaison des modalités d’exemption de </a:t>
            </a:r>
            <a:r>
              <a:rPr lang="fr-FR" sz="1600" i="1" dirty="0">
                <a:ea typeface="ＭＳ Ｐゴシック" pitchFamily="-64" charset="-128"/>
              </a:rPr>
              <a:t>reporting</a:t>
            </a:r>
          </a:p>
          <a:p>
            <a:pPr marL="1168400" lvl="2" indent="-271463" algn="just">
              <a:lnSpc>
                <a:spcPct val="110000"/>
              </a:lnSpc>
              <a:buSzPct val="85000"/>
              <a:defRPr/>
            </a:pPr>
            <a:r>
              <a:rPr lang="fr-FR" sz="1500" dirty="0">
                <a:latin typeface="Arial" panose="020B0604020202020204" pitchFamily="34" charset="0"/>
                <a:ea typeface="ＭＳ Ｐゴシック" pitchFamily="-64" charset="-128"/>
                <a:cs typeface="Arial" panose="020B0604020202020204" pitchFamily="34" charset="0"/>
                <a:sym typeface="Wingdings" panose="05000000000000000000" pitchFamily="2" charset="2"/>
              </a:rPr>
              <a:t>Sur base annuelle  aucune exemption envisagée</a:t>
            </a:r>
          </a:p>
          <a:p>
            <a:pPr marL="1168400" lvl="2" indent="-271463" algn="just">
              <a:lnSpc>
                <a:spcPct val="110000"/>
              </a:lnSpc>
              <a:buSzPct val="85000"/>
              <a:defRPr/>
            </a:pPr>
            <a:r>
              <a:rPr lang="fr-FR" sz="1500" dirty="0">
                <a:latin typeface="Arial" panose="020B0604020202020204" pitchFamily="34" charset="0"/>
                <a:ea typeface="ＭＳ Ｐゴシック" pitchFamily="-64" charset="-128"/>
                <a:cs typeface="Arial" panose="020B0604020202020204" pitchFamily="34" charset="0"/>
              </a:rPr>
              <a:t>Sur base trimestrielle  </a:t>
            </a:r>
            <a:r>
              <a:rPr lang="fr-FR" sz="1500" dirty="0">
                <a:latin typeface="Arial" panose="020B0604020202020204" pitchFamily="34" charset="0"/>
                <a:ea typeface="ＭＳ Ｐゴシック" pitchFamily="-64" charset="-128"/>
                <a:cs typeface="Arial" panose="020B0604020202020204" pitchFamily="34" charset="0"/>
                <a:sym typeface="Wingdings" panose="05000000000000000000" pitchFamily="2" charset="2"/>
              </a:rPr>
              <a:t> voir slides suivants </a:t>
            </a:r>
            <a:endParaRPr lang="fr-FR" sz="500" dirty="0" smtClean="0">
              <a:ea typeface="ＭＳ Ｐゴシック" pitchFamily="-64" charset="-128"/>
            </a:endParaRPr>
          </a:p>
          <a:p>
            <a:pPr marL="812800" lvl="1" indent="-355600" algn="just">
              <a:lnSpc>
                <a:spcPct val="110000"/>
              </a:lnSpc>
              <a:buSzPct val="85000"/>
              <a:defRPr/>
            </a:pPr>
            <a:r>
              <a:rPr lang="fr-FR" sz="1600" dirty="0" smtClean="0">
                <a:ea typeface="ＭＳ Ｐゴシック" pitchFamily="-64" charset="-128"/>
              </a:rPr>
              <a:t>États </a:t>
            </a:r>
            <a:r>
              <a:rPr lang="fr-FR" sz="1600" dirty="0">
                <a:ea typeface="ＭＳ Ｐゴシック" pitchFamily="-64" charset="-128"/>
              </a:rPr>
              <a:t>nationaux spécifiques</a:t>
            </a:r>
          </a:p>
          <a:p>
            <a:pPr marL="1168400" lvl="2" indent="-271463" algn="just">
              <a:lnSpc>
                <a:spcPct val="110000"/>
              </a:lnSpc>
              <a:buSzPct val="85000"/>
              <a:defRPr/>
            </a:pPr>
            <a:r>
              <a:rPr lang="fr-FR" sz="1500" dirty="0">
                <a:latin typeface="Arial" panose="020B0604020202020204" pitchFamily="34" charset="0"/>
                <a:ea typeface="ＭＳ Ｐゴシック" pitchFamily="-64" charset="-128"/>
                <a:cs typeface="Arial" panose="020B0604020202020204" pitchFamily="34" charset="0"/>
              </a:rPr>
              <a:t>Dans les domaines qui ne sont pas couverts par le </a:t>
            </a:r>
            <a:r>
              <a:rPr lang="fr-FR" sz="1500" i="1" dirty="0">
                <a:latin typeface="Arial" panose="020B0604020202020204" pitchFamily="34" charset="0"/>
                <a:ea typeface="ＭＳ Ｐゴシック" pitchFamily="-64" charset="-128"/>
                <a:cs typeface="Arial" panose="020B0604020202020204" pitchFamily="34" charset="0"/>
              </a:rPr>
              <a:t>reporting</a:t>
            </a:r>
            <a:r>
              <a:rPr lang="fr-FR" sz="1500" dirty="0">
                <a:latin typeface="Arial" panose="020B0604020202020204" pitchFamily="34" charset="0"/>
                <a:ea typeface="ＭＳ Ｐゴシック" pitchFamily="-64" charset="-128"/>
                <a:cs typeface="Arial" panose="020B0604020202020204" pitchFamily="34" charset="0"/>
              </a:rPr>
              <a:t> européen, et </a:t>
            </a:r>
            <a:r>
              <a:rPr lang="fr-FR" sz="1500" dirty="0" smtClean="0">
                <a:latin typeface="Arial" panose="020B0604020202020204" pitchFamily="34" charset="0"/>
                <a:ea typeface="ＭＳ Ｐゴシック" pitchFamily="-64" charset="-128"/>
                <a:cs typeface="Arial" panose="020B0604020202020204" pitchFamily="34" charset="0"/>
              </a:rPr>
              <a:t>correspondent </a:t>
            </a:r>
            <a:r>
              <a:rPr lang="fr-FR" sz="1500" dirty="0">
                <a:latin typeface="Arial" panose="020B0604020202020204" pitchFamily="34" charset="0"/>
                <a:ea typeface="ＭＳ Ｐゴシック" pitchFamily="-64" charset="-128"/>
                <a:cs typeface="Arial" panose="020B0604020202020204" pitchFamily="34" charset="0"/>
              </a:rPr>
              <a:t>à des spécificités du marché national</a:t>
            </a:r>
          </a:p>
          <a:p>
            <a:pPr marL="1168400" lvl="2" indent="-271463" algn="just">
              <a:lnSpc>
                <a:spcPct val="110000"/>
              </a:lnSpc>
              <a:buSzPct val="85000"/>
              <a:defRPr/>
            </a:pPr>
            <a:r>
              <a:rPr lang="fr-FR" sz="1500" dirty="0">
                <a:latin typeface="Arial" panose="020B0604020202020204" pitchFamily="34" charset="0"/>
                <a:ea typeface="ＭＳ Ｐゴシック" pitchFamily="-64" charset="-128"/>
                <a:cs typeface="Arial" panose="020B0604020202020204" pitchFamily="34" charset="0"/>
              </a:rPr>
              <a:t>Élaborés depuis 2012, en voie de finalisation, pour une entrée en application au 31/12/2016 et une première remise en </a:t>
            </a:r>
            <a:r>
              <a:rPr lang="fr-FR" sz="1500" dirty="0" smtClean="0">
                <a:latin typeface="Arial" panose="020B0604020202020204" pitchFamily="34" charset="0"/>
                <a:ea typeface="ＭＳ Ｐゴシック" pitchFamily="-64" charset="-128"/>
                <a:cs typeface="Arial" panose="020B0604020202020204" pitchFamily="34" charset="0"/>
              </a:rPr>
              <a:t>2017</a:t>
            </a:r>
            <a:endParaRPr lang="fr-FR" sz="500" dirty="0" smtClean="0">
              <a:ea typeface="ＭＳ Ｐゴシック" pitchFamily="-64" charset="-128"/>
            </a:endParaRPr>
          </a:p>
          <a:p>
            <a:pPr marL="812800" lvl="1" indent="-355600" algn="just">
              <a:lnSpc>
                <a:spcPct val="110000"/>
              </a:lnSpc>
              <a:buSzPct val="85000"/>
              <a:defRPr/>
            </a:pPr>
            <a:r>
              <a:rPr lang="fr-FR" sz="1600" dirty="0" smtClean="0">
                <a:ea typeface="ＭＳ Ｐゴシック" pitchFamily="-64" charset="-128"/>
              </a:rPr>
              <a:t>D’autres </a:t>
            </a:r>
            <a:r>
              <a:rPr lang="fr-FR" sz="1600" dirty="0">
                <a:ea typeface="ＭＳ Ｐゴシック" pitchFamily="-64" charset="-128"/>
              </a:rPr>
              <a:t>éléments sous approbation de l’ACPR </a:t>
            </a:r>
          </a:p>
          <a:p>
            <a:pPr marL="1168400" lvl="2" indent="-271463" algn="just">
              <a:lnSpc>
                <a:spcPct val="110000"/>
              </a:lnSpc>
              <a:buSzPct val="85000"/>
              <a:defRPr/>
            </a:pPr>
            <a:r>
              <a:rPr lang="fr-FR" sz="1500" dirty="0">
                <a:latin typeface="Arial" panose="020B0604020202020204" pitchFamily="34" charset="0"/>
                <a:ea typeface="ＭＳ Ｐゴシック" pitchFamily="-64" charset="-128"/>
                <a:cs typeface="Arial" panose="020B0604020202020204" pitchFamily="34" charset="0"/>
              </a:rPr>
              <a:t>Non publication d’éléments du SFCR</a:t>
            </a:r>
          </a:p>
          <a:p>
            <a:pPr marL="1168400" lvl="2" indent="-271463" algn="just">
              <a:lnSpc>
                <a:spcPct val="110000"/>
              </a:lnSpc>
              <a:buSzPct val="85000"/>
              <a:defRPr/>
            </a:pPr>
            <a:r>
              <a:rPr lang="fr-FR" sz="1500" dirty="0">
                <a:latin typeface="Arial" panose="020B0604020202020204" pitchFamily="34" charset="0"/>
                <a:ea typeface="ＭＳ Ｐゴシック" pitchFamily="-64" charset="-128"/>
                <a:cs typeface="Arial" panose="020B0604020202020204" pitchFamily="34" charset="0"/>
              </a:rPr>
              <a:t>SFCR unique pour les groupes</a:t>
            </a:r>
            <a:endParaRPr lang="en-US" sz="1500" dirty="0">
              <a:latin typeface="Arial" panose="020B0604020202020204" pitchFamily="34" charset="0"/>
              <a:ea typeface="ＭＳ Ｐゴシック" pitchFamily="-64" charset="-128"/>
              <a:cs typeface="Arial" panose="020B0604020202020204" pitchFamily="34" charset="0"/>
            </a:endParaRPr>
          </a:p>
        </p:txBody>
      </p:sp>
      <p:sp>
        <p:nvSpPr>
          <p:cNvPr id="2" name="Espace réservé de la date 1"/>
          <p:cNvSpPr>
            <a:spLocks noGrp="1"/>
          </p:cNvSpPr>
          <p:nvPr>
            <p:ph type="dt" sz="half" idx="2"/>
          </p:nvPr>
        </p:nvSpPr>
        <p:spPr/>
        <p:txBody>
          <a:bodyPr/>
          <a:lstStyle/>
          <a:p>
            <a:pPr fontAlgn="base">
              <a:spcBef>
                <a:spcPct val="0"/>
              </a:spcBef>
              <a:spcAft>
                <a:spcPct val="0"/>
              </a:spcAft>
              <a:defRPr/>
            </a:pPr>
            <a:r>
              <a:rPr lang="fr-FR" smtClean="0">
                <a:latin typeface="Arial" charset="0"/>
              </a:rPr>
              <a:t>18/12/2014</a:t>
            </a:r>
            <a:endParaRPr lang="fr-FR" dirty="0">
              <a:latin typeface="Arial" charset="0"/>
            </a:endParaRPr>
          </a:p>
        </p:txBody>
      </p:sp>
    </p:spTree>
    <p:extLst>
      <p:ext uri="{BB962C8B-B14F-4D97-AF65-F5344CB8AC3E}">
        <p14:creationId xmlns:p14="http://schemas.microsoft.com/office/powerpoint/2010/main" val="2716180970"/>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re 1"/>
          <p:cNvSpPr>
            <a:spLocks noGrp="1"/>
          </p:cNvSpPr>
          <p:nvPr>
            <p:ph type="title"/>
          </p:nvPr>
        </p:nvSpPr>
        <p:spPr>
          <a:xfrm>
            <a:off x="1071563" y="50899"/>
            <a:ext cx="7244853" cy="785813"/>
          </a:xfrm>
        </p:spPr>
        <p:txBody>
          <a:bodyPr/>
          <a:lstStyle/>
          <a:p>
            <a:pPr algn="l" eaLnBrk="1" hangingPunct="1"/>
            <a:r>
              <a:rPr lang="fr-FR" sz="2800" dirty="0" smtClean="0"/>
              <a:t>Focus sur le </a:t>
            </a:r>
            <a:r>
              <a:rPr lang="fr-FR" sz="2800" i="1" dirty="0" smtClean="0"/>
              <a:t>reporting</a:t>
            </a:r>
            <a:r>
              <a:rPr lang="fr-FR" sz="2800" dirty="0" smtClean="0"/>
              <a:t> trimestriel SII</a:t>
            </a:r>
          </a:p>
        </p:txBody>
      </p:sp>
      <p:sp>
        <p:nvSpPr>
          <p:cNvPr id="32771" name="Espace réservé du contenu 2"/>
          <p:cNvSpPr>
            <a:spLocks noGrp="1"/>
          </p:cNvSpPr>
          <p:nvPr>
            <p:ph idx="1"/>
          </p:nvPr>
        </p:nvSpPr>
        <p:spPr>
          <a:xfrm>
            <a:off x="251520" y="836712"/>
            <a:ext cx="8640960" cy="5472608"/>
          </a:xfrm>
          <a:solidFill>
            <a:schemeClr val="bg1"/>
          </a:solidFill>
        </p:spPr>
        <p:txBody>
          <a:bodyPr>
            <a:normAutofit fontScale="92500" lnSpcReduction="10000"/>
          </a:bodyPr>
          <a:lstStyle/>
          <a:p>
            <a:pPr marL="355600" indent="-355600" algn="just">
              <a:buSzPct val="85000"/>
              <a:defRPr/>
            </a:pPr>
            <a:r>
              <a:rPr lang="fr-FR" sz="1800" b="1" dirty="0" smtClean="0">
                <a:ea typeface="ＭＳ Ｐゴシック" pitchFamily="-64" charset="-128"/>
              </a:rPr>
              <a:t>Directive Solvabilité II</a:t>
            </a:r>
            <a:endParaRPr lang="fr-FR" sz="1800" dirty="0" smtClean="0">
              <a:ea typeface="ＭＳ Ｐゴシック" pitchFamily="-64" charset="-128"/>
            </a:endParaRPr>
          </a:p>
          <a:p>
            <a:pPr marL="812800" lvl="1" indent="-355600" algn="just">
              <a:buSzPct val="85000"/>
              <a:defRPr/>
            </a:pPr>
            <a:r>
              <a:rPr lang="fr-FR" sz="1600" dirty="0" smtClean="0">
                <a:ea typeface="ＭＳ Ｐゴシック" pitchFamily="-64" charset="-128"/>
              </a:rPr>
              <a:t>Possibilité d’exempter </a:t>
            </a:r>
            <a:r>
              <a:rPr lang="fr-FR" sz="1600" dirty="0">
                <a:ea typeface="ＭＳ Ｐゴシック" pitchFamily="-64" charset="-128"/>
              </a:rPr>
              <a:t>certains organismes de </a:t>
            </a:r>
            <a:r>
              <a:rPr lang="fr-FR" sz="1600" i="1" dirty="0">
                <a:ea typeface="ＭＳ Ｐゴシック" pitchFamily="-64" charset="-128"/>
              </a:rPr>
              <a:t>reporting</a:t>
            </a:r>
            <a:r>
              <a:rPr lang="fr-FR" sz="1600" dirty="0">
                <a:ea typeface="ＭＳ Ｐゴシック" pitchFamily="-64" charset="-128"/>
              </a:rPr>
              <a:t> </a:t>
            </a:r>
            <a:r>
              <a:rPr lang="fr-FR" sz="1600" dirty="0" smtClean="0">
                <a:ea typeface="ＭＳ Ｐゴシック" pitchFamily="-64" charset="-128"/>
              </a:rPr>
              <a:t>trimestriel</a:t>
            </a:r>
          </a:p>
          <a:p>
            <a:pPr marL="812800" lvl="1" indent="-355600" algn="just">
              <a:buSzPct val="85000"/>
              <a:defRPr/>
            </a:pPr>
            <a:r>
              <a:rPr lang="fr-FR" sz="1600" dirty="0" smtClean="0">
                <a:ea typeface="ＭＳ Ｐゴシック" pitchFamily="-64" charset="-128"/>
              </a:rPr>
              <a:t>Couverture minimale de 80 % du marché national </a:t>
            </a:r>
          </a:p>
          <a:p>
            <a:pPr marL="1254125" lvl="2" indent="-269875" algn="just">
              <a:buSzPct val="85000"/>
              <a:defRPr/>
            </a:pPr>
            <a:r>
              <a:rPr lang="fr-FR" sz="1500" dirty="0" smtClean="0">
                <a:latin typeface="Arial" panose="020B0604020202020204" pitchFamily="34" charset="0"/>
                <a:ea typeface="ＭＳ Ｐゴシック" pitchFamily="-64" charset="-128"/>
                <a:cs typeface="Arial" panose="020B0604020202020204" pitchFamily="34" charset="0"/>
              </a:rPr>
              <a:t>Part </a:t>
            </a:r>
            <a:r>
              <a:rPr lang="fr-FR" sz="1500" dirty="0">
                <a:latin typeface="Arial" panose="020B0604020202020204" pitchFamily="34" charset="0"/>
                <a:ea typeface="ＭＳ Ｐゴシック" pitchFamily="-64" charset="-128"/>
                <a:cs typeface="Arial" panose="020B0604020202020204" pitchFamily="34" charset="0"/>
              </a:rPr>
              <a:t>de marché </a:t>
            </a:r>
            <a:r>
              <a:rPr lang="fr-FR" sz="1500" dirty="0">
                <a:ea typeface="ＭＳ Ｐゴシック" pitchFamily="-64" charset="-128"/>
              </a:rPr>
              <a:t>v</a:t>
            </a:r>
            <a:r>
              <a:rPr lang="fr-FR" sz="1500" dirty="0" smtClean="0">
                <a:latin typeface="Arial" panose="020B0604020202020204" pitchFamily="34" charset="0"/>
                <a:ea typeface="ＭＳ Ｐゴシック" pitchFamily="-64" charset="-128"/>
                <a:cs typeface="Arial" panose="020B0604020202020204" pitchFamily="34" charset="0"/>
              </a:rPr>
              <a:t>ie =&gt; </a:t>
            </a:r>
            <a:r>
              <a:rPr lang="fr-FR" sz="1500" dirty="0">
                <a:latin typeface="Arial" panose="020B0604020202020204" pitchFamily="34" charset="0"/>
                <a:ea typeface="ＭＳ Ｐゴシック" pitchFamily="-64" charset="-128"/>
                <a:cs typeface="Arial" panose="020B0604020202020204" pitchFamily="34" charset="0"/>
              </a:rPr>
              <a:t>sur la base des provisions techniques </a:t>
            </a:r>
            <a:r>
              <a:rPr lang="fr-FR" sz="1500" dirty="0" smtClean="0">
                <a:latin typeface="Arial" panose="020B0604020202020204" pitchFamily="34" charset="0"/>
                <a:ea typeface="ＭＳ Ｐゴシック" pitchFamily="-64" charset="-128"/>
                <a:cs typeface="Arial" panose="020B0604020202020204" pitchFamily="34" charset="0"/>
              </a:rPr>
              <a:t>brutes</a:t>
            </a:r>
          </a:p>
          <a:p>
            <a:pPr marL="1254125" lvl="2" indent="-269875" algn="just">
              <a:buSzPct val="85000"/>
              <a:defRPr/>
            </a:pPr>
            <a:r>
              <a:rPr lang="fr-FR" sz="1500" dirty="0" smtClean="0">
                <a:latin typeface="Arial" panose="020B0604020202020204" pitchFamily="34" charset="0"/>
                <a:ea typeface="ＭＳ Ｐゴシック" pitchFamily="-64" charset="-128"/>
                <a:cs typeface="Arial" panose="020B0604020202020204" pitchFamily="34" charset="0"/>
              </a:rPr>
              <a:t>Part </a:t>
            </a:r>
            <a:r>
              <a:rPr lang="fr-FR" sz="1500" dirty="0">
                <a:latin typeface="Arial" panose="020B0604020202020204" pitchFamily="34" charset="0"/>
                <a:ea typeface="ＭＳ Ｐゴシック" pitchFamily="-64" charset="-128"/>
                <a:cs typeface="Arial" panose="020B0604020202020204" pitchFamily="34" charset="0"/>
              </a:rPr>
              <a:t>de marché </a:t>
            </a:r>
            <a:r>
              <a:rPr lang="fr-FR" sz="1500" dirty="0">
                <a:ea typeface="ＭＳ Ｐゴシック" pitchFamily="-64" charset="-128"/>
              </a:rPr>
              <a:t>n</a:t>
            </a:r>
            <a:r>
              <a:rPr lang="fr-FR" sz="1500" dirty="0" smtClean="0">
                <a:latin typeface="Arial" panose="020B0604020202020204" pitchFamily="34" charset="0"/>
                <a:ea typeface="ＭＳ Ｐゴシック" pitchFamily="-64" charset="-128"/>
                <a:cs typeface="Arial" panose="020B0604020202020204" pitchFamily="34" charset="0"/>
              </a:rPr>
              <a:t>on </a:t>
            </a:r>
            <a:r>
              <a:rPr lang="fr-FR" sz="1500" dirty="0">
                <a:ea typeface="ＭＳ Ｐゴシック" pitchFamily="-64" charset="-128"/>
              </a:rPr>
              <a:t>v</a:t>
            </a:r>
            <a:r>
              <a:rPr lang="fr-FR" sz="1500" dirty="0" smtClean="0">
                <a:latin typeface="Arial" panose="020B0604020202020204" pitchFamily="34" charset="0"/>
                <a:ea typeface="ＭＳ Ｐゴシック" pitchFamily="-64" charset="-128"/>
                <a:cs typeface="Arial" panose="020B0604020202020204" pitchFamily="34" charset="0"/>
              </a:rPr>
              <a:t>ie =&gt; </a:t>
            </a:r>
            <a:r>
              <a:rPr lang="fr-FR" sz="1500" dirty="0">
                <a:latin typeface="Arial" panose="020B0604020202020204" pitchFamily="34" charset="0"/>
                <a:ea typeface="ＭＳ Ｐゴシック" pitchFamily="-64" charset="-128"/>
                <a:cs typeface="Arial" panose="020B0604020202020204" pitchFamily="34" charset="0"/>
              </a:rPr>
              <a:t>sur la base des primes émises </a:t>
            </a:r>
            <a:r>
              <a:rPr lang="fr-FR" sz="1500" dirty="0" smtClean="0">
                <a:latin typeface="Arial" panose="020B0604020202020204" pitchFamily="34" charset="0"/>
                <a:ea typeface="ＭＳ Ｐゴシック" pitchFamily="-64" charset="-128"/>
                <a:cs typeface="Arial" panose="020B0604020202020204" pitchFamily="34" charset="0"/>
              </a:rPr>
              <a:t>brutes</a:t>
            </a:r>
          </a:p>
          <a:p>
            <a:pPr marL="808038" lvl="1" indent="-363538" algn="just">
              <a:buSzPct val="85000"/>
              <a:defRPr/>
            </a:pPr>
            <a:r>
              <a:rPr lang="fr-FR" sz="1600" dirty="0" smtClean="0">
                <a:ea typeface="ＭＳ Ｐゴシック" pitchFamily="-64" charset="-128"/>
              </a:rPr>
              <a:t>Non exemption des organismes </a:t>
            </a:r>
            <a:r>
              <a:rPr lang="fr-FR" sz="1600" dirty="0">
                <a:ea typeface="ＭＳ Ｐゴシック" pitchFamily="-64" charset="-128"/>
              </a:rPr>
              <a:t>appartenant à des groupes </a:t>
            </a:r>
            <a:r>
              <a:rPr lang="fr-FR" sz="1600" dirty="0" smtClean="0">
                <a:ea typeface="ＭＳ Ｐゴシック" pitchFamily="-64" charset="-128"/>
              </a:rPr>
              <a:t>sauf </a:t>
            </a:r>
            <a:r>
              <a:rPr lang="fr-FR" sz="1600" u="sng" dirty="0" smtClean="0">
                <a:ea typeface="ＭＳ Ｐゴシック" pitchFamily="-64" charset="-128"/>
              </a:rPr>
              <a:t>démonstration</a:t>
            </a:r>
            <a:r>
              <a:rPr lang="fr-FR" sz="1600" dirty="0" smtClean="0">
                <a:ea typeface="ＭＳ Ｐゴシック" pitchFamily="-64" charset="-128"/>
              </a:rPr>
              <a:t> à </a:t>
            </a:r>
            <a:r>
              <a:rPr lang="fr-FR" sz="1600" dirty="0">
                <a:ea typeface="ＭＳ Ｐゴシック" pitchFamily="-64" charset="-128"/>
              </a:rPr>
              <a:t>leur autorité de contrôle que cette fréquence est inappropriée, eu égard à la nature à l’ampleur et à la complexité des risques inhérents à l’activité du </a:t>
            </a:r>
            <a:r>
              <a:rPr lang="fr-FR" sz="1600" dirty="0" smtClean="0">
                <a:ea typeface="ＭＳ Ｐゴシック" pitchFamily="-64" charset="-128"/>
              </a:rPr>
              <a:t>groupe</a:t>
            </a:r>
            <a:endParaRPr lang="fr-FR" sz="1600" dirty="0">
              <a:ea typeface="ＭＳ Ｐゴシック" pitchFamily="-64" charset="-128"/>
            </a:endParaRPr>
          </a:p>
          <a:p>
            <a:pPr marL="808038" lvl="1" indent="-363538" algn="just">
              <a:buSzPct val="85000"/>
              <a:defRPr/>
            </a:pPr>
            <a:r>
              <a:rPr lang="fr-FR" sz="1600" dirty="0">
                <a:ea typeface="ＭＳ Ｐゴシック" pitchFamily="-64" charset="-128"/>
              </a:rPr>
              <a:t>Exemption au niveau du groupe sur </a:t>
            </a:r>
            <a:r>
              <a:rPr lang="fr-FR" sz="1600" u="sng" dirty="0">
                <a:ea typeface="ＭＳ Ｐゴシック" pitchFamily="-64" charset="-128"/>
              </a:rPr>
              <a:t>décision de l’ACPR</a:t>
            </a:r>
            <a:r>
              <a:rPr lang="fr-FR" sz="1600" dirty="0">
                <a:ea typeface="ＭＳ Ｐゴシック" pitchFamily="-64" charset="-128"/>
              </a:rPr>
              <a:t> </a:t>
            </a:r>
            <a:r>
              <a:rPr lang="fr-FR" sz="1600" dirty="0" smtClean="0">
                <a:ea typeface="ＭＳ Ｐゴシック" pitchFamily="-64" charset="-128"/>
              </a:rPr>
              <a:t>si </a:t>
            </a:r>
            <a:r>
              <a:rPr lang="fr-FR" sz="1600" dirty="0">
                <a:ea typeface="ＭＳ Ｐゴシック" pitchFamily="-64" charset="-128"/>
              </a:rPr>
              <a:t>l’ensemble des entités composant le groupe </a:t>
            </a:r>
            <a:r>
              <a:rPr lang="fr-FR" sz="1600" dirty="0" smtClean="0">
                <a:ea typeface="ＭＳ Ｐゴシック" pitchFamily="-64" charset="-128"/>
              </a:rPr>
              <a:t>est exemptée.</a:t>
            </a:r>
          </a:p>
          <a:p>
            <a:pPr marL="360363" indent="-360363"/>
            <a:endParaRPr lang="fr-FR" sz="1800" dirty="0" smtClean="0"/>
          </a:p>
          <a:p>
            <a:pPr marL="360363" indent="-360363"/>
            <a:r>
              <a:rPr lang="fr-FR" sz="1800" dirty="0" smtClean="0"/>
              <a:t>Des </a:t>
            </a:r>
            <a:r>
              <a:rPr lang="fr-FR" sz="1800" dirty="0"/>
              <a:t>simplifications autorisées / prévues dans Solvabilité II…</a:t>
            </a:r>
          </a:p>
          <a:p>
            <a:pPr marL="809625" lvl="1" indent="-365125"/>
            <a:r>
              <a:rPr lang="fr-FR" sz="1600" dirty="0" smtClean="0">
                <a:ea typeface="ＭＳ Ｐゴシック" pitchFamily="-64" charset="-128"/>
              </a:rPr>
              <a:t>Indications détaillées sur </a:t>
            </a:r>
            <a:r>
              <a:rPr lang="fr-FR" sz="1600" dirty="0">
                <a:ea typeface="ＭＳ Ｐゴシック" pitchFamily="-64" charset="-128"/>
              </a:rPr>
              <a:t>le </a:t>
            </a:r>
            <a:r>
              <a:rPr lang="fr-FR" sz="1600" i="1" dirty="0">
                <a:ea typeface="ＭＳ Ｐゴシック" pitchFamily="-64" charset="-128"/>
              </a:rPr>
              <a:t>Best </a:t>
            </a:r>
            <a:r>
              <a:rPr lang="fr-FR" sz="1600" i="1" dirty="0" err="1" smtClean="0">
                <a:ea typeface="ＭＳ Ｐゴシック" pitchFamily="-64" charset="-128"/>
              </a:rPr>
              <a:t>Estimate</a:t>
            </a:r>
            <a:r>
              <a:rPr lang="fr-FR" sz="1600" i="1" dirty="0" smtClean="0">
                <a:ea typeface="ＭＳ Ｐゴシック" pitchFamily="-64" charset="-128"/>
              </a:rPr>
              <a:t> </a:t>
            </a:r>
            <a:r>
              <a:rPr lang="fr-FR" sz="1600" dirty="0">
                <a:ea typeface="ＭＳ Ｐゴシック" pitchFamily="-64" charset="-128"/>
              </a:rPr>
              <a:t>dans le niveau 2 et les </a:t>
            </a:r>
            <a:r>
              <a:rPr lang="fr-FR" sz="1600" dirty="0" smtClean="0">
                <a:ea typeface="ＭＳ Ｐゴシック" pitchFamily="-64" charset="-128"/>
              </a:rPr>
              <a:t>orientations sur </a:t>
            </a:r>
            <a:r>
              <a:rPr lang="fr-FR" sz="1600" dirty="0">
                <a:ea typeface="ＭＳ Ｐゴシック" pitchFamily="-64" charset="-128"/>
              </a:rPr>
              <a:t>les </a:t>
            </a:r>
            <a:r>
              <a:rPr lang="fr-FR" sz="1600" dirty="0" smtClean="0">
                <a:ea typeface="ＭＳ Ｐゴシック" pitchFamily="-64" charset="-128"/>
              </a:rPr>
              <a:t>provisions </a:t>
            </a:r>
            <a:r>
              <a:rPr lang="fr-FR" sz="1600" dirty="0">
                <a:ea typeface="ＭＳ Ｐゴシック" pitchFamily="-64" charset="-128"/>
              </a:rPr>
              <a:t>techniques</a:t>
            </a:r>
          </a:p>
          <a:p>
            <a:pPr marL="809625" lvl="1" indent="-365125"/>
            <a:r>
              <a:rPr lang="fr-FR" sz="1600" dirty="0">
                <a:ea typeface="ＭＳ Ｐゴシック" pitchFamily="-64" charset="-128"/>
              </a:rPr>
              <a:t>Principes généraux sur le reste du bilan</a:t>
            </a:r>
          </a:p>
          <a:p>
            <a:pPr marL="812800" lvl="1" indent="-355600" algn="just">
              <a:buSzPct val="85000"/>
              <a:defRPr/>
            </a:pPr>
            <a:endParaRPr lang="fr-FR" sz="1000" dirty="0" smtClean="0">
              <a:ea typeface="ＭＳ Ｐゴシック" pitchFamily="-64" charset="-128"/>
            </a:endParaRPr>
          </a:p>
          <a:p>
            <a:pPr marL="177800" indent="-355600" algn="just">
              <a:buSzPct val="85000"/>
              <a:defRPr/>
            </a:pPr>
            <a:r>
              <a:rPr lang="fr-FR" sz="1800" dirty="0">
                <a:ea typeface="ＭＳ Ｐゴシック" pitchFamily="-64" charset="-128"/>
              </a:rPr>
              <a:t>Projet de règlement BCE sur les statistiques assurance</a:t>
            </a:r>
          </a:p>
          <a:p>
            <a:pPr marL="809625" lvl="1" indent="-365125">
              <a:defRPr/>
            </a:pPr>
            <a:r>
              <a:rPr lang="fr-FR" sz="1600" dirty="0">
                <a:ea typeface="ＭＳ Ｐゴシック" pitchFamily="-64" charset="-128"/>
              </a:rPr>
              <a:t>Annonce en juillet 2014 par la BCE </a:t>
            </a:r>
            <a:r>
              <a:rPr lang="fr-FR" sz="1600" dirty="0" smtClean="0">
                <a:ea typeface="ＭＳ Ｐゴシック" pitchFamily="-64" charset="-128"/>
              </a:rPr>
              <a:t>d’exigences minimales </a:t>
            </a:r>
            <a:r>
              <a:rPr lang="fr-FR" sz="1600" dirty="0">
                <a:ea typeface="ＭＳ Ｐゴシック" pitchFamily="-64" charset="-128"/>
              </a:rPr>
              <a:t>de couverture trimestrielle </a:t>
            </a:r>
            <a:r>
              <a:rPr lang="fr-FR" sz="1600" dirty="0" smtClean="0">
                <a:ea typeface="ＭＳ Ｐゴシック" pitchFamily="-64" charset="-128"/>
              </a:rPr>
              <a:t>du marché </a:t>
            </a:r>
            <a:r>
              <a:rPr lang="fr-FR" sz="1600" dirty="0">
                <a:ea typeface="ＭＳ Ｐゴシック" pitchFamily="-64" charset="-128"/>
              </a:rPr>
              <a:t>alignées sur les exigences Solvabilité II</a:t>
            </a:r>
          </a:p>
          <a:p>
            <a:pPr marL="809625" lvl="1" indent="-365125">
              <a:defRPr/>
            </a:pPr>
            <a:r>
              <a:rPr lang="fr-FR" sz="1600" dirty="0">
                <a:ea typeface="ＭＳ Ｐゴシック" pitchFamily="-64" charset="-128"/>
              </a:rPr>
              <a:t>À confirmer dans le </a:t>
            </a:r>
            <a:r>
              <a:rPr lang="fr-FR" sz="1600" dirty="0" smtClean="0">
                <a:ea typeface="ＭＳ Ｐゴシック" pitchFamily="-64" charset="-128"/>
              </a:rPr>
              <a:t>règlement à paraître </a:t>
            </a:r>
            <a:r>
              <a:rPr lang="fr-FR" sz="1600" dirty="0">
                <a:ea typeface="ＭＳ Ｐゴシック" pitchFamily="-64" charset="-128"/>
              </a:rPr>
              <a:t>d’ici fin 2014</a:t>
            </a:r>
          </a:p>
          <a:p>
            <a:pPr marL="1254125" lvl="2" indent="-269875" algn="just">
              <a:buSzPct val="85000"/>
              <a:defRPr/>
            </a:pPr>
            <a:r>
              <a:rPr lang="fr-FR" sz="1500" dirty="0" smtClean="0">
                <a:latin typeface="Arial" panose="020B0604020202020204" pitchFamily="34" charset="0"/>
                <a:ea typeface="ＭＳ Ｐゴシック" pitchFamily="-64" charset="-128"/>
                <a:cs typeface="Arial" panose="020B0604020202020204" pitchFamily="34" charset="0"/>
              </a:rPr>
              <a:t>Données complémentaires à Solvabilité II (</a:t>
            </a:r>
            <a:r>
              <a:rPr lang="fr-FR" sz="1500" i="1" dirty="0" smtClean="0">
                <a:latin typeface="Arial" panose="020B0604020202020204" pitchFamily="34" charset="0"/>
                <a:ea typeface="ＭＳ Ｐゴシック" pitchFamily="-64" charset="-128"/>
                <a:cs typeface="Arial" panose="020B0604020202020204" pitchFamily="34" charset="0"/>
              </a:rPr>
              <a:t>« BCE </a:t>
            </a:r>
            <a:r>
              <a:rPr lang="fr-FR" sz="1500" i="1" dirty="0" err="1" smtClean="0">
                <a:latin typeface="Arial" panose="020B0604020202020204" pitchFamily="34" charset="0"/>
                <a:ea typeface="ＭＳ Ｐゴシック" pitchFamily="-64" charset="-128"/>
                <a:cs typeface="Arial" panose="020B0604020202020204" pitchFamily="34" charset="0"/>
              </a:rPr>
              <a:t>add-ons</a:t>
            </a:r>
            <a:r>
              <a:rPr lang="fr-FR" sz="1500" i="1" dirty="0" smtClean="0">
                <a:latin typeface="Arial" panose="020B0604020202020204" pitchFamily="34" charset="0"/>
                <a:ea typeface="ＭＳ Ｐゴシック" pitchFamily="-64" charset="-128"/>
                <a:cs typeface="Arial" panose="020B0604020202020204" pitchFamily="34" charset="0"/>
              </a:rPr>
              <a:t> »</a:t>
            </a:r>
            <a:r>
              <a:rPr lang="fr-FR" sz="1500" dirty="0" smtClean="0">
                <a:latin typeface="Arial" panose="020B0604020202020204" pitchFamily="34" charset="0"/>
                <a:ea typeface="ＭＳ Ｐゴシック" pitchFamily="-64" charset="-128"/>
                <a:cs typeface="Arial" panose="020B0604020202020204" pitchFamily="34" charset="0"/>
              </a:rPr>
              <a:t>)</a:t>
            </a:r>
            <a:endParaRPr lang="fr-FR" sz="1500" dirty="0">
              <a:latin typeface="Arial" panose="020B0604020202020204" pitchFamily="34" charset="0"/>
              <a:ea typeface="ＭＳ Ｐゴシック" pitchFamily="-64" charset="-128"/>
              <a:cs typeface="Arial" panose="020B0604020202020204" pitchFamily="34" charset="0"/>
            </a:endParaRPr>
          </a:p>
          <a:p>
            <a:pPr marL="1254125" lvl="2" indent="-269875" algn="just">
              <a:buSzPct val="85000"/>
              <a:defRPr/>
            </a:pPr>
            <a:r>
              <a:rPr lang="fr-FR" sz="1500" dirty="0">
                <a:latin typeface="Arial" panose="020B0604020202020204" pitchFamily="34" charset="0"/>
                <a:ea typeface="ＭＳ Ｐゴシック" pitchFamily="-64" charset="-128"/>
                <a:cs typeface="Arial" panose="020B0604020202020204" pitchFamily="34" charset="0"/>
              </a:rPr>
              <a:t>D</a:t>
            </a:r>
            <a:r>
              <a:rPr lang="fr-FR" sz="1500" dirty="0" smtClean="0">
                <a:latin typeface="Arial" panose="020B0604020202020204" pitchFamily="34" charset="0"/>
                <a:ea typeface="ＭＳ Ｐゴシック" pitchFamily="-64" charset="-128"/>
                <a:cs typeface="Arial" panose="020B0604020202020204" pitchFamily="34" charset="0"/>
              </a:rPr>
              <a:t>élais </a:t>
            </a:r>
            <a:r>
              <a:rPr lang="fr-FR" sz="1500" dirty="0">
                <a:latin typeface="Arial" panose="020B0604020202020204" pitchFamily="34" charset="0"/>
                <a:ea typeface="ＭＳ Ｐゴシック" pitchFamily="-64" charset="-128"/>
                <a:cs typeface="Arial" panose="020B0604020202020204" pitchFamily="34" charset="0"/>
              </a:rPr>
              <a:t>et modalités de remise</a:t>
            </a:r>
            <a:endParaRPr lang="en-US" sz="1500" dirty="0">
              <a:latin typeface="Arial" panose="020B0604020202020204" pitchFamily="34" charset="0"/>
              <a:ea typeface="ＭＳ Ｐゴシック" pitchFamily="-64" charset="-128"/>
              <a:cs typeface="Arial" panose="020B0604020202020204" pitchFamily="34" charset="0"/>
            </a:endParaRPr>
          </a:p>
        </p:txBody>
      </p:sp>
      <p:sp>
        <p:nvSpPr>
          <p:cNvPr id="2" name="Espace réservé de la date 1"/>
          <p:cNvSpPr>
            <a:spLocks noGrp="1"/>
          </p:cNvSpPr>
          <p:nvPr>
            <p:ph type="dt" sz="half" idx="2"/>
          </p:nvPr>
        </p:nvSpPr>
        <p:spPr/>
        <p:txBody>
          <a:bodyPr/>
          <a:lstStyle/>
          <a:p>
            <a:pPr fontAlgn="base">
              <a:spcBef>
                <a:spcPct val="0"/>
              </a:spcBef>
              <a:spcAft>
                <a:spcPct val="0"/>
              </a:spcAft>
              <a:defRPr/>
            </a:pPr>
            <a:r>
              <a:rPr lang="fr-FR" smtClean="0">
                <a:latin typeface="Arial" charset="0"/>
              </a:rPr>
              <a:t>18/12/2014</a:t>
            </a:r>
            <a:endParaRPr lang="fr-FR" dirty="0">
              <a:latin typeface="Arial" charset="0"/>
            </a:endParaRPr>
          </a:p>
        </p:txBody>
      </p:sp>
    </p:spTree>
    <p:extLst>
      <p:ext uri="{BB962C8B-B14F-4D97-AF65-F5344CB8AC3E}">
        <p14:creationId xmlns:p14="http://schemas.microsoft.com/office/powerpoint/2010/main" val="2565110856"/>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Espace réservé du contenu 2"/>
          <p:cNvSpPr>
            <a:spLocks noGrp="1"/>
          </p:cNvSpPr>
          <p:nvPr>
            <p:ph idx="1"/>
          </p:nvPr>
        </p:nvSpPr>
        <p:spPr>
          <a:xfrm>
            <a:off x="611560" y="1124992"/>
            <a:ext cx="8352928" cy="5040312"/>
          </a:xfrm>
          <a:solidFill>
            <a:schemeClr val="bg1"/>
          </a:solidFill>
        </p:spPr>
        <p:txBody>
          <a:bodyPr>
            <a:noAutofit/>
          </a:bodyPr>
          <a:lstStyle/>
          <a:p>
            <a:pPr marL="357188" indent="-357188" algn="just">
              <a:buSzPct val="85000"/>
              <a:defRPr/>
            </a:pPr>
            <a:r>
              <a:rPr lang="fr-FR" sz="2000" dirty="0" smtClean="0">
                <a:ea typeface="ＭＳ Ｐゴシック" pitchFamily="-64" charset="-128"/>
              </a:rPr>
              <a:t>Approche </a:t>
            </a:r>
            <a:r>
              <a:rPr lang="fr-FR" sz="2000" dirty="0">
                <a:ea typeface="ＭＳ Ｐゴシック" pitchFamily="-64" charset="-128"/>
              </a:rPr>
              <a:t>retenue par </a:t>
            </a:r>
            <a:r>
              <a:rPr lang="fr-FR" sz="2000" dirty="0" smtClean="0">
                <a:ea typeface="ＭＳ Ｐゴシック" pitchFamily="-64" charset="-128"/>
              </a:rPr>
              <a:t>l’ACPR</a:t>
            </a:r>
            <a:r>
              <a:rPr lang="fr-FR" sz="2000" dirty="0">
                <a:ea typeface="ＭＳ Ｐゴシック" pitchFamily="-64" charset="-128"/>
              </a:rPr>
              <a:t> </a:t>
            </a:r>
            <a:r>
              <a:rPr lang="fr-FR" sz="2000" dirty="0" smtClean="0">
                <a:ea typeface="ＭＳ Ｐゴシック" pitchFamily="-64" charset="-128"/>
              </a:rPr>
              <a:t>déclinée en plusieurs points – applicable dès l’exercice préparatoire 2015 :</a:t>
            </a:r>
          </a:p>
          <a:p>
            <a:pPr marL="812800" lvl="1" indent="-355600" algn="just">
              <a:buSzPct val="85000"/>
              <a:defRPr/>
            </a:pPr>
            <a:endParaRPr lang="fr-FR" sz="1000" dirty="0" smtClean="0">
              <a:ea typeface="ＭＳ Ｐゴシック" pitchFamily="-64" charset="-128"/>
            </a:endParaRPr>
          </a:p>
          <a:p>
            <a:pPr marL="627063" lvl="1" indent="0" algn="just">
              <a:buSzPct val="85000"/>
              <a:buNone/>
              <a:tabLst>
                <a:tab pos="896938" algn="l"/>
              </a:tabLst>
              <a:defRPr/>
            </a:pPr>
            <a:r>
              <a:rPr lang="fr-FR" sz="2000" dirty="0" smtClean="0">
                <a:solidFill>
                  <a:srgbClr val="FFCE66"/>
                </a:solidFill>
                <a:ea typeface="ＭＳ Ｐゴシック" pitchFamily="-64" charset="-128"/>
              </a:rPr>
              <a:t>1. </a:t>
            </a:r>
            <a:r>
              <a:rPr lang="fr-FR" sz="2000" dirty="0" smtClean="0">
                <a:ea typeface="ＭＳ Ｐゴシック" pitchFamily="-64" charset="-128"/>
              </a:rPr>
              <a:t>Application des seuils forfaitaires individuels – en taille de bilan</a:t>
            </a:r>
          </a:p>
          <a:p>
            <a:pPr marL="896938" lvl="1" indent="-269875" algn="just">
              <a:buSzPct val="85000"/>
              <a:defRPr/>
            </a:pPr>
            <a:endParaRPr lang="fr-FR" sz="2000" dirty="0" smtClean="0">
              <a:ea typeface="ＭＳ Ｐゴシック" pitchFamily="-64" charset="-128"/>
            </a:endParaRPr>
          </a:p>
          <a:p>
            <a:pPr marL="627063" lvl="1" indent="0" algn="just">
              <a:buSzPct val="85000"/>
              <a:buNone/>
              <a:defRPr/>
            </a:pPr>
            <a:r>
              <a:rPr lang="fr-FR" sz="2000" dirty="0" smtClean="0">
                <a:solidFill>
                  <a:srgbClr val="FFCE66"/>
                </a:solidFill>
                <a:ea typeface="ＭＳ Ｐゴシック" pitchFamily="-64" charset="-128"/>
              </a:rPr>
              <a:t>2. </a:t>
            </a:r>
            <a:r>
              <a:rPr lang="fr-FR" sz="2000" dirty="0" smtClean="0">
                <a:ea typeface="ＭＳ Ｐゴシック" pitchFamily="-64" charset="-128"/>
              </a:rPr>
              <a:t>Traitement complémentaire pour les organismes en dessous de 	ces seuils et appartenant à des groupes, ainsi que pour les 	groupes</a:t>
            </a:r>
          </a:p>
          <a:p>
            <a:pPr marL="896938" lvl="1" indent="-269875" algn="just">
              <a:buSzPct val="85000"/>
              <a:defRPr/>
            </a:pPr>
            <a:endParaRPr lang="fr-FR" sz="2000" dirty="0" smtClean="0">
              <a:ea typeface="ＭＳ Ｐゴシック" pitchFamily="-64" charset="-128"/>
            </a:endParaRPr>
          </a:p>
          <a:p>
            <a:pPr marL="627063" lvl="1" indent="0" algn="just">
              <a:buSzPct val="85000"/>
              <a:buNone/>
              <a:defRPr/>
            </a:pPr>
            <a:r>
              <a:rPr lang="fr-FR" sz="2000" dirty="0" smtClean="0">
                <a:solidFill>
                  <a:srgbClr val="FFCE66"/>
                </a:solidFill>
                <a:ea typeface="ＭＳ Ｐゴシック" pitchFamily="-64" charset="-128"/>
              </a:rPr>
              <a:t>3. </a:t>
            </a:r>
            <a:r>
              <a:rPr lang="fr-FR" sz="2000" dirty="0" smtClean="0">
                <a:ea typeface="ＭＳ Ｐゴシック" pitchFamily="-64" charset="-128"/>
              </a:rPr>
              <a:t>Procédure de mise en œuvre et calendrier</a:t>
            </a:r>
          </a:p>
          <a:p>
            <a:pPr marL="1168400" lvl="2" indent="-355600" algn="just">
              <a:buSzPct val="85000"/>
              <a:defRPr/>
            </a:pPr>
            <a:endParaRPr lang="fr-FR" sz="2000" dirty="0">
              <a:ea typeface="ＭＳ Ｐゴシック" pitchFamily="-64" charset="-128"/>
            </a:endParaRPr>
          </a:p>
          <a:p>
            <a:pPr marL="357188" lvl="2" indent="-357188" algn="just">
              <a:buSzPct val="85000"/>
              <a:buFont typeface="Wingdings" pitchFamily="2" charset="2"/>
              <a:buChar char="q"/>
              <a:defRPr/>
            </a:pPr>
            <a:r>
              <a:rPr lang="fr-FR" sz="2000" b="1" dirty="0">
                <a:ea typeface="ＭＳ Ｐゴシック" pitchFamily="-64" charset="-128"/>
              </a:rPr>
              <a:t>État MCR remis trimestriellement par l’ensemble des </a:t>
            </a:r>
            <a:r>
              <a:rPr lang="fr-FR" sz="2000" b="1" dirty="0" smtClean="0">
                <a:ea typeface="ＭＳ Ｐゴシック" pitchFamily="-64" charset="-128"/>
              </a:rPr>
              <a:t>organismes</a:t>
            </a:r>
          </a:p>
          <a:p>
            <a:pPr marL="896938" lvl="4" indent="-269875" algn="just">
              <a:buSzPct val="85000"/>
              <a:buFont typeface="Wingdings" panose="05000000000000000000" pitchFamily="2" charset="2"/>
              <a:buChar char="§"/>
              <a:defRPr/>
            </a:pPr>
            <a:r>
              <a:rPr lang="fr-FR" sz="2000" dirty="0">
                <a:ea typeface="ＭＳ Ｐゴシック" pitchFamily="-64" charset="-128"/>
              </a:rPr>
              <a:t>A</a:t>
            </a:r>
            <a:r>
              <a:rPr lang="fr-FR" sz="2000" dirty="0" smtClean="0">
                <a:ea typeface="ＭＳ Ｐゴシック" pitchFamily="-64" charset="-128"/>
              </a:rPr>
              <a:t>pplicable </a:t>
            </a:r>
            <a:r>
              <a:rPr lang="fr-FR" sz="2000" dirty="0">
                <a:ea typeface="ＭＳ Ｐゴシック" pitchFamily="-64" charset="-128"/>
              </a:rPr>
              <a:t>dès l’exercice préparatoire 2015</a:t>
            </a:r>
            <a:endParaRPr lang="fr-FR" sz="2000" b="1" dirty="0">
              <a:ea typeface="ＭＳ Ｐゴシック" pitchFamily="-64" charset="-128"/>
            </a:endParaRPr>
          </a:p>
          <a:p>
            <a:pPr marL="812800" lvl="2" indent="0" algn="just">
              <a:buSzPct val="85000"/>
              <a:buNone/>
              <a:defRPr/>
            </a:pPr>
            <a:endParaRPr lang="fr-FR" sz="1800" dirty="0">
              <a:ea typeface="ＭＳ Ｐゴシック" pitchFamily="-64" charset="-128"/>
            </a:endParaRPr>
          </a:p>
          <a:p>
            <a:pPr marL="812800" lvl="1" indent="-355600" algn="just">
              <a:buSzPct val="85000"/>
              <a:defRPr/>
            </a:pPr>
            <a:endParaRPr lang="fr-FR" sz="1800" dirty="0" smtClean="0">
              <a:ea typeface="ＭＳ Ｐゴシック" pitchFamily="-64" charset="-128"/>
            </a:endParaRPr>
          </a:p>
          <a:p>
            <a:pPr marL="812800" lvl="1" indent="-355600" algn="just">
              <a:buSzPct val="85000"/>
              <a:defRPr/>
            </a:pPr>
            <a:endParaRPr lang="fr-FR" sz="1800" dirty="0" smtClean="0">
              <a:ea typeface="ＭＳ Ｐゴシック" pitchFamily="-64" charset="-128"/>
            </a:endParaRPr>
          </a:p>
        </p:txBody>
      </p:sp>
      <p:sp>
        <p:nvSpPr>
          <p:cNvPr id="5" name="Titre 1"/>
          <p:cNvSpPr>
            <a:spLocks noGrp="1"/>
          </p:cNvSpPr>
          <p:nvPr>
            <p:ph type="title"/>
          </p:nvPr>
        </p:nvSpPr>
        <p:spPr>
          <a:xfrm>
            <a:off x="1071563" y="50899"/>
            <a:ext cx="7244853" cy="785813"/>
          </a:xfrm>
        </p:spPr>
        <p:txBody>
          <a:bodyPr/>
          <a:lstStyle/>
          <a:p>
            <a:pPr algn="l" eaLnBrk="1" hangingPunct="1"/>
            <a:r>
              <a:rPr lang="fr-FR" sz="2800" dirty="0" smtClean="0"/>
              <a:t>Focus sur le </a:t>
            </a:r>
            <a:r>
              <a:rPr lang="fr-FR" sz="2800" i="1" dirty="0" smtClean="0"/>
              <a:t>reporting</a:t>
            </a:r>
            <a:r>
              <a:rPr lang="fr-FR" sz="2800" dirty="0" smtClean="0"/>
              <a:t> trimestriel SII</a:t>
            </a:r>
          </a:p>
        </p:txBody>
      </p:sp>
      <p:sp>
        <p:nvSpPr>
          <p:cNvPr id="2" name="Espace réservé de la date 1"/>
          <p:cNvSpPr>
            <a:spLocks noGrp="1"/>
          </p:cNvSpPr>
          <p:nvPr>
            <p:ph type="dt" sz="half" idx="2"/>
          </p:nvPr>
        </p:nvSpPr>
        <p:spPr/>
        <p:txBody>
          <a:bodyPr/>
          <a:lstStyle/>
          <a:p>
            <a:pPr fontAlgn="base">
              <a:spcBef>
                <a:spcPct val="0"/>
              </a:spcBef>
              <a:spcAft>
                <a:spcPct val="0"/>
              </a:spcAft>
              <a:defRPr/>
            </a:pPr>
            <a:r>
              <a:rPr lang="fr-FR" smtClean="0">
                <a:latin typeface="Arial" charset="0"/>
              </a:rPr>
              <a:t>18/12/2014</a:t>
            </a:r>
            <a:endParaRPr lang="fr-FR" dirty="0">
              <a:latin typeface="Arial" charset="0"/>
            </a:endParaRPr>
          </a:p>
        </p:txBody>
      </p:sp>
    </p:spTree>
    <p:extLst>
      <p:ext uri="{BB962C8B-B14F-4D97-AF65-F5344CB8AC3E}">
        <p14:creationId xmlns:p14="http://schemas.microsoft.com/office/powerpoint/2010/main" val="1440969483"/>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3"/>
          <p:cNvSpPr/>
          <p:nvPr/>
        </p:nvSpPr>
        <p:spPr>
          <a:xfrm>
            <a:off x="899592" y="1484784"/>
            <a:ext cx="5832648" cy="792088"/>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747" name="Espace réservé du contenu 2"/>
          <p:cNvSpPr>
            <a:spLocks noGrp="1"/>
          </p:cNvSpPr>
          <p:nvPr>
            <p:ph idx="1"/>
          </p:nvPr>
        </p:nvSpPr>
        <p:spPr>
          <a:xfrm>
            <a:off x="179512" y="1124744"/>
            <a:ext cx="8784976" cy="5184576"/>
          </a:xfrm>
          <a:noFill/>
        </p:spPr>
        <p:txBody>
          <a:bodyPr>
            <a:normAutofit fontScale="85000" lnSpcReduction="10000"/>
          </a:bodyPr>
          <a:lstStyle/>
          <a:p>
            <a:pPr marL="355600" indent="-355600" algn="just">
              <a:buSzPct val="85000"/>
              <a:defRPr/>
            </a:pPr>
            <a:r>
              <a:rPr lang="fr-FR" sz="2000" dirty="0" smtClean="0">
                <a:ea typeface="ＭＳ Ｐゴシック" pitchFamily="-64" charset="-128"/>
              </a:rPr>
              <a:t>Seuils d’application automatique</a:t>
            </a:r>
          </a:p>
          <a:p>
            <a:pPr marL="812800" lvl="1" indent="-355600" algn="just">
              <a:lnSpc>
                <a:spcPct val="90000"/>
              </a:lnSpc>
              <a:buSzPct val="85000"/>
              <a:defRPr/>
            </a:pPr>
            <a:endParaRPr lang="fr-FR" dirty="0" smtClean="0">
              <a:ea typeface="ＭＳ Ｐゴシック" pitchFamily="-64" charset="-128"/>
            </a:endParaRPr>
          </a:p>
          <a:p>
            <a:pPr marL="457200" lvl="1" indent="0" algn="just">
              <a:lnSpc>
                <a:spcPct val="90000"/>
              </a:lnSpc>
              <a:buSzPct val="85000"/>
              <a:buNone/>
              <a:defRPr/>
            </a:pPr>
            <a:r>
              <a:rPr lang="fr-FR" dirty="0" smtClean="0">
                <a:ea typeface="ＭＳ Ｐゴシック" pitchFamily="-64" charset="-128"/>
              </a:rPr>
              <a:t>	</a:t>
            </a:r>
            <a:r>
              <a:rPr lang="fr-FR" b="1" dirty="0" smtClean="0">
                <a:solidFill>
                  <a:schemeClr val="bg1"/>
                </a:solidFill>
                <a:ea typeface="ＭＳ Ｐゴシック" pitchFamily="-64" charset="-128"/>
              </a:rPr>
              <a:t>Seuils vie : 8 milliards d’euros de bilan</a:t>
            </a:r>
          </a:p>
          <a:p>
            <a:pPr marL="457200" lvl="1" indent="0" algn="just">
              <a:lnSpc>
                <a:spcPct val="90000"/>
              </a:lnSpc>
              <a:buSzPct val="85000"/>
              <a:buNone/>
              <a:defRPr/>
            </a:pPr>
            <a:r>
              <a:rPr lang="fr-FR" b="1" dirty="0" smtClean="0">
                <a:solidFill>
                  <a:schemeClr val="bg1"/>
                </a:solidFill>
                <a:ea typeface="ＭＳ Ｐゴシック" pitchFamily="-64" charset="-128"/>
              </a:rPr>
              <a:t>	Seuils non vie </a:t>
            </a:r>
            <a:r>
              <a:rPr lang="fr-FR" b="1" dirty="0">
                <a:solidFill>
                  <a:schemeClr val="bg1"/>
                </a:solidFill>
                <a:ea typeface="ＭＳ Ｐゴシック" pitchFamily="-64" charset="-128"/>
              </a:rPr>
              <a:t>: 0,5 </a:t>
            </a:r>
            <a:r>
              <a:rPr lang="fr-FR" b="1" dirty="0" smtClean="0">
                <a:solidFill>
                  <a:schemeClr val="bg1"/>
                </a:solidFill>
                <a:ea typeface="ＭＳ Ｐゴシック" pitchFamily="-64" charset="-128"/>
              </a:rPr>
              <a:t>milliard </a:t>
            </a:r>
            <a:r>
              <a:rPr lang="fr-FR" b="1" dirty="0">
                <a:solidFill>
                  <a:schemeClr val="bg1"/>
                </a:solidFill>
                <a:ea typeface="ＭＳ Ｐゴシック" pitchFamily="-64" charset="-128"/>
              </a:rPr>
              <a:t>d’euros de bilan</a:t>
            </a:r>
          </a:p>
          <a:p>
            <a:pPr marL="457200" lvl="1" indent="0" algn="just">
              <a:lnSpc>
                <a:spcPct val="90000"/>
              </a:lnSpc>
              <a:buSzPct val="85000"/>
              <a:buNone/>
              <a:defRPr/>
            </a:pPr>
            <a:r>
              <a:rPr lang="fr-FR" b="1" dirty="0" smtClean="0">
                <a:solidFill>
                  <a:schemeClr val="bg1"/>
                </a:solidFill>
                <a:ea typeface="ＭＳ Ｐゴシック" pitchFamily="-64" charset="-128"/>
              </a:rPr>
              <a:t>	Seuils </a:t>
            </a:r>
            <a:r>
              <a:rPr lang="fr-FR" b="1" dirty="0">
                <a:solidFill>
                  <a:schemeClr val="bg1"/>
                </a:solidFill>
                <a:ea typeface="ＭＳ Ｐゴシック" pitchFamily="-64" charset="-128"/>
              </a:rPr>
              <a:t>r</a:t>
            </a:r>
            <a:r>
              <a:rPr lang="fr-FR" b="1" dirty="0" smtClean="0">
                <a:solidFill>
                  <a:schemeClr val="bg1"/>
                </a:solidFill>
                <a:ea typeface="ＭＳ Ｐゴシック" pitchFamily="-64" charset="-128"/>
              </a:rPr>
              <a:t>éassurance </a:t>
            </a:r>
            <a:r>
              <a:rPr lang="fr-FR" b="1" dirty="0">
                <a:solidFill>
                  <a:schemeClr val="bg1"/>
                </a:solidFill>
                <a:ea typeface="ＭＳ Ｐゴシック" pitchFamily="-64" charset="-128"/>
              </a:rPr>
              <a:t>: 4 </a:t>
            </a:r>
            <a:r>
              <a:rPr lang="fr-FR" b="1" dirty="0" smtClean="0">
                <a:solidFill>
                  <a:schemeClr val="bg1"/>
                </a:solidFill>
                <a:ea typeface="ＭＳ Ｐゴシック" pitchFamily="-64" charset="-128"/>
              </a:rPr>
              <a:t>milliards d’euros </a:t>
            </a:r>
            <a:r>
              <a:rPr lang="fr-FR" b="1" dirty="0">
                <a:solidFill>
                  <a:schemeClr val="bg1"/>
                </a:solidFill>
                <a:ea typeface="ＭＳ Ｐゴシック" pitchFamily="-64" charset="-128"/>
              </a:rPr>
              <a:t>de </a:t>
            </a:r>
            <a:r>
              <a:rPr lang="fr-FR" b="1" dirty="0" smtClean="0">
                <a:solidFill>
                  <a:schemeClr val="bg1"/>
                </a:solidFill>
                <a:ea typeface="ＭＳ Ｐゴシック" pitchFamily="-64" charset="-128"/>
              </a:rPr>
              <a:t>bilan</a:t>
            </a:r>
          </a:p>
          <a:p>
            <a:pPr marL="457200" lvl="1" indent="0" algn="just">
              <a:lnSpc>
                <a:spcPct val="90000"/>
              </a:lnSpc>
              <a:buSzPct val="85000"/>
              <a:buNone/>
              <a:defRPr/>
            </a:pPr>
            <a:endParaRPr lang="fr-FR" dirty="0">
              <a:solidFill>
                <a:schemeClr val="bg1"/>
              </a:solidFill>
              <a:ea typeface="ＭＳ Ｐゴシック" pitchFamily="-64" charset="-128"/>
            </a:endParaRPr>
          </a:p>
          <a:p>
            <a:pPr marL="812800" lvl="1" indent="-355600" algn="just">
              <a:lnSpc>
                <a:spcPct val="90000"/>
              </a:lnSpc>
              <a:buSzPct val="85000"/>
              <a:defRPr/>
            </a:pPr>
            <a:endParaRPr lang="fr-FR" sz="1800" b="0" dirty="0" smtClean="0">
              <a:solidFill>
                <a:srgbClr val="FF0000"/>
              </a:solidFill>
              <a:ea typeface="ＭＳ Ｐゴシック" pitchFamily="-64" charset="-128"/>
            </a:endParaRPr>
          </a:p>
          <a:p>
            <a:pPr marL="812800" lvl="1" indent="-273050" algn="just">
              <a:lnSpc>
                <a:spcPct val="90000"/>
              </a:lnSpc>
              <a:buSzPct val="85000"/>
              <a:defRPr/>
            </a:pPr>
            <a:r>
              <a:rPr lang="fr-FR" sz="1800" b="0" i="1" dirty="0" smtClean="0">
                <a:ea typeface="ＭＳ Ｐゴシック" pitchFamily="-64" charset="-128"/>
              </a:rPr>
              <a:t>(Dans l’attente de l’entrée en application des Solvabilité II, ces seuils sont construits sur la valeur de réalisation des actifs des bilans statutaires actuels)</a:t>
            </a:r>
          </a:p>
          <a:p>
            <a:pPr marL="812800" lvl="1" indent="-273050" algn="just">
              <a:lnSpc>
                <a:spcPct val="90000"/>
              </a:lnSpc>
              <a:buSzPct val="85000"/>
              <a:defRPr/>
            </a:pPr>
            <a:endParaRPr lang="fr-FR" sz="600" b="0" dirty="0" smtClean="0">
              <a:ea typeface="ＭＳ Ｐゴシック" pitchFamily="-64" charset="-128"/>
            </a:endParaRPr>
          </a:p>
          <a:p>
            <a:pPr marL="812800" lvl="1" indent="-273050" algn="just">
              <a:lnSpc>
                <a:spcPct val="110000"/>
              </a:lnSpc>
              <a:buSzPct val="85000"/>
              <a:defRPr/>
            </a:pPr>
            <a:r>
              <a:rPr lang="fr-FR" sz="1800" dirty="0">
                <a:ea typeface="ＭＳ Ｐゴシック" pitchFamily="-64" charset="-128"/>
              </a:rPr>
              <a:t>Les organismes qui dépassent ces seuils seront systématiquement soumis au </a:t>
            </a:r>
            <a:r>
              <a:rPr lang="fr-FR" sz="1800" i="1" dirty="0">
                <a:ea typeface="ＭＳ Ｐゴシック" pitchFamily="-64" charset="-128"/>
              </a:rPr>
              <a:t>reporting</a:t>
            </a:r>
            <a:r>
              <a:rPr lang="fr-FR" sz="1800" dirty="0">
                <a:ea typeface="ＭＳ Ｐゴシック" pitchFamily="-64" charset="-128"/>
              </a:rPr>
              <a:t> trimestriel, qu’ils fassent ou non partie d’un groupe</a:t>
            </a:r>
          </a:p>
          <a:p>
            <a:pPr marL="812800" lvl="1" indent="-273050" algn="just">
              <a:lnSpc>
                <a:spcPct val="90000"/>
              </a:lnSpc>
              <a:buSzPct val="85000"/>
              <a:defRPr/>
            </a:pPr>
            <a:endParaRPr lang="fr-FR" sz="600" dirty="0" smtClean="0">
              <a:ea typeface="ＭＳ Ｐゴシック" pitchFamily="-64" charset="-128"/>
            </a:endParaRPr>
          </a:p>
          <a:p>
            <a:pPr marL="812800" lvl="1" indent="-273050" algn="just">
              <a:buSzPct val="85000"/>
              <a:defRPr/>
            </a:pPr>
            <a:r>
              <a:rPr lang="fr-FR" sz="1800" dirty="0" smtClean="0">
                <a:ea typeface="ＭＳ Ｐゴシック" pitchFamily="-64" charset="-128"/>
              </a:rPr>
              <a:t>Cas particulier des </a:t>
            </a:r>
            <a:r>
              <a:rPr lang="fr-FR" sz="1800" b="1" dirty="0" smtClean="0">
                <a:ea typeface="ＭＳ Ｐゴシック" pitchFamily="-64" charset="-128"/>
              </a:rPr>
              <a:t>organismes mixtes </a:t>
            </a:r>
            <a:r>
              <a:rPr lang="fr-FR" sz="1800" dirty="0" smtClean="0">
                <a:ea typeface="ＭＳ Ｐゴシック" pitchFamily="-64" charset="-128"/>
              </a:rPr>
              <a:t>dont </a:t>
            </a:r>
            <a:r>
              <a:rPr lang="fr-FR" sz="1800" dirty="0">
                <a:ea typeface="ＭＳ Ｐゴシック" pitchFamily="-64" charset="-128"/>
              </a:rPr>
              <a:t>le total </a:t>
            </a:r>
            <a:r>
              <a:rPr lang="fr-FR" sz="1800" dirty="0" smtClean="0">
                <a:ea typeface="ＭＳ Ｐゴシック" pitchFamily="-64" charset="-128"/>
              </a:rPr>
              <a:t>de bilan </a:t>
            </a:r>
            <a:r>
              <a:rPr lang="fr-FR" sz="1800" dirty="0">
                <a:ea typeface="ＭＳ Ｐゴシック" pitchFamily="-64" charset="-128"/>
              </a:rPr>
              <a:t>est compris entre 0,5 </a:t>
            </a:r>
            <a:r>
              <a:rPr lang="fr-FR" sz="1800" dirty="0" smtClean="0">
                <a:ea typeface="ＭＳ Ｐゴシック" pitchFamily="-64" charset="-128"/>
              </a:rPr>
              <a:t>Md€ </a:t>
            </a:r>
            <a:r>
              <a:rPr lang="fr-FR" sz="1800" dirty="0">
                <a:ea typeface="ＭＳ Ｐゴシック" pitchFamily="-64" charset="-128"/>
              </a:rPr>
              <a:t>et </a:t>
            </a:r>
            <a:r>
              <a:rPr lang="fr-FR" sz="1800" dirty="0" smtClean="0">
                <a:ea typeface="ＭＳ Ｐゴシック" pitchFamily="-64" charset="-128"/>
              </a:rPr>
              <a:t> 8 Md€ </a:t>
            </a:r>
            <a:endParaRPr lang="fr-FR" sz="1800" dirty="0">
              <a:ea typeface="ＭＳ Ｐゴシック" pitchFamily="-64" charset="-128"/>
            </a:endParaRPr>
          </a:p>
          <a:p>
            <a:pPr marL="1168400" lvl="2" indent="-271463" algn="just">
              <a:buSzPct val="85000"/>
              <a:defRPr/>
            </a:pPr>
            <a:r>
              <a:rPr lang="fr-FR" sz="1800" dirty="0">
                <a:ea typeface="ＭＳ Ｐゴシック" pitchFamily="-64" charset="-128"/>
              </a:rPr>
              <a:t>Estimation d’un total bilan </a:t>
            </a:r>
            <a:r>
              <a:rPr lang="fr-FR" sz="1800" dirty="0" smtClean="0">
                <a:ea typeface="ＭＳ Ｐゴシック" pitchFamily="-64" charset="-128"/>
              </a:rPr>
              <a:t>Non </a:t>
            </a:r>
            <a:r>
              <a:rPr lang="fr-FR" sz="1800" dirty="0">
                <a:ea typeface="ＭＳ Ｐゴシック" pitchFamily="-64" charset="-128"/>
              </a:rPr>
              <a:t>V</a:t>
            </a:r>
            <a:r>
              <a:rPr lang="fr-FR" sz="1800" dirty="0" smtClean="0">
                <a:ea typeface="ＭＳ Ｐゴシック" pitchFamily="-64" charset="-128"/>
              </a:rPr>
              <a:t>ie </a:t>
            </a:r>
            <a:r>
              <a:rPr lang="fr-FR" sz="1800" dirty="0">
                <a:ea typeface="ＭＳ Ｐゴシック" pitchFamily="-64" charset="-128"/>
              </a:rPr>
              <a:t>à confronter au seuil </a:t>
            </a:r>
            <a:r>
              <a:rPr lang="fr-FR" sz="1800" dirty="0" smtClean="0">
                <a:ea typeface="ＭＳ Ｐゴシック" pitchFamily="-64" charset="-128"/>
              </a:rPr>
              <a:t>Non Vie </a:t>
            </a:r>
            <a:endParaRPr lang="fr-FR" sz="1800" dirty="0">
              <a:ea typeface="ＭＳ Ｐゴシック" pitchFamily="-64" charset="-128"/>
            </a:endParaRPr>
          </a:p>
          <a:p>
            <a:pPr marL="1168400" lvl="2" indent="-271463" algn="just">
              <a:buSzPct val="85000"/>
              <a:defRPr/>
            </a:pPr>
            <a:r>
              <a:rPr lang="fr-FR" sz="1800" dirty="0">
                <a:ea typeface="ＭＳ Ｐゴシック" pitchFamily="-64" charset="-128"/>
              </a:rPr>
              <a:t>Assujettissement si </a:t>
            </a:r>
            <a:r>
              <a:rPr lang="fr-FR" sz="1800" dirty="0" smtClean="0">
                <a:ea typeface="ＭＳ Ｐゴシック" pitchFamily="-64" charset="-128"/>
              </a:rPr>
              <a:t>((</a:t>
            </a:r>
            <a:r>
              <a:rPr lang="fr-FR" sz="1800" dirty="0">
                <a:ea typeface="ＭＳ Ｐゴシック" pitchFamily="-64" charset="-128"/>
              </a:rPr>
              <a:t>p</a:t>
            </a:r>
            <a:r>
              <a:rPr lang="fr-FR" sz="1800" dirty="0" smtClean="0">
                <a:ea typeface="ＭＳ Ｐゴシック" pitchFamily="-64" charset="-128"/>
              </a:rPr>
              <a:t>rovisions techniques </a:t>
            </a:r>
            <a:r>
              <a:rPr lang="fr-FR" sz="1800" dirty="0">
                <a:ea typeface="ＭＳ Ｐゴシック" pitchFamily="-64" charset="-128"/>
              </a:rPr>
              <a:t>n</a:t>
            </a:r>
            <a:r>
              <a:rPr lang="fr-FR" sz="1800" dirty="0" smtClean="0">
                <a:ea typeface="ＭＳ Ｐゴシック" pitchFamily="-64" charset="-128"/>
              </a:rPr>
              <a:t>on </a:t>
            </a:r>
            <a:r>
              <a:rPr lang="fr-FR" sz="1800" dirty="0">
                <a:ea typeface="ＭＳ Ｐゴシック" pitchFamily="-64" charset="-128"/>
              </a:rPr>
              <a:t>v</a:t>
            </a:r>
            <a:r>
              <a:rPr lang="fr-FR" sz="1800" dirty="0" smtClean="0">
                <a:ea typeface="ＭＳ Ｐゴシック" pitchFamily="-64" charset="-128"/>
              </a:rPr>
              <a:t>ie </a:t>
            </a:r>
            <a:r>
              <a:rPr lang="fr-FR" sz="1800" dirty="0">
                <a:ea typeface="ＭＳ Ｐゴシック" pitchFamily="-64" charset="-128"/>
              </a:rPr>
              <a:t>/ total des </a:t>
            </a:r>
            <a:r>
              <a:rPr lang="fr-FR" sz="1800" dirty="0" smtClean="0">
                <a:ea typeface="ＭＳ Ｐゴシック" pitchFamily="-64" charset="-128"/>
              </a:rPr>
              <a:t>provisions techniques) </a:t>
            </a:r>
            <a:r>
              <a:rPr lang="fr-FR" sz="1800" dirty="0">
                <a:ea typeface="ＭＳ Ｐゴシック" pitchFamily="-64" charset="-128"/>
              </a:rPr>
              <a:t>* Total </a:t>
            </a:r>
            <a:r>
              <a:rPr lang="fr-FR" sz="1800" dirty="0" smtClean="0">
                <a:ea typeface="ＭＳ Ｐゴシック" pitchFamily="-64" charset="-128"/>
              </a:rPr>
              <a:t>bilan) </a:t>
            </a:r>
            <a:r>
              <a:rPr lang="fr-FR" sz="1800" dirty="0">
                <a:ea typeface="ＭＳ Ｐゴシック" pitchFamily="-64" charset="-128"/>
              </a:rPr>
              <a:t>&gt; 0,5 </a:t>
            </a:r>
            <a:r>
              <a:rPr lang="fr-FR" sz="1800" dirty="0" smtClean="0">
                <a:ea typeface="ＭＳ Ｐゴシック" pitchFamily="-64" charset="-128"/>
              </a:rPr>
              <a:t>Md€ </a:t>
            </a:r>
            <a:endParaRPr lang="fr-FR" sz="1800" dirty="0">
              <a:ea typeface="ＭＳ Ｐゴシック" pitchFamily="-64" charset="-128"/>
            </a:endParaRPr>
          </a:p>
          <a:p>
            <a:pPr marL="1168400" lvl="2" indent="-355600" algn="just">
              <a:buSzPct val="85000"/>
              <a:defRPr/>
            </a:pPr>
            <a:endParaRPr lang="fr-FR" sz="1800" dirty="0">
              <a:ea typeface="ＭＳ Ｐゴシック" pitchFamily="-64" charset="-128"/>
            </a:endParaRPr>
          </a:p>
          <a:p>
            <a:pPr marL="355600" indent="-355600" algn="just">
              <a:buSzPct val="85000"/>
              <a:defRPr/>
            </a:pPr>
            <a:r>
              <a:rPr lang="fr-FR" sz="2000" dirty="0">
                <a:ea typeface="ＭＳ Ｐゴシック" pitchFamily="-64" charset="-128"/>
              </a:rPr>
              <a:t>Organismes en deçà de ces seuils </a:t>
            </a:r>
          </a:p>
          <a:p>
            <a:pPr marL="812800" lvl="1" indent="-273050" algn="just">
              <a:lnSpc>
                <a:spcPct val="110000"/>
              </a:lnSpc>
              <a:buSzPct val="85000"/>
              <a:defRPr/>
            </a:pPr>
            <a:r>
              <a:rPr lang="fr-FR" sz="1800" dirty="0">
                <a:ea typeface="ＭＳ Ｐゴシック" pitchFamily="-64" charset="-128"/>
              </a:rPr>
              <a:t>S’ils ne font pas partie d’un groupe, ils sont de droit exemptés de </a:t>
            </a:r>
            <a:r>
              <a:rPr lang="fr-FR" sz="1800" i="1" dirty="0">
                <a:ea typeface="ＭＳ Ｐゴシック" pitchFamily="-64" charset="-128"/>
              </a:rPr>
              <a:t>reporting</a:t>
            </a:r>
            <a:r>
              <a:rPr lang="fr-FR" sz="1800" dirty="0">
                <a:ea typeface="ＭＳ Ｐゴシック" pitchFamily="-64" charset="-128"/>
              </a:rPr>
              <a:t> trimestriel</a:t>
            </a:r>
          </a:p>
          <a:p>
            <a:pPr marL="812800" lvl="1" indent="-273050" algn="just">
              <a:lnSpc>
                <a:spcPct val="110000"/>
              </a:lnSpc>
              <a:buSzPct val="85000"/>
              <a:defRPr/>
            </a:pPr>
            <a:r>
              <a:rPr lang="fr-FR" sz="1800" dirty="0">
                <a:ea typeface="ＭＳ Ｐゴシック" pitchFamily="-64" charset="-128"/>
              </a:rPr>
              <a:t>S’ils font partie d’un groupe, une analyse complémentaire est nécessaire (voir point suivant</a:t>
            </a:r>
            <a:r>
              <a:rPr lang="fr-FR" sz="1800" dirty="0" smtClean="0">
                <a:ea typeface="ＭＳ Ｐゴシック" pitchFamily="-64" charset="-128"/>
              </a:rPr>
              <a:t>)</a:t>
            </a:r>
            <a:endParaRPr lang="en-US" sz="2000" dirty="0" smtClean="0"/>
          </a:p>
        </p:txBody>
      </p:sp>
      <p:sp>
        <p:nvSpPr>
          <p:cNvPr id="6" name="Titre 1"/>
          <p:cNvSpPr>
            <a:spLocks noGrp="1"/>
          </p:cNvSpPr>
          <p:nvPr>
            <p:ph type="title"/>
          </p:nvPr>
        </p:nvSpPr>
        <p:spPr>
          <a:xfrm>
            <a:off x="1071563" y="116632"/>
            <a:ext cx="7532687" cy="785813"/>
          </a:xfrm>
        </p:spPr>
        <p:txBody>
          <a:bodyPr/>
          <a:lstStyle/>
          <a:p>
            <a:r>
              <a:rPr lang="fr-FR" sz="2800" dirty="0" smtClean="0">
                <a:solidFill>
                  <a:srgbClr val="FFCE66"/>
                </a:solidFill>
              </a:rPr>
              <a:t>1. </a:t>
            </a:r>
            <a:r>
              <a:rPr lang="fr-FR" sz="2800" dirty="0" smtClean="0"/>
              <a:t>Seuils forfaitaires individuels</a:t>
            </a:r>
          </a:p>
        </p:txBody>
      </p:sp>
      <p:sp>
        <p:nvSpPr>
          <p:cNvPr id="5" name="Espace réservé de la date 4"/>
          <p:cNvSpPr>
            <a:spLocks noGrp="1"/>
          </p:cNvSpPr>
          <p:nvPr>
            <p:ph type="dt" sz="half" idx="2"/>
          </p:nvPr>
        </p:nvSpPr>
        <p:spPr/>
        <p:txBody>
          <a:bodyPr/>
          <a:lstStyle/>
          <a:p>
            <a:pPr fontAlgn="base">
              <a:spcBef>
                <a:spcPct val="0"/>
              </a:spcBef>
              <a:spcAft>
                <a:spcPct val="0"/>
              </a:spcAft>
              <a:defRPr/>
            </a:pPr>
            <a:r>
              <a:rPr lang="fr-FR" smtClean="0">
                <a:latin typeface="Arial" charset="0"/>
              </a:rPr>
              <a:t>18/12/2014</a:t>
            </a:r>
            <a:endParaRPr lang="fr-FR" dirty="0">
              <a:latin typeface="Arial" charset="0"/>
            </a:endParaRPr>
          </a:p>
        </p:txBody>
      </p:sp>
    </p:spTree>
    <p:extLst>
      <p:ext uri="{BB962C8B-B14F-4D97-AF65-F5344CB8AC3E}">
        <p14:creationId xmlns:p14="http://schemas.microsoft.com/office/powerpoint/2010/main" val="821726859"/>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Espace réservé du contenu 2"/>
          <p:cNvSpPr>
            <a:spLocks noGrp="1"/>
          </p:cNvSpPr>
          <p:nvPr>
            <p:ph idx="1"/>
          </p:nvPr>
        </p:nvSpPr>
        <p:spPr>
          <a:xfrm>
            <a:off x="611560" y="1196752"/>
            <a:ext cx="7920038" cy="4176687"/>
          </a:xfrm>
          <a:solidFill>
            <a:schemeClr val="bg1"/>
          </a:solidFill>
        </p:spPr>
        <p:txBody>
          <a:bodyPr>
            <a:noAutofit/>
          </a:bodyPr>
          <a:lstStyle/>
          <a:p>
            <a:pPr marL="355600" indent="-355600" algn="just">
              <a:buSzPct val="85000"/>
              <a:defRPr/>
            </a:pPr>
            <a:r>
              <a:rPr lang="fr-FR" sz="1900" dirty="0" smtClean="0">
                <a:ea typeface="ＭＳ Ｐゴシック" pitchFamily="-64" charset="-128"/>
              </a:rPr>
              <a:t>Cas 1 : </a:t>
            </a:r>
            <a:r>
              <a:rPr lang="fr-FR" sz="1900" dirty="0">
                <a:ea typeface="ＭＳ Ｐゴシック" pitchFamily="-64" charset="-128"/>
              </a:rPr>
              <a:t>Groupes dont le total </a:t>
            </a:r>
            <a:r>
              <a:rPr lang="fr-FR" sz="1900" dirty="0" smtClean="0">
                <a:ea typeface="ＭＳ Ｐゴシック" pitchFamily="-64" charset="-128"/>
              </a:rPr>
              <a:t>de bilan </a:t>
            </a:r>
            <a:r>
              <a:rPr lang="fr-FR" sz="1900" dirty="0">
                <a:ea typeface="ＭＳ Ｐゴシック" pitchFamily="-64" charset="-128"/>
              </a:rPr>
              <a:t>est en dessous des seuils </a:t>
            </a:r>
            <a:r>
              <a:rPr lang="fr-FR" sz="1900" dirty="0" smtClean="0">
                <a:ea typeface="ＭＳ Ｐゴシック" pitchFamily="-64" charset="-128"/>
              </a:rPr>
              <a:t>individuels mentionnés précédemment</a:t>
            </a:r>
          </a:p>
          <a:p>
            <a:pPr marL="920750" lvl="1" indent="-285750" algn="just">
              <a:buSzPct val="85000"/>
              <a:buFont typeface="Arial" panose="020B0604020202020204" pitchFamily="34" charset="0"/>
              <a:buChar char="•"/>
              <a:defRPr/>
            </a:pPr>
            <a:r>
              <a:rPr lang="fr-FR" sz="1800" dirty="0" smtClean="0">
                <a:ea typeface="ＭＳ Ｐゴシック" pitchFamily="-64" charset="-128"/>
              </a:rPr>
              <a:t>Exemption de droit du groupe et de </a:t>
            </a:r>
            <a:r>
              <a:rPr lang="fr-FR" sz="1800" dirty="0">
                <a:ea typeface="ＭＳ Ｐゴシック" pitchFamily="-64" charset="-128"/>
              </a:rPr>
              <a:t>l’ensemble des </a:t>
            </a:r>
            <a:r>
              <a:rPr lang="fr-FR" sz="1800" dirty="0" smtClean="0">
                <a:ea typeface="ＭＳ Ｐゴシック" pitchFamily="-64" charset="-128"/>
              </a:rPr>
              <a:t>organismes du groupe</a:t>
            </a:r>
          </a:p>
          <a:p>
            <a:pPr marL="635000" lvl="1" indent="0" algn="just">
              <a:buSzPct val="85000"/>
              <a:buNone/>
              <a:defRPr/>
            </a:pPr>
            <a:endParaRPr lang="fr-FR" sz="1600" dirty="0" smtClean="0">
              <a:ea typeface="ＭＳ Ｐゴシック" pitchFamily="-64" charset="-128"/>
            </a:endParaRPr>
          </a:p>
          <a:p>
            <a:pPr marL="355600" indent="-355600" algn="just">
              <a:buSzPct val="85000"/>
              <a:defRPr/>
            </a:pPr>
            <a:r>
              <a:rPr lang="fr-FR" sz="1900" dirty="0" smtClean="0">
                <a:ea typeface="ＭＳ Ｐゴシック" pitchFamily="-64" charset="-128"/>
              </a:rPr>
              <a:t>Cas 2 : </a:t>
            </a:r>
            <a:r>
              <a:rPr lang="fr-FR" sz="1900" dirty="0">
                <a:ea typeface="ＭＳ Ｐゴシック" pitchFamily="-64" charset="-128"/>
              </a:rPr>
              <a:t>Groupes dont le total </a:t>
            </a:r>
            <a:r>
              <a:rPr lang="fr-FR" sz="1900" dirty="0" smtClean="0">
                <a:ea typeface="ＭＳ Ｐゴシック" pitchFamily="-64" charset="-128"/>
              </a:rPr>
              <a:t>de bilan </a:t>
            </a:r>
            <a:r>
              <a:rPr lang="fr-FR" sz="1900" dirty="0">
                <a:ea typeface="ＭＳ Ｐゴシック" pitchFamily="-64" charset="-128"/>
              </a:rPr>
              <a:t>est </a:t>
            </a:r>
            <a:r>
              <a:rPr lang="fr-FR" sz="1900" dirty="0" smtClean="0">
                <a:ea typeface="ＭＳ Ｐゴシック" pitchFamily="-64" charset="-128"/>
              </a:rPr>
              <a:t>au-dessus </a:t>
            </a:r>
            <a:r>
              <a:rPr lang="fr-FR" sz="1900" dirty="0">
                <a:ea typeface="ＭＳ Ｐゴシック" pitchFamily="-64" charset="-128"/>
              </a:rPr>
              <a:t>des seuils </a:t>
            </a:r>
            <a:r>
              <a:rPr lang="fr-FR" sz="1900" dirty="0" smtClean="0">
                <a:ea typeface="ＭＳ Ｐゴシック" pitchFamily="-64" charset="-128"/>
              </a:rPr>
              <a:t>individuels mentionnés précédemment</a:t>
            </a:r>
            <a:endParaRPr lang="fr-FR" sz="1900" dirty="0">
              <a:ea typeface="ＭＳ Ｐゴシック" pitchFamily="-64" charset="-128"/>
            </a:endParaRPr>
          </a:p>
          <a:p>
            <a:pPr marL="990600" lvl="1" indent="-355600" algn="just">
              <a:buSzPct val="85000"/>
              <a:defRPr/>
            </a:pPr>
            <a:r>
              <a:rPr lang="fr-FR" sz="1800" dirty="0" smtClean="0">
                <a:ea typeface="ＭＳ Ｐゴシック" pitchFamily="-64" charset="-128"/>
              </a:rPr>
              <a:t>Le groupe sera alors soumis de droit au </a:t>
            </a:r>
            <a:r>
              <a:rPr lang="fr-FR" sz="1800" i="1" dirty="0" smtClean="0">
                <a:ea typeface="ＭＳ Ｐゴシック" pitchFamily="-64" charset="-128"/>
              </a:rPr>
              <a:t>reporting</a:t>
            </a:r>
            <a:r>
              <a:rPr lang="fr-FR" sz="1800" dirty="0" smtClean="0">
                <a:ea typeface="ＭＳ Ｐゴシック" pitchFamily="-64" charset="-128"/>
              </a:rPr>
              <a:t> trimestriel groupe</a:t>
            </a:r>
          </a:p>
          <a:p>
            <a:pPr marL="990600" lvl="1" indent="-355600" algn="just">
              <a:buSzPct val="85000"/>
              <a:defRPr/>
            </a:pPr>
            <a:r>
              <a:rPr lang="fr-FR" sz="1800" dirty="0" smtClean="0">
                <a:ea typeface="ＭＳ Ｐゴシック" pitchFamily="-64" charset="-128"/>
              </a:rPr>
              <a:t>Exemption </a:t>
            </a:r>
            <a:r>
              <a:rPr lang="fr-FR" sz="1800" dirty="0">
                <a:ea typeface="ＭＳ Ｐゴシック" pitchFamily="-64" charset="-128"/>
              </a:rPr>
              <a:t>possible </a:t>
            </a:r>
            <a:r>
              <a:rPr lang="fr-FR" sz="1800" dirty="0" smtClean="0">
                <a:ea typeface="ＭＳ Ｐゴシック" pitchFamily="-64" charset="-128"/>
              </a:rPr>
              <a:t>du </a:t>
            </a:r>
            <a:r>
              <a:rPr lang="fr-FR" sz="1800" i="1" dirty="0" smtClean="0">
                <a:ea typeface="ＭＳ Ｐゴシック" pitchFamily="-64" charset="-128"/>
              </a:rPr>
              <a:t>reporting</a:t>
            </a:r>
            <a:r>
              <a:rPr lang="fr-FR" sz="1800" dirty="0" smtClean="0">
                <a:ea typeface="ＭＳ Ｐゴシック" pitchFamily="-64" charset="-128"/>
              </a:rPr>
              <a:t> trimestriel des entités du groupe en dessous des seuls individuels, sur demande à l’ACPR et sous condition de critères </a:t>
            </a:r>
            <a:r>
              <a:rPr lang="fr-FR" sz="1800" dirty="0">
                <a:ea typeface="ＭＳ Ｐゴシック" pitchFamily="-64" charset="-128"/>
              </a:rPr>
              <a:t>de </a:t>
            </a:r>
            <a:r>
              <a:rPr lang="fr-FR" sz="1800" dirty="0" smtClean="0">
                <a:ea typeface="ＭＳ Ｐゴシック" pitchFamily="-64" charset="-128"/>
              </a:rPr>
              <a:t>non significativité </a:t>
            </a:r>
            <a:r>
              <a:rPr lang="fr-FR" sz="1800" dirty="0">
                <a:ea typeface="ＭＳ Ｐゴシック" pitchFamily="-64" charset="-128"/>
              </a:rPr>
              <a:t>de </a:t>
            </a:r>
            <a:r>
              <a:rPr lang="fr-FR" sz="1800" dirty="0" smtClean="0">
                <a:ea typeface="ＭＳ Ｐゴシック" pitchFamily="-64" charset="-128"/>
              </a:rPr>
              <a:t>leur </a:t>
            </a:r>
            <a:r>
              <a:rPr lang="fr-FR" sz="1800" dirty="0">
                <a:ea typeface="ＭＳ Ｐゴシック" pitchFamily="-64" charset="-128"/>
              </a:rPr>
              <a:t>contribution au bilan du </a:t>
            </a:r>
            <a:r>
              <a:rPr lang="fr-FR" sz="1800" dirty="0" smtClean="0">
                <a:ea typeface="ＭＳ Ｐゴシック" pitchFamily="-64" charset="-128"/>
              </a:rPr>
              <a:t>groupe</a:t>
            </a:r>
          </a:p>
          <a:p>
            <a:pPr marL="990600" lvl="1" indent="-355600" algn="just">
              <a:buSzPct val="85000"/>
              <a:defRPr/>
            </a:pPr>
            <a:endParaRPr lang="fr-FR" sz="1600" dirty="0">
              <a:ea typeface="ＭＳ Ｐゴシック" pitchFamily="-64" charset="-128"/>
            </a:endParaRPr>
          </a:p>
          <a:p>
            <a:pPr marL="355600" indent="-355600" algn="just">
              <a:buSzPct val="85000"/>
              <a:defRPr/>
            </a:pPr>
            <a:r>
              <a:rPr lang="fr-FR" sz="1900" i="1" dirty="0" smtClean="0">
                <a:ea typeface="ＭＳ Ｐゴシック" pitchFamily="-64" charset="-128"/>
              </a:rPr>
              <a:t>Nota Bene </a:t>
            </a:r>
            <a:r>
              <a:rPr lang="fr-FR" sz="1900" dirty="0" smtClean="0">
                <a:ea typeface="ＭＳ Ｐゴシック" pitchFamily="-64" charset="-128"/>
              </a:rPr>
              <a:t>: Les </a:t>
            </a:r>
            <a:r>
              <a:rPr lang="fr-FR" sz="1900" dirty="0">
                <a:ea typeface="ＭＳ Ｐゴシック" pitchFamily="-64" charset="-128"/>
              </a:rPr>
              <a:t>seuils à considérer pour les groupes suivront la même logique que celle définie pour les organismes </a:t>
            </a:r>
            <a:r>
              <a:rPr lang="fr-FR" sz="1900" dirty="0" smtClean="0">
                <a:ea typeface="ＭＳ Ｐゴシック" pitchFamily="-64" charset="-128"/>
              </a:rPr>
              <a:t>mixtes </a:t>
            </a:r>
          </a:p>
        </p:txBody>
      </p:sp>
      <p:sp>
        <p:nvSpPr>
          <p:cNvPr id="7" name="Titre 1"/>
          <p:cNvSpPr>
            <a:spLocks noGrp="1"/>
          </p:cNvSpPr>
          <p:nvPr>
            <p:ph type="title"/>
          </p:nvPr>
        </p:nvSpPr>
        <p:spPr>
          <a:xfrm>
            <a:off x="1115616" y="44624"/>
            <a:ext cx="7920880" cy="785813"/>
          </a:xfrm>
        </p:spPr>
        <p:txBody>
          <a:bodyPr>
            <a:noAutofit/>
          </a:bodyPr>
          <a:lstStyle/>
          <a:p>
            <a:pPr algn="just">
              <a:tabLst>
                <a:tab pos="444500" algn="l"/>
              </a:tabLst>
            </a:pPr>
            <a:r>
              <a:rPr lang="fr-FR" sz="2700" dirty="0">
                <a:solidFill>
                  <a:srgbClr val="FFCE66"/>
                </a:solidFill>
              </a:rPr>
              <a:t>2. </a:t>
            </a:r>
            <a:r>
              <a:rPr lang="fr-FR" sz="2700" dirty="0"/>
              <a:t>Approche complémentaire pour les </a:t>
            </a:r>
            <a:r>
              <a:rPr lang="fr-FR" sz="2700" dirty="0" smtClean="0"/>
              <a:t>groupes 	et les organismes les composant</a:t>
            </a:r>
          </a:p>
        </p:txBody>
      </p:sp>
      <p:sp>
        <p:nvSpPr>
          <p:cNvPr id="2" name="Espace réservé de la date 1"/>
          <p:cNvSpPr>
            <a:spLocks noGrp="1"/>
          </p:cNvSpPr>
          <p:nvPr>
            <p:ph type="dt" sz="half" idx="2"/>
          </p:nvPr>
        </p:nvSpPr>
        <p:spPr/>
        <p:txBody>
          <a:bodyPr/>
          <a:lstStyle/>
          <a:p>
            <a:pPr fontAlgn="base">
              <a:spcBef>
                <a:spcPct val="0"/>
              </a:spcBef>
              <a:spcAft>
                <a:spcPct val="0"/>
              </a:spcAft>
              <a:defRPr/>
            </a:pPr>
            <a:r>
              <a:rPr lang="fr-FR" smtClean="0">
                <a:latin typeface="Arial" charset="0"/>
              </a:rPr>
              <a:t>18/12/2014</a:t>
            </a:r>
            <a:endParaRPr lang="fr-FR" dirty="0">
              <a:latin typeface="Arial" charset="0"/>
            </a:endParaRPr>
          </a:p>
        </p:txBody>
      </p:sp>
    </p:spTree>
    <p:extLst>
      <p:ext uri="{BB962C8B-B14F-4D97-AF65-F5344CB8AC3E}">
        <p14:creationId xmlns:p14="http://schemas.microsoft.com/office/powerpoint/2010/main" val="1897356765"/>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Espace réservé du contenu 2"/>
          <p:cNvSpPr>
            <a:spLocks noGrp="1"/>
          </p:cNvSpPr>
          <p:nvPr>
            <p:ph idx="1"/>
          </p:nvPr>
        </p:nvSpPr>
        <p:spPr>
          <a:xfrm>
            <a:off x="251520" y="980728"/>
            <a:ext cx="8496102" cy="5112568"/>
          </a:xfrm>
          <a:solidFill>
            <a:schemeClr val="bg1"/>
          </a:solidFill>
        </p:spPr>
        <p:txBody>
          <a:bodyPr>
            <a:noAutofit/>
          </a:bodyPr>
          <a:lstStyle/>
          <a:p>
            <a:pPr marL="355600" indent="-355600" algn="just">
              <a:lnSpc>
                <a:spcPct val="80000"/>
              </a:lnSpc>
              <a:buSzPct val="85000"/>
              <a:defRPr/>
            </a:pPr>
            <a:r>
              <a:rPr lang="fr-FR" sz="1900" dirty="0">
                <a:ea typeface="ＭＳ Ｐゴシック" pitchFamily="-64" charset="-128"/>
              </a:rPr>
              <a:t>Des instructions seront publiées courant 2015, pour application au 1er janvier 2016 </a:t>
            </a:r>
            <a:endParaRPr lang="fr-FR" sz="1900" dirty="0" smtClean="0">
              <a:ea typeface="ＭＳ Ｐゴシック" pitchFamily="-64" charset="-128"/>
            </a:endParaRPr>
          </a:p>
          <a:p>
            <a:pPr marL="355600" indent="-355600" algn="just">
              <a:lnSpc>
                <a:spcPct val="80000"/>
              </a:lnSpc>
              <a:buSzPct val="85000"/>
              <a:defRPr/>
            </a:pPr>
            <a:endParaRPr lang="fr-FR" sz="1600" dirty="0">
              <a:ea typeface="ＭＳ Ｐゴシック" pitchFamily="-64" charset="-128"/>
            </a:endParaRPr>
          </a:p>
          <a:p>
            <a:pPr marL="355600" indent="-355600" algn="just">
              <a:lnSpc>
                <a:spcPct val="80000"/>
              </a:lnSpc>
              <a:buSzPct val="85000"/>
              <a:defRPr/>
            </a:pPr>
            <a:r>
              <a:rPr lang="fr-FR" sz="1900" dirty="0">
                <a:ea typeface="ＭＳ Ｐゴシック" pitchFamily="-64" charset="-128"/>
              </a:rPr>
              <a:t>Mise en œuvre en grande partie automatique, avec des procédures d’autorisation de l’ACPR limitées </a:t>
            </a:r>
          </a:p>
          <a:p>
            <a:pPr marL="355600" indent="-355600" algn="just">
              <a:buSzPct val="85000"/>
              <a:defRPr/>
            </a:pPr>
            <a:endParaRPr lang="fr-FR" sz="1200" dirty="0" smtClean="0">
              <a:ea typeface="ＭＳ Ｐゴシック" pitchFamily="-64" charset="-128"/>
            </a:endParaRPr>
          </a:p>
          <a:p>
            <a:pPr marL="355600" indent="-355600" algn="just">
              <a:lnSpc>
                <a:spcPct val="80000"/>
              </a:lnSpc>
              <a:buSzPct val="85000"/>
              <a:defRPr/>
            </a:pPr>
            <a:r>
              <a:rPr lang="fr-FR" sz="1900" dirty="0">
                <a:ea typeface="ＭＳ Ｐゴシック" pitchFamily="-64" charset="-128"/>
              </a:rPr>
              <a:t>En 2015 et 2016, mise en œuvre partielle, dans une démarche progressive</a:t>
            </a:r>
          </a:p>
          <a:p>
            <a:pPr marL="812800" lvl="1" indent="-355600" algn="just">
              <a:lnSpc>
                <a:spcPct val="90000"/>
              </a:lnSpc>
              <a:buSzPct val="85000"/>
              <a:defRPr/>
            </a:pPr>
            <a:r>
              <a:rPr lang="fr-FR" sz="1500" dirty="0">
                <a:ea typeface="ＭＳ Ｐゴシック" pitchFamily="-64" charset="-128"/>
              </a:rPr>
              <a:t>S</a:t>
            </a:r>
            <a:r>
              <a:rPr lang="fr-FR" sz="1500" dirty="0" smtClean="0">
                <a:ea typeface="ＭＳ Ｐゴシック" pitchFamily="-64" charset="-128"/>
              </a:rPr>
              <a:t>eules </a:t>
            </a:r>
            <a:r>
              <a:rPr lang="fr-FR" sz="1500" dirty="0">
                <a:ea typeface="ＭＳ Ｐゴシック" pitchFamily="-64" charset="-128"/>
              </a:rPr>
              <a:t>les entités dépassant les seuils </a:t>
            </a:r>
            <a:r>
              <a:rPr lang="fr-FR" sz="1500" dirty="0" smtClean="0">
                <a:ea typeface="ＭＳ Ｐゴシック" pitchFamily="-64" charset="-128"/>
              </a:rPr>
              <a:t>individuels </a:t>
            </a:r>
            <a:r>
              <a:rPr lang="fr-FR" sz="1500" dirty="0">
                <a:ea typeface="ＭＳ Ｐゴシック" pitchFamily="-64" charset="-128"/>
              </a:rPr>
              <a:t>remettront, même au sein des groupes</a:t>
            </a:r>
          </a:p>
          <a:p>
            <a:pPr marL="812800" lvl="1" indent="-355600" algn="just">
              <a:lnSpc>
                <a:spcPct val="90000"/>
              </a:lnSpc>
              <a:buSzPct val="85000"/>
              <a:defRPr/>
            </a:pPr>
            <a:r>
              <a:rPr lang="fr-FR" sz="1500" dirty="0">
                <a:ea typeface="ＭＳ Ｐゴシック" pitchFamily="-64" charset="-128"/>
              </a:rPr>
              <a:t>Seuls les groupes dont </a:t>
            </a:r>
            <a:r>
              <a:rPr lang="fr-FR" sz="1500" dirty="0" smtClean="0">
                <a:ea typeface="ＭＳ Ｐゴシック" pitchFamily="-64" charset="-128"/>
              </a:rPr>
              <a:t>la taille de </a:t>
            </a:r>
            <a:r>
              <a:rPr lang="fr-FR" sz="1500" dirty="0">
                <a:ea typeface="ＭＳ Ｐゴシック" pitchFamily="-64" charset="-128"/>
              </a:rPr>
              <a:t>bilan </a:t>
            </a:r>
            <a:r>
              <a:rPr lang="fr-FR" sz="1500" dirty="0" smtClean="0">
                <a:ea typeface="ＭＳ Ｐゴシック" pitchFamily="-64" charset="-128"/>
              </a:rPr>
              <a:t>est supérieure au seuil individuel et incluant au moins une entité dépassant le seuil individuel remettront</a:t>
            </a:r>
            <a:endParaRPr lang="fr-FR" sz="1500" dirty="0">
              <a:ea typeface="ＭＳ Ｐゴシック" pitchFamily="-64" charset="-128"/>
            </a:endParaRPr>
          </a:p>
          <a:p>
            <a:pPr marL="355600" indent="-355600" algn="just">
              <a:buSzPct val="85000"/>
              <a:defRPr/>
            </a:pPr>
            <a:endParaRPr lang="fr-FR" sz="1200" dirty="0">
              <a:ea typeface="ＭＳ Ｐゴシック" pitchFamily="-64" charset="-128"/>
            </a:endParaRPr>
          </a:p>
          <a:p>
            <a:pPr marL="355600" indent="-355600" algn="just">
              <a:lnSpc>
                <a:spcPct val="80000"/>
              </a:lnSpc>
              <a:buSzPct val="85000"/>
              <a:defRPr/>
            </a:pPr>
            <a:r>
              <a:rPr lang="fr-FR" sz="1900" dirty="0">
                <a:ea typeface="ＭＳ Ｐゴシック" pitchFamily="-64" charset="-128"/>
              </a:rPr>
              <a:t>En </a:t>
            </a:r>
            <a:r>
              <a:rPr lang="fr-FR" sz="1900" dirty="0" smtClean="0">
                <a:ea typeface="ＭＳ Ｐゴシック" pitchFamily="-64" charset="-128"/>
              </a:rPr>
              <a:t>2017 :</a:t>
            </a:r>
            <a:endParaRPr lang="fr-FR" sz="1900" dirty="0">
              <a:ea typeface="ＭＳ Ｐゴシック" pitchFamily="-64" charset="-128"/>
            </a:endParaRPr>
          </a:p>
          <a:p>
            <a:pPr marL="812800" lvl="1" indent="-355600" algn="just">
              <a:lnSpc>
                <a:spcPct val="90000"/>
              </a:lnSpc>
              <a:buSzPct val="85000"/>
              <a:defRPr/>
            </a:pPr>
            <a:r>
              <a:rPr lang="fr-FR" sz="1500" dirty="0">
                <a:ea typeface="ＭＳ Ｐゴシック" pitchFamily="-64" charset="-128"/>
              </a:rPr>
              <a:t>Les entités dont </a:t>
            </a:r>
            <a:r>
              <a:rPr lang="fr-FR" sz="1500" dirty="0" smtClean="0">
                <a:ea typeface="ＭＳ Ｐゴシック" pitchFamily="-64" charset="-128"/>
              </a:rPr>
              <a:t>la taille de </a:t>
            </a:r>
            <a:r>
              <a:rPr lang="fr-FR" sz="1500" dirty="0">
                <a:ea typeface="ＭＳ Ｐゴシック" pitchFamily="-64" charset="-128"/>
              </a:rPr>
              <a:t>bilan est </a:t>
            </a:r>
            <a:r>
              <a:rPr lang="fr-FR" sz="1500" dirty="0" smtClean="0">
                <a:ea typeface="ＭＳ Ｐゴシック" pitchFamily="-64" charset="-128"/>
              </a:rPr>
              <a:t>inférieure </a:t>
            </a:r>
            <a:r>
              <a:rPr lang="fr-FR" sz="1500" dirty="0">
                <a:ea typeface="ＭＳ Ｐゴシック" pitchFamily="-64" charset="-128"/>
              </a:rPr>
              <a:t>au </a:t>
            </a:r>
            <a:r>
              <a:rPr lang="fr-FR" sz="1500" dirty="0" smtClean="0">
                <a:ea typeface="ＭＳ Ｐゴシック" pitchFamily="-64" charset="-128"/>
              </a:rPr>
              <a:t>seuil individuel mais appartiennent </a:t>
            </a:r>
            <a:r>
              <a:rPr lang="fr-FR" sz="1500" dirty="0">
                <a:ea typeface="ＭＳ Ｐゴシック" pitchFamily="-64" charset="-128"/>
              </a:rPr>
              <a:t>à un groupe dont le bilan groupe est </a:t>
            </a:r>
            <a:r>
              <a:rPr lang="fr-FR" sz="1500" dirty="0" smtClean="0">
                <a:ea typeface="ＭＳ Ｐゴシック" pitchFamily="-64" charset="-128"/>
              </a:rPr>
              <a:t>supérieur au seuil groupe remettront </a:t>
            </a:r>
            <a:r>
              <a:rPr lang="fr-FR" sz="1500" dirty="0">
                <a:ea typeface="ＭＳ Ｐゴシック" pitchFamily="-64" charset="-128"/>
              </a:rPr>
              <a:t>SAUF</a:t>
            </a:r>
          </a:p>
          <a:p>
            <a:pPr marL="1346200" lvl="2" indent="-266700" algn="just">
              <a:buSzPct val="85000"/>
              <a:defRPr/>
            </a:pPr>
            <a:r>
              <a:rPr lang="fr-FR" sz="1400" dirty="0" smtClean="0">
                <a:latin typeface="Arial" panose="020B0604020202020204" pitchFamily="34" charset="0"/>
                <a:ea typeface="ＭＳ Ｐゴシック" pitchFamily="-64" charset="-128"/>
                <a:cs typeface="Arial" panose="020B0604020202020204" pitchFamily="34" charset="0"/>
              </a:rPr>
              <a:t>Si elles ont déposé une demande d’exemption en 2016</a:t>
            </a:r>
          </a:p>
          <a:p>
            <a:pPr marL="1346200" lvl="2" indent="-266700" algn="just">
              <a:buSzPct val="85000"/>
              <a:defRPr/>
            </a:pPr>
            <a:r>
              <a:rPr lang="fr-FR" sz="1400" dirty="0" smtClean="0">
                <a:latin typeface="Arial" panose="020B0604020202020204" pitchFamily="34" charset="0"/>
                <a:ea typeface="ＭＳ Ｐゴシック" pitchFamily="-64" charset="-128"/>
                <a:cs typeface="Arial" panose="020B0604020202020204" pitchFamily="34" charset="0"/>
              </a:rPr>
              <a:t>Et si l’ACPR l’a acceptée sur la base du critère de contribution solo et cumulée au bilan groupe</a:t>
            </a:r>
          </a:p>
          <a:p>
            <a:pPr marL="1346200" lvl="2" indent="-355600" algn="just">
              <a:buSzPct val="85000"/>
              <a:defRPr/>
            </a:pPr>
            <a:endParaRPr lang="fr-FR" sz="700" dirty="0" smtClean="0">
              <a:latin typeface="Arial" panose="020B0604020202020204" pitchFamily="34" charset="0"/>
              <a:ea typeface="ＭＳ Ｐゴシック" pitchFamily="-64" charset="-128"/>
              <a:cs typeface="Arial" panose="020B0604020202020204" pitchFamily="34" charset="0"/>
            </a:endParaRPr>
          </a:p>
          <a:p>
            <a:pPr marL="812800" lvl="1" indent="-355600" algn="just">
              <a:lnSpc>
                <a:spcPct val="90000"/>
              </a:lnSpc>
              <a:buSzPct val="85000"/>
              <a:defRPr/>
            </a:pPr>
            <a:r>
              <a:rPr lang="fr-FR" sz="1500" dirty="0">
                <a:ea typeface="ＭＳ Ｐゴシック" pitchFamily="-64" charset="-128"/>
              </a:rPr>
              <a:t>Tous les groupes dont </a:t>
            </a:r>
            <a:r>
              <a:rPr lang="fr-FR" sz="1500" dirty="0" smtClean="0">
                <a:ea typeface="ＭＳ Ｐゴシック" pitchFamily="-64" charset="-128"/>
              </a:rPr>
              <a:t>la taille de </a:t>
            </a:r>
            <a:r>
              <a:rPr lang="fr-FR" sz="1500" dirty="0">
                <a:ea typeface="ＭＳ Ｐゴシック" pitchFamily="-64" charset="-128"/>
              </a:rPr>
              <a:t>bilan est </a:t>
            </a:r>
            <a:r>
              <a:rPr lang="fr-FR" sz="1500" dirty="0" smtClean="0">
                <a:ea typeface="ＭＳ Ｐゴシック" pitchFamily="-64" charset="-128"/>
              </a:rPr>
              <a:t>supérieure au seuil individuel remettront </a:t>
            </a:r>
            <a:r>
              <a:rPr lang="fr-FR" sz="1500" dirty="0">
                <a:ea typeface="ＭＳ Ｐゴシック" pitchFamily="-64" charset="-128"/>
              </a:rPr>
              <a:t>(quelle que soit la taille des entités le composant)</a:t>
            </a:r>
          </a:p>
          <a:p>
            <a:pPr marL="812800" lvl="1" indent="-355600" algn="just">
              <a:lnSpc>
                <a:spcPct val="90000"/>
              </a:lnSpc>
              <a:buSzPct val="85000"/>
              <a:defRPr/>
            </a:pPr>
            <a:endParaRPr lang="fr-FR" sz="1500" dirty="0">
              <a:ea typeface="ＭＳ Ｐゴシック" pitchFamily="-64" charset="-128"/>
            </a:endParaRPr>
          </a:p>
        </p:txBody>
      </p:sp>
      <p:sp>
        <p:nvSpPr>
          <p:cNvPr id="6" name="Titre 1"/>
          <p:cNvSpPr>
            <a:spLocks noGrp="1"/>
          </p:cNvSpPr>
          <p:nvPr>
            <p:ph type="title"/>
          </p:nvPr>
        </p:nvSpPr>
        <p:spPr>
          <a:xfrm>
            <a:off x="1187624" y="34874"/>
            <a:ext cx="7820719" cy="785813"/>
          </a:xfrm>
        </p:spPr>
        <p:txBody>
          <a:bodyPr/>
          <a:lstStyle/>
          <a:p>
            <a:pPr algn="just"/>
            <a:r>
              <a:rPr lang="fr-FR" sz="2800" dirty="0">
                <a:solidFill>
                  <a:srgbClr val="FFCE66"/>
                </a:solidFill>
              </a:rPr>
              <a:t>3</a:t>
            </a:r>
            <a:r>
              <a:rPr lang="fr-FR" sz="2800" dirty="0" smtClean="0">
                <a:solidFill>
                  <a:srgbClr val="FFCE66"/>
                </a:solidFill>
              </a:rPr>
              <a:t>. </a:t>
            </a:r>
            <a:r>
              <a:rPr lang="fr-FR" sz="2800" dirty="0" smtClean="0"/>
              <a:t>Procédure </a:t>
            </a:r>
            <a:r>
              <a:rPr lang="fr-FR" sz="2800" dirty="0"/>
              <a:t>de mise en œuvre et calendrier</a:t>
            </a:r>
            <a:endParaRPr lang="fr-FR" sz="2800" dirty="0" smtClean="0"/>
          </a:p>
        </p:txBody>
      </p:sp>
      <p:sp>
        <p:nvSpPr>
          <p:cNvPr id="2" name="Espace réservé de la date 1"/>
          <p:cNvSpPr>
            <a:spLocks noGrp="1"/>
          </p:cNvSpPr>
          <p:nvPr>
            <p:ph type="dt" sz="half" idx="2"/>
          </p:nvPr>
        </p:nvSpPr>
        <p:spPr/>
        <p:txBody>
          <a:bodyPr/>
          <a:lstStyle/>
          <a:p>
            <a:pPr fontAlgn="base">
              <a:spcBef>
                <a:spcPct val="0"/>
              </a:spcBef>
              <a:spcAft>
                <a:spcPct val="0"/>
              </a:spcAft>
              <a:defRPr/>
            </a:pPr>
            <a:r>
              <a:rPr lang="fr-FR" smtClean="0">
                <a:latin typeface="Arial" charset="0"/>
              </a:rPr>
              <a:t>18/12/2014</a:t>
            </a:r>
            <a:endParaRPr lang="fr-FR" dirty="0">
              <a:latin typeface="Arial" charset="0"/>
            </a:endParaRPr>
          </a:p>
        </p:txBody>
      </p:sp>
    </p:spTree>
    <p:extLst>
      <p:ext uri="{BB962C8B-B14F-4D97-AF65-F5344CB8AC3E}">
        <p14:creationId xmlns:p14="http://schemas.microsoft.com/office/powerpoint/2010/main" val="3393724233"/>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à coins arrondis 8"/>
          <p:cNvSpPr/>
          <p:nvPr/>
        </p:nvSpPr>
        <p:spPr>
          <a:xfrm>
            <a:off x="323528" y="5013175"/>
            <a:ext cx="5400600" cy="1010727"/>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à coins arrondis 2"/>
          <p:cNvSpPr/>
          <p:nvPr/>
        </p:nvSpPr>
        <p:spPr>
          <a:xfrm>
            <a:off x="1763688" y="2636912"/>
            <a:ext cx="7200800" cy="1728192"/>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2" name="Diagramme 1"/>
          <p:cNvGraphicFramePr/>
          <p:nvPr>
            <p:extLst>
              <p:ext uri="{D42A27DB-BD31-4B8C-83A1-F6EECF244321}">
                <p14:modId xmlns:p14="http://schemas.microsoft.com/office/powerpoint/2010/main" val="3885284496"/>
              </p:ext>
            </p:extLst>
          </p:nvPr>
        </p:nvGraphicFramePr>
        <p:xfrm>
          <a:off x="251520" y="1268760"/>
          <a:ext cx="8640960" cy="41922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itre 1"/>
          <p:cNvSpPr>
            <a:spLocks noGrp="1"/>
          </p:cNvSpPr>
          <p:nvPr>
            <p:ph type="title"/>
          </p:nvPr>
        </p:nvSpPr>
        <p:spPr>
          <a:xfrm>
            <a:off x="1187624" y="44624"/>
            <a:ext cx="7848872" cy="785813"/>
          </a:xfrm>
        </p:spPr>
        <p:txBody>
          <a:bodyPr>
            <a:noAutofit/>
          </a:bodyPr>
          <a:lstStyle/>
          <a:p>
            <a:pPr>
              <a:tabLst>
                <a:tab pos="357188" algn="l"/>
              </a:tabLst>
            </a:pPr>
            <a:r>
              <a:rPr lang="fr-FR" sz="2700" dirty="0">
                <a:solidFill>
                  <a:srgbClr val="FFCE66"/>
                </a:solidFill>
              </a:rPr>
              <a:t>4</a:t>
            </a:r>
            <a:r>
              <a:rPr lang="fr-FR" sz="2700" dirty="0" smtClean="0">
                <a:solidFill>
                  <a:srgbClr val="FFCE66"/>
                </a:solidFill>
              </a:rPr>
              <a:t>. </a:t>
            </a:r>
            <a:r>
              <a:rPr lang="fr-FR" sz="2700" dirty="0" smtClean="0"/>
              <a:t>Synthèse</a:t>
            </a:r>
            <a:endParaRPr lang="fr-FR" sz="2700" dirty="0" smtClean="0">
              <a:solidFill>
                <a:srgbClr val="FF0000"/>
              </a:solidFill>
            </a:endParaRPr>
          </a:p>
        </p:txBody>
      </p:sp>
      <p:sp>
        <p:nvSpPr>
          <p:cNvPr id="5" name="ZoneTexte 4"/>
          <p:cNvSpPr txBox="1"/>
          <p:nvPr/>
        </p:nvSpPr>
        <p:spPr>
          <a:xfrm>
            <a:off x="755576" y="6023903"/>
            <a:ext cx="6912768" cy="246221"/>
          </a:xfrm>
          <a:prstGeom prst="rect">
            <a:avLst/>
          </a:prstGeom>
          <a:noFill/>
        </p:spPr>
        <p:txBody>
          <a:bodyPr wrap="square" rtlCol="0">
            <a:spAutoFit/>
          </a:bodyPr>
          <a:lstStyle/>
          <a:p>
            <a:r>
              <a:rPr lang="fr-FR" sz="1000" i="1" dirty="0" smtClean="0">
                <a:solidFill>
                  <a:srgbClr val="002060"/>
                </a:solidFill>
              </a:rPr>
              <a:t>* Rappel: le</a:t>
            </a:r>
            <a:r>
              <a:rPr lang="fr-FR" sz="1000" i="1" dirty="0" smtClean="0">
                <a:solidFill>
                  <a:srgbClr val="FF6600"/>
                </a:solidFill>
              </a:rPr>
              <a:t> </a:t>
            </a:r>
            <a:r>
              <a:rPr lang="fr-FR" sz="1000" i="1" dirty="0" smtClean="0">
                <a:solidFill>
                  <a:srgbClr val="002060"/>
                </a:solidFill>
              </a:rPr>
              <a:t>reporting groupe doit couvrir l’ensemble du périmètre groupe, y compris entités exemptées le cas échéant</a:t>
            </a:r>
            <a:endParaRPr lang="fr-FR" sz="1000" i="1" dirty="0">
              <a:solidFill>
                <a:srgbClr val="002060"/>
              </a:solidFill>
            </a:endParaRPr>
          </a:p>
        </p:txBody>
      </p:sp>
      <p:sp>
        <p:nvSpPr>
          <p:cNvPr id="4" name="ZoneTexte 3"/>
          <p:cNvSpPr txBox="1"/>
          <p:nvPr/>
        </p:nvSpPr>
        <p:spPr>
          <a:xfrm>
            <a:off x="1871700" y="2996952"/>
            <a:ext cx="4068452" cy="338554"/>
          </a:xfrm>
          <a:prstGeom prst="rect">
            <a:avLst/>
          </a:prstGeom>
          <a:noFill/>
        </p:spPr>
        <p:txBody>
          <a:bodyPr wrap="square" rtlCol="0">
            <a:spAutoFit/>
          </a:bodyPr>
          <a:lstStyle/>
          <a:p>
            <a:r>
              <a:rPr lang="fr-FR" sz="1600" b="1" i="1" dirty="0" smtClean="0"/>
              <a:t>Application en 2017</a:t>
            </a:r>
            <a:endParaRPr lang="fr-FR" sz="1600" b="1" i="1" strike="sngStrike" dirty="0"/>
          </a:p>
        </p:txBody>
      </p:sp>
      <p:sp>
        <p:nvSpPr>
          <p:cNvPr id="6" name="Ellipse 5"/>
          <p:cNvSpPr/>
          <p:nvPr/>
        </p:nvSpPr>
        <p:spPr>
          <a:xfrm>
            <a:off x="395536" y="5157192"/>
            <a:ext cx="1800200" cy="6480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dirty="0" smtClean="0"/>
              <a:t>Organismes au-dessus des seuils (non exemptés)</a:t>
            </a:r>
            <a:endParaRPr lang="fr-FR" sz="1050" b="1" dirty="0">
              <a:solidFill>
                <a:srgbClr val="FFC000"/>
              </a:solidFill>
            </a:endParaRPr>
          </a:p>
        </p:txBody>
      </p:sp>
      <p:sp>
        <p:nvSpPr>
          <p:cNvPr id="10" name="Ellipse 9"/>
          <p:cNvSpPr/>
          <p:nvPr/>
        </p:nvSpPr>
        <p:spPr>
          <a:xfrm>
            <a:off x="3959932" y="5093568"/>
            <a:ext cx="1764196" cy="6480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dirty="0" smtClean="0"/>
              <a:t>Organismes solo au-dessous des seuils (exemptés)</a:t>
            </a:r>
            <a:endParaRPr lang="fr-FR" sz="1050" b="1" dirty="0">
              <a:solidFill>
                <a:srgbClr val="FFC000"/>
              </a:solidFill>
            </a:endParaRPr>
          </a:p>
        </p:txBody>
      </p:sp>
      <p:sp>
        <p:nvSpPr>
          <p:cNvPr id="12" name="ZoneTexte 11"/>
          <p:cNvSpPr txBox="1"/>
          <p:nvPr/>
        </p:nvSpPr>
        <p:spPr>
          <a:xfrm>
            <a:off x="2159732" y="5085184"/>
            <a:ext cx="1800200" cy="954107"/>
          </a:xfrm>
          <a:prstGeom prst="rect">
            <a:avLst/>
          </a:prstGeom>
          <a:noFill/>
        </p:spPr>
        <p:txBody>
          <a:bodyPr wrap="square" rtlCol="0">
            <a:spAutoFit/>
          </a:bodyPr>
          <a:lstStyle/>
          <a:p>
            <a:pPr algn="ctr"/>
            <a:r>
              <a:rPr lang="fr-FR" sz="1400" b="1" i="1" dirty="0" smtClean="0"/>
              <a:t>(pour mémoire sur les organismes n’appartenant pas à un groupe)</a:t>
            </a:r>
            <a:endParaRPr lang="fr-FR" sz="1400" b="1" i="1" dirty="0"/>
          </a:p>
        </p:txBody>
      </p:sp>
      <p:sp>
        <p:nvSpPr>
          <p:cNvPr id="8" name="Espace réservé de la date 7"/>
          <p:cNvSpPr>
            <a:spLocks noGrp="1"/>
          </p:cNvSpPr>
          <p:nvPr>
            <p:ph type="dt" sz="half" idx="2"/>
          </p:nvPr>
        </p:nvSpPr>
        <p:spPr/>
        <p:txBody>
          <a:bodyPr/>
          <a:lstStyle/>
          <a:p>
            <a:pPr fontAlgn="base">
              <a:spcBef>
                <a:spcPct val="0"/>
              </a:spcBef>
              <a:spcAft>
                <a:spcPct val="0"/>
              </a:spcAft>
              <a:defRPr/>
            </a:pPr>
            <a:r>
              <a:rPr lang="fr-FR" smtClean="0">
                <a:latin typeface="Arial" charset="0"/>
              </a:rPr>
              <a:t>18/12/2014</a:t>
            </a:r>
            <a:endParaRPr lang="fr-FR" dirty="0">
              <a:latin typeface="Arial" charset="0"/>
            </a:endParaRPr>
          </a:p>
        </p:txBody>
      </p:sp>
    </p:spTree>
    <p:extLst>
      <p:ext uri="{BB962C8B-B14F-4D97-AF65-F5344CB8AC3E}">
        <p14:creationId xmlns:p14="http://schemas.microsoft.com/office/powerpoint/2010/main" val="1427180617"/>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80058" y="122902"/>
            <a:ext cx="8072462" cy="785818"/>
          </a:xfrm>
        </p:spPr>
        <p:txBody>
          <a:bodyPr/>
          <a:lstStyle/>
          <a:p>
            <a:r>
              <a:rPr lang="fr-FR" sz="2800" dirty="0" smtClean="0"/>
              <a:t>2016 :</a:t>
            </a:r>
            <a:r>
              <a:rPr lang="fr-FR" sz="2800" i="1" dirty="0" smtClean="0"/>
              <a:t> </a:t>
            </a:r>
            <a:r>
              <a:rPr lang="fr-FR" sz="2800" dirty="0" smtClean="0"/>
              <a:t>le </a:t>
            </a:r>
            <a:r>
              <a:rPr lang="fr-FR" sz="2800" i="1" dirty="0" smtClean="0"/>
              <a:t>reporting </a:t>
            </a:r>
            <a:r>
              <a:rPr lang="fr-FR" sz="2800" dirty="0" smtClean="0"/>
              <a:t>Solvabilité II devient réglementaire…</a:t>
            </a:r>
            <a:endParaRPr lang="fr-FR" sz="2800" dirty="0"/>
          </a:p>
        </p:txBody>
      </p:sp>
      <p:sp>
        <p:nvSpPr>
          <p:cNvPr id="3" name="Espace réservé du contenu 2"/>
          <p:cNvSpPr>
            <a:spLocks noGrp="1"/>
          </p:cNvSpPr>
          <p:nvPr>
            <p:ph idx="1"/>
          </p:nvPr>
        </p:nvSpPr>
        <p:spPr>
          <a:xfrm>
            <a:off x="539552" y="1340768"/>
            <a:ext cx="8280920" cy="4680520"/>
          </a:xfrm>
        </p:spPr>
        <p:txBody>
          <a:bodyPr>
            <a:normAutofit fontScale="92500" lnSpcReduction="20000"/>
          </a:bodyPr>
          <a:lstStyle/>
          <a:p>
            <a:pPr marL="358775" indent="-358775" algn="just">
              <a:lnSpc>
                <a:spcPct val="150000"/>
              </a:lnSpc>
            </a:pPr>
            <a:r>
              <a:rPr lang="fr-FR" sz="2000" dirty="0" smtClean="0"/>
              <a:t>… Mais une année encore hybride</a:t>
            </a:r>
          </a:p>
          <a:p>
            <a:pPr marL="358775" indent="-358775" algn="just">
              <a:lnSpc>
                <a:spcPct val="150000"/>
              </a:lnSpc>
            </a:pPr>
            <a:r>
              <a:rPr lang="fr-FR" sz="2000" dirty="0" smtClean="0"/>
              <a:t>Documents </a:t>
            </a:r>
            <a:r>
              <a:rPr lang="fr-FR" sz="2000" dirty="0"/>
              <a:t>à remettre en 2016  </a:t>
            </a:r>
            <a:endParaRPr lang="fr-FR" sz="2000" u="sng" dirty="0"/>
          </a:p>
          <a:p>
            <a:pPr lvl="1" indent="-273050" algn="just">
              <a:spcBef>
                <a:spcPts val="445"/>
              </a:spcBef>
            </a:pPr>
            <a:r>
              <a:rPr lang="fr-FR" sz="1800" dirty="0" smtClean="0"/>
              <a:t>CRDA (dossier </a:t>
            </a:r>
            <a:r>
              <a:rPr lang="fr-FR" sz="1800" dirty="0"/>
              <a:t>annuel </a:t>
            </a:r>
            <a:r>
              <a:rPr lang="fr-FR" sz="1800" dirty="0" smtClean="0"/>
              <a:t>« Solvabilité I ») </a:t>
            </a:r>
            <a:r>
              <a:rPr lang="fr-FR" sz="1800" dirty="0"/>
              <a:t>complet au 31/12/2015</a:t>
            </a:r>
          </a:p>
          <a:p>
            <a:pPr lvl="1" indent="-273050" algn="just">
              <a:spcBef>
                <a:spcPts val="445"/>
              </a:spcBef>
            </a:pPr>
            <a:endParaRPr lang="fr-FR" sz="1000" dirty="0"/>
          </a:p>
          <a:p>
            <a:pPr lvl="1" indent="-273050" algn="just">
              <a:spcBef>
                <a:spcPts val="445"/>
              </a:spcBef>
            </a:pPr>
            <a:r>
              <a:rPr lang="fr-FR" sz="1800" dirty="0"/>
              <a:t>En application de Solvabilité II</a:t>
            </a:r>
          </a:p>
          <a:p>
            <a:pPr marL="1347788" lvl="2" indent="-266700" algn="just">
              <a:spcBef>
                <a:spcPts val="445"/>
              </a:spcBef>
              <a:buFont typeface="Arial" panose="020B0604020202020204" pitchFamily="34" charset="0"/>
              <a:buChar char="•"/>
            </a:pPr>
            <a:r>
              <a:rPr lang="fr-FR" sz="1800" i="1" dirty="0">
                <a:latin typeface="Arial" pitchFamily="34" charset="0"/>
                <a:cs typeface="Arial" pitchFamily="34" charset="0"/>
              </a:rPr>
              <a:t>Reporting</a:t>
            </a:r>
            <a:r>
              <a:rPr lang="fr-FR" sz="1800" dirty="0">
                <a:latin typeface="Arial" pitchFamily="34" charset="0"/>
                <a:cs typeface="Arial" pitchFamily="34" charset="0"/>
              </a:rPr>
              <a:t> d’ouverture </a:t>
            </a:r>
            <a:r>
              <a:rPr lang="fr-FR" sz="1800" dirty="0" smtClean="0">
                <a:latin typeface="Arial" pitchFamily="34" charset="0"/>
                <a:cs typeface="Arial" pitchFamily="34" charset="0"/>
              </a:rPr>
              <a:t>S-II </a:t>
            </a:r>
            <a:r>
              <a:rPr lang="fr-FR" sz="1800" dirty="0">
                <a:latin typeface="Arial" pitchFamily="34" charset="0"/>
                <a:cs typeface="Arial" pitchFamily="34" charset="0"/>
              </a:rPr>
              <a:t>au 01/01/2016 </a:t>
            </a:r>
            <a:r>
              <a:rPr lang="fr-FR" sz="1800" dirty="0" smtClean="0">
                <a:latin typeface="Arial" pitchFamily="34" charset="0"/>
                <a:cs typeface="Arial" pitchFamily="34" charset="0"/>
              </a:rPr>
              <a:t>le 19 mai (solo et groupes)</a:t>
            </a:r>
            <a:endParaRPr lang="fr-FR" sz="1800" dirty="0">
              <a:latin typeface="Arial" pitchFamily="34" charset="0"/>
              <a:cs typeface="Arial" pitchFamily="34" charset="0"/>
            </a:endParaRPr>
          </a:p>
          <a:p>
            <a:pPr marL="1347788" lvl="2" indent="-266700" algn="just">
              <a:spcBef>
                <a:spcPts val="445"/>
              </a:spcBef>
              <a:buFont typeface="Arial" panose="020B0604020202020204" pitchFamily="34" charset="0"/>
              <a:buChar char="•"/>
            </a:pPr>
            <a:endParaRPr lang="fr-FR" sz="500" dirty="0">
              <a:latin typeface="Arial" pitchFamily="34" charset="0"/>
              <a:cs typeface="Arial" pitchFamily="34" charset="0"/>
            </a:endParaRPr>
          </a:p>
          <a:p>
            <a:pPr marL="1700213" lvl="3" indent="-352425" algn="just">
              <a:spcBef>
                <a:spcPts val="445"/>
              </a:spcBef>
              <a:buFont typeface="Wingdings" panose="05000000000000000000" pitchFamily="2" charset="2"/>
              <a:buChar char="v"/>
            </a:pPr>
            <a:r>
              <a:rPr lang="fr-FR" sz="1800" dirty="0">
                <a:latin typeface="Arial" pitchFamily="34" charset="0"/>
                <a:cs typeface="Arial" pitchFamily="34" charset="0"/>
              </a:rPr>
              <a:t>Quelques états (Bilan, Fonds Propres, SCR et MCR</a:t>
            </a:r>
            <a:r>
              <a:rPr lang="fr-FR" sz="1800" dirty="0" smtClean="0">
                <a:latin typeface="Arial" pitchFamily="34" charset="0"/>
                <a:cs typeface="Arial" pitchFamily="34" charset="0"/>
              </a:rPr>
              <a:t>)</a:t>
            </a:r>
          </a:p>
          <a:p>
            <a:pPr marL="1700213" lvl="3" indent="-352425" algn="just">
              <a:spcBef>
                <a:spcPts val="445"/>
              </a:spcBef>
              <a:buFont typeface="Wingdings" panose="05000000000000000000" pitchFamily="2" charset="2"/>
              <a:buChar char="v"/>
            </a:pPr>
            <a:endParaRPr lang="fr-FR" sz="500" dirty="0">
              <a:latin typeface="Arial" pitchFamily="34" charset="0"/>
              <a:cs typeface="Arial" pitchFamily="34" charset="0"/>
            </a:endParaRPr>
          </a:p>
          <a:p>
            <a:pPr marL="1347788" lvl="2" indent="-266700" algn="just">
              <a:spcBef>
                <a:spcPts val="445"/>
              </a:spcBef>
              <a:buFont typeface="Arial" panose="020B0604020202020204" pitchFamily="34" charset="0"/>
              <a:buChar char="•"/>
            </a:pPr>
            <a:r>
              <a:rPr lang="fr-FR" sz="1800" dirty="0">
                <a:latin typeface="Arial" pitchFamily="34" charset="0"/>
                <a:cs typeface="Arial" pitchFamily="34" charset="0"/>
              </a:rPr>
              <a:t>États trimestriels </a:t>
            </a:r>
            <a:r>
              <a:rPr lang="fr-FR" sz="1800" dirty="0" smtClean="0">
                <a:latin typeface="Arial" pitchFamily="34" charset="0"/>
                <a:cs typeface="Arial" pitchFamily="34" charset="0"/>
              </a:rPr>
              <a:t>S-II </a:t>
            </a:r>
            <a:r>
              <a:rPr lang="fr-FR" sz="1800" dirty="0">
                <a:latin typeface="Arial" pitchFamily="34" charset="0"/>
                <a:cs typeface="Arial" pitchFamily="34" charset="0"/>
              </a:rPr>
              <a:t>à fin mars, fin juin, fin septembre et fin décembre à T + 8 semaines (T+14 pour groupes) – </a:t>
            </a:r>
            <a:r>
              <a:rPr lang="fr-FR" sz="1800" i="1" dirty="0">
                <a:latin typeface="Arial" pitchFamily="34" charset="0"/>
                <a:cs typeface="Arial" pitchFamily="34" charset="0"/>
              </a:rPr>
              <a:t>règles d’exemption sur la base de seuils (cf. partie </a:t>
            </a:r>
            <a:r>
              <a:rPr lang="fr-FR" sz="1800" i="1" dirty="0" smtClean="0">
                <a:latin typeface="Arial" pitchFamily="34" charset="0"/>
                <a:cs typeface="Arial" pitchFamily="34" charset="0"/>
              </a:rPr>
              <a:t>2)</a:t>
            </a:r>
            <a:r>
              <a:rPr lang="fr-FR" sz="1800" dirty="0" smtClean="0">
                <a:latin typeface="Arial" pitchFamily="34" charset="0"/>
                <a:cs typeface="Arial" pitchFamily="34" charset="0"/>
              </a:rPr>
              <a:t> soit pour l’individuel T1 le 19 mai, T2 le 18 aout, T3 le 18 novembre 2014 et T4 le 17 février 2017</a:t>
            </a:r>
            <a:r>
              <a:rPr lang="fr-FR" sz="1800" i="1" dirty="0" smtClean="0">
                <a:latin typeface="Arial" pitchFamily="34" charset="0"/>
                <a:cs typeface="Arial" pitchFamily="34" charset="0"/>
              </a:rPr>
              <a:t>.</a:t>
            </a:r>
            <a:endParaRPr lang="fr-FR" sz="1800" i="1" dirty="0">
              <a:latin typeface="Arial" pitchFamily="34" charset="0"/>
              <a:cs typeface="Arial" pitchFamily="34" charset="0"/>
            </a:endParaRPr>
          </a:p>
          <a:p>
            <a:pPr marL="1347788" lvl="2" indent="-266700" algn="just">
              <a:spcBef>
                <a:spcPts val="445"/>
              </a:spcBef>
              <a:buFont typeface="Arial" panose="020B0604020202020204" pitchFamily="34" charset="0"/>
              <a:buChar char="•"/>
            </a:pPr>
            <a:endParaRPr lang="fr-FR" sz="500" i="1" dirty="0">
              <a:latin typeface="Arial" pitchFamily="34" charset="0"/>
              <a:cs typeface="Arial" pitchFamily="34" charset="0"/>
            </a:endParaRPr>
          </a:p>
          <a:p>
            <a:pPr marL="1347788" lvl="2" indent="-266700" algn="just">
              <a:spcBef>
                <a:spcPts val="445"/>
              </a:spcBef>
              <a:buFont typeface="Arial" panose="020B0604020202020204" pitchFamily="34" charset="0"/>
              <a:buChar char="•"/>
            </a:pPr>
            <a:r>
              <a:rPr lang="fr-FR" sz="1800" dirty="0">
                <a:latin typeface="Arial" pitchFamily="34" charset="0"/>
                <a:cs typeface="Arial" pitchFamily="34" charset="0"/>
              </a:rPr>
              <a:t>Rapport </a:t>
            </a:r>
            <a:r>
              <a:rPr lang="fr-FR" sz="1800" dirty="0" smtClean="0">
                <a:latin typeface="Arial" pitchFamily="34" charset="0"/>
                <a:cs typeface="Arial" pitchFamily="34" charset="0"/>
              </a:rPr>
              <a:t>ORSA</a:t>
            </a:r>
            <a:endParaRPr lang="fr-FR" sz="1000" dirty="0">
              <a:latin typeface="Arial" pitchFamily="34" charset="0"/>
              <a:cs typeface="Arial" pitchFamily="34" charset="0"/>
            </a:endParaRPr>
          </a:p>
          <a:p>
            <a:pPr lvl="1" indent="-273050" algn="just">
              <a:spcBef>
                <a:spcPts val="445"/>
              </a:spcBef>
            </a:pPr>
            <a:r>
              <a:rPr lang="fr-FR" sz="1800" dirty="0"/>
              <a:t>L’ensemble de ces éléments se retrouve dans la partie Solvabilité II du site internet de l’ACPR </a:t>
            </a:r>
            <a:r>
              <a:rPr lang="fr-FR" sz="1800" dirty="0" smtClean="0"/>
              <a:t>: </a:t>
            </a:r>
            <a:r>
              <a:rPr lang="fr-FR" sz="1800" dirty="0" smtClean="0">
                <a:hlinkClick r:id="rId3"/>
              </a:rPr>
              <a:t>http://acpr.banque-france.fr/solvabilite2.html</a:t>
            </a:r>
            <a:endParaRPr lang="fr-FR" sz="1800" dirty="0"/>
          </a:p>
        </p:txBody>
      </p:sp>
      <p:sp>
        <p:nvSpPr>
          <p:cNvPr id="4" name="Espace réservé de la date 3"/>
          <p:cNvSpPr>
            <a:spLocks noGrp="1"/>
          </p:cNvSpPr>
          <p:nvPr>
            <p:ph type="dt" sz="half" idx="2"/>
          </p:nvPr>
        </p:nvSpPr>
        <p:spPr/>
        <p:txBody>
          <a:bodyPr/>
          <a:lstStyle/>
          <a:p>
            <a:pPr fontAlgn="base">
              <a:spcBef>
                <a:spcPct val="0"/>
              </a:spcBef>
              <a:spcAft>
                <a:spcPct val="0"/>
              </a:spcAft>
              <a:defRPr/>
            </a:pPr>
            <a:r>
              <a:rPr lang="fr-FR" smtClean="0">
                <a:latin typeface="Arial" charset="0"/>
              </a:rPr>
              <a:t>18/12/2014</a:t>
            </a:r>
            <a:endParaRPr lang="fr-FR" dirty="0">
              <a:latin typeface="Arial" charset="0"/>
            </a:endParaRPr>
          </a:p>
        </p:txBody>
      </p:sp>
    </p:spTree>
    <p:extLst>
      <p:ext uri="{BB962C8B-B14F-4D97-AF65-F5344CB8AC3E}">
        <p14:creationId xmlns:p14="http://schemas.microsoft.com/office/powerpoint/2010/main" val="1138216138"/>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15616" y="44624"/>
            <a:ext cx="7056784" cy="785818"/>
          </a:xfrm>
        </p:spPr>
        <p:txBody>
          <a:bodyPr/>
          <a:lstStyle/>
          <a:p>
            <a:r>
              <a:rPr lang="fr-FR" sz="2800" dirty="0" smtClean="0"/>
              <a:t>2017 : le </a:t>
            </a:r>
            <a:r>
              <a:rPr lang="fr-FR" sz="2800" i="1" dirty="0" smtClean="0"/>
              <a:t>reporting</a:t>
            </a:r>
            <a:r>
              <a:rPr lang="fr-FR" sz="2800" dirty="0" smtClean="0"/>
              <a:t> cible s’applique</a:t>
            </a:r>
            <a:endParaRPr lang="fr-FR" sz="2800" dirty="0"/>
          </a:p>
        </p:txBody>
      </p:sp>
      <p:sp>
        <p:nvSpPr>
          <p:cNvPr id="3" name="Espace réservé du contenu 2"/>
          <p:cNvSpPr>
            <a:spLocks noGrp="1"/>
          </p:cNvSpPr>
          <p:nvPr>
            <p:ph idx="1"/>
          </p:nvPr>
        </p:nvSpPr>
        <p:spPr>
          <a:xfrm>
            <a:off x="323528" y="764704"/>
            <a:ext cx="8496944" cy="5112568"/>
          </a:xfrm>
        </p:spPr>
        <p:txBody>
          <a:bodyPr>
            <a:noAutofit/>
          </a:bodyPr>
          <a:lstStyle/>
          <a:p>
            <a:pPr marL="357188" indent="-357188" algn="just">
              <a:lnSpc>
                <a:spcPct val="150000"/>
              </a:lnSpc>
              <a:buSzPct val="85000"/>
              <a:defRPr/>
            </a:pPr>
            <a:r>
              <a:rPr lang="fr-FR" sz="2000" dirty="0">
                <a:ea typeface="ＭＳ Ｐゴシック" pitchFamily="-64" charset="-128"/>
              </a:rPr>
              <a:t>Documents à remettre en 2017</a:t>
            </a:r>
          </a:p>
          <a:p>
            <a:pPr lvl="1" indent="-273050" algn="just">
              <a:spcBef>
                <a:spcPts val="456"/>
              </a:spcBef>
            </a:pPr>
            <a:r>
              <a:rPr lang="fr-FR" sz="1800" dirty="0"/>
              <a:t>États annuels </a:t>
            </a:r>
            <a:r>
              <a:rPr lang="fr-FR" sz="1800" dirty="0" smtClean="0"/>
              <a:t>S-II </a:t>
            </a:r>
            <a:r>
              <a:rPr lang="fr-FR" sz="1800" dirty="0"/>
              <a:t>au 31/12/2016 </a:t>
            </a:r>
            <a:r>
              <a:rPr lang="fr-FR" sz="1800" dirty="0" smtClean="0"/>
              <a:t>le 19 mai 2017 (30 juin </a:t>
            </a:r>
            <a:r>
              <a:rPr lang="fr-FR" sz="1800" dirty="0"/>
              <a:t>pour les groupes</a:t>
            </a:r>
            <a:r>
              <a:rPr lang="fr-FR" sz="1800" dirty="0" smtClean="0"/>
              <a:t>)</a:t>
            </a:r>
            <a:endParaRPr lang="fr-FR" sz="500" dirty="0"/>
          </a:p>
          <a:p>
            <a:pPr lvl="1" indent="-273050" algn="just">
              <a:spcBef>
                <a:spcPts val="456"/>
              </a:spcBef>
            </a:pPr>
            <a:r>
              <a:rPr lang="fr-FR" sz="1800" dirty="0"/>
              <a:t>États nationaux spécifiques comptables, prudentiels et statistiques au 31/12/2016 – le 30 avril 2017 </a:t>
            </a:r>
          </a:p>
          <a:p>
            <a:pPr marL="1341438" lvl="2" indent="-261938" algn="just">
              <a:spcBef>
                <a:spcPts val="456"/>
              </a:spcBef>
            </a:pPr>
            <a:r>
              <a:rPr lang="fr-FR" sz="1800" dirty="0"/>
              <a:t>Délais de remise inchangés par rapport au dispositif actuel de remise du compte rendu détaillé annuel, </a:t>
            </a:r>
            <a:r>
              <a:rPr lang="fr-FR" sz="1800" dirty="0" err="1"/>
              <a:t>i.e</a:t>
            </a:r>
            <a:r>
              <a:rPr lang="fr-FR" sz="1800" dirty="0"/>
              <a:t> 4 mois après la </a:t>
            </a:r>
            <a:r>
              <a:rPr lang="fr-FR" sz="1800" dirty="0" smtClean="0"/>
              <a:t>clôture</a:t>
            </a:r>
            <a:endParaRPr lang="fr-FR" sz="500" dirty="0"/>
          </a:p>
          <a:p>
            <a:pPr lvl="1" indent="-273050" algn="just">
              <a:spcBef>
                <a:spcPts val="456"/>
              </a:spcBef>
            </a:pPr>
            <a:r>
              <a:rPr lang="fr-FR" sz="1800" dirty="0"/>
              <a:t>Rapports narratifs </a:t>
            </a:r>
            <a:r>
              <a:rPr lang="fr-FR" sz="1800" dirty="0" smtClean="0"/>
              <a:t>S-II </a:t>
            </a:r>
            <a:r>
              <a:rPr lang="fr-FR" sz="1800" dirty="0"/>
              <a:t>– RSR / SFCR – au 31/12/2016 </a:t>
            </a:r>
            <a:r>
              <a:rPr lang="fr-FR" sz="1800" dirty="0" smtClean="0"/>
              <a:t>le 19 mai 2017 (30 juin pour les groupes)</a:t>
            </a:r>
            <a:endParaRPr lang="fr-FR" sz="500" dirty="0"/>
          </a:p>
          <a:p>
            <a:pPr lvl="1" indent="-273050" algn="just">
              <a:spcBef>
                <a:spcPts val="456"/>
              </a:spcBef>
            </a:pPr>
            <a:r>
              <a:rPr lang="fr-FR" sz="1800" dirty="0"/>
              <a:t>États trimestriels </a:t>
            </a:r>
            <a:r>
              <a:rPr lang="fr-FR" sz="1800" dirty="0" smtClean="0"/>
              <a:t>S-II </a:t>
            </a:r>
            <a:r>
              <a:rPr lang="fr-FR" sz="1800" dirty="0"/>
              <a:t>à fin mars, fin juin, fin septembre et fin décembre à </a:t>
            </a:r>
            <a:r>
              <a:rPr lang="fr-FR" sz="1800" dirty="0" smtClean="0"/>
              <a:t>T+7 </a:t>
            </a:r>
            <a:r>
              <a:rPr lang="fr-FR" sz="1800" dirty="0"/>
              <a:t>semaines (13 semaines pour les groupes) -- </a:t>
            </a:r>
            <a:r>
              <a:rPr lang="fr-FR" sz="1800" i="1" dirty="0"/>
              <a:t>modulo seuils </a:t>
            </a:r>
            <a:r>
              <a:rPr lang="fr-FR" sz="1800" i="1" dirty="0" smtClean="0"/>
              <a:t>d’exemptions. </a:t>
            </a:r>
            <a:r>
              <a:rPr lang="fr-FR" sz="1800" dirty="0" smtClean="0"/>
              <a:t>Soit pour l’individuel : T1 le 19 mai, T2 le 18 aout, T3 le 18 novembre et T4 le 17 février 2018</a:t>
            </a:r>
            <a:endParaRPr lang="fr-FR" sz="500" dirty="0"/>
          </a:p>
          <a:p>
            <a:pPr lvl="1" indent="-273050" algn="just">
              <a:spcBef>
                <a:spcPts val="456"/>
              </a:spcBef>
            </a:pPr>
            <a:r>
              <a:rPr lang="fr-FR" sz="1800" dirty="0"/>
              <a:t>Rapport </a:t>
            </a:r>
            <a:r>
              <a:rPr lang="fr-FR" sz="1800" dirty="0" smtClean="0"/>
              <a:t>ORSA</a:t>
            </a:r>
            <a:endParaRPr lang="fr-FR" sz="1800" dirty="0"/>
          </a:p>
          <a:p>
            <a:pPr marL="177800" indent="-355600" algn="just">
              <a:buSzPct val="85000"/>
              <a:defRPr/>
            </a:pPr>
            <a:endParaRPr lang="fr-FR" sz="1000" dirty="0" smtClean="0">
              <a:ea typeface="ＭＳ Ｐゴシック" pitchFamily="-64" charset="-128"/>
            </a:endParaRPr>
          </a:p>
          <a:p>
            <a:pPr marL="357188" indent="-357188" algn="just">
              <a:buSzPct val="85000"/>
              <a:defRPr/>
            </a:pPr>
            <a:r>
              <a:rPr lang="fr-FR" sz="2000" dirty="0" smtClean="0">
                <a:ea typeface="ＭＳ Ｐゴシック" pitchFamily="-64" charset="-128"/>
              </a:rPr>
              <a:t>Délais </a:t>
            </a:r>
            <a:r>
              <a:rPr lang="fr-FR" sz="2000" dirty="0">
                <a:ea typeface="ＭＳ Ｐゴシック" pitchFamily="-64" charset="-128"/>
              </a:rPr>
              <a:t>de remise des états SII se raccourcissent </a:t>
            </a:r>
            <a:r>
              <a:rPr lang="fr-FR" sz="2000" dirty="0" smtClean="0">
                <a:ea typeface="ＭＳ Ｐゴシック" pitchFamily="-64" charset="-128"/>
              </a:rPr>
              <a:t>sur </a:t>
            </a:r>
            <a:r>
              <a:rPr lang="fr-FR" sz="2000" dirty="0">
                <a:ea typeface="ＭＳ Ｐゴシック" pitchFamily="-64" charset="-128"/>
              </a:rPr>
              <a:t>4 ans </a:t>
            </a:r>
          </a:p>
        </p:txBody>
      </p:sp>
      <p:sp>
        <p:nvSpPr>
          <p:cNvPr id="4" name="Espace réservé de la date 3"/>
          <p:cNvSpPr>
            <a:spLocks noGrp="1"/>
          </p:cNvSpPr>
          <p:nvPr>
            <p:ph type="dt" sz="half" idx="2"/>
          </p:nvPr>
        </p:nvSpPr>
        <p:spPr/>
        <p:txBody>
          <a:bodyPr/>
          <a:lstStyle/>
          <a:p>
            <a:pPr fontAlgn="base">
              <a:spcBef>
                <a:spcPct val="0"/>
              </a:spcBef>
              <a:spcAft>
                <a:spcPct val="0"/>
              </a:spcAft>
              <a:defRPr/>
            </a:pPr>
            <a:r>
              <a:rPr lang="fr-FR" smtClean="0">
                <a:latin typeface="Arial" charset="0"/>
              </a:rPr>
              <a:t>18/12/2014</a:t>
            </a:r>
            <a:endParaRPr lang="fr-FR" dirty="0">
              <a:latin typeface="Arial" charset="0"/>
            </a:endParaRPr>
          </a:p>
        </p:txBody>
      </p:sp>
    </p:spTree>
    <p:extLst>
      <p:ext uri="{BB962C8B-B14F-4D97-AF65-F5344CB8AC3E}">
        <p14:creationId xmlns:p14="http://schemas.microsoft.com/office/powerpoint/2010/main" val="1949372805"/>
      </p:ext>
    </p:extLst>
  </p:cSld>
  <p:clrMapOvr>
    <a:masterClrMapping/>
  </p:clrMapOvr>
  <p:timing>
    <p:tnLst>
      <p:par>
        <p:cTn id="1" dur="indefinite" restart="never" nodeType="tmRoot"/>
      </p:par>
    </p:tnLst>
  </p:timing>
</p:sld>
</file>

<file path=ppt/theme/theme1.xml><?xml version="1.0" encoding="utf-8"?>
<a:theme xmlns:a="http://schemas.openxmlformats.org/drawingml/2006/main" name="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res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Pres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9624</Words>
  <Application>Microsoft Office PowerPoint</Application>
  <PresentationFormat>Affichage à l'écran (4:3)</PresentationFormat>
  <Paragraphs>1606</Paragraphs>
  <Slides>105</Slides>
  <Notes>105</Notes>
  <HiddenSlides>0</HiddenSlides>
  <MMClips>0</MMClips>
  <ScaleCrop>false</ScaleCrop>
  <HeadingPairs>
    <vt:vector size="4" baseType="variant">
      <vt:variant>
        <vt:lpstr>Thème</vt:lpstr>
      </vt:variant>
      <vt:variant>
        <vt:i4>3</vt:i4>
      </vt:variant>
      <vt:variant>
        <vt:lpstr>Titres des diapositives</vt:lpstr>
      </vt:variant>
      <vt:variant>
        <vt:i4>105</vt:i4>
      </vt:variant>
    </vt:vector>
  </HeadingPairs>
  <TitlesOfParts>
    <vt:vector size="108" baseType="lpstr">
      <vt:lpstr>Conception personnalisée</vt:lpstr>
      <vt:lpstr>Presentation</vt:lpstr>
      <vt:lpstr>1_Presentation</vt:lpstr>
      <vt:lpstr>Présentation PowerPoint</vt:lpstr>
      <vt:lpstr>Introduction</vt:lpstr>
      <vt:lpstr>Présentation PowerPoint</vt:lpstr>
      <vt:lpstr>Présentation PowerPoint</vt:lpstr>
      <vt:lpstr>Un calendrier de finalisation chargé mais largement avancé</vt:lpstr>
      <vt:lpstr>La finalisation du niveau 2</vt:lpstr>
      <vt:lpstr>Le contenu final du niveau 2 [1/4]</vt:lpstr>
      <vt:lpstr>Le contenu final du niveau 2 [2/4]</vt:lpstr>
      <vt:lpstr>Focus sur le traitement de la titrisation </vt:lpstr>
      <vt:lpstr>Le contenu final du niveau 2 [3/4]</vt:lpstr>
      <vt:lpstr>Le contenu final du niveau 2 [4/4]</vt:lpstr>
      <vt:lpstr>La finalisation du niveau 3</vt:lpstr>
      <vt:lpstr>Présentation PowerPoint</vt:lpstr>
      <vt:lpstr>Présentation PowerPoint</vt:lpstr>
      <vt:lpstr>Présentation PowerPoint</vt:lpstr>
      <vt:lpstr>Enjeux de la transposition</vt:lpstr>
      <vt:lpstr>La transposition en droit français</vt:lpstr>
      <vt:lpstr>Calendrier de la transposition</vt:lpstr>
      <vt:lpstr> Choix structurants de la transposition</vt:lpstr>
      <vt:lpstr>Présentation PowerPoint</vt:lpstr>
      <vt:lpstr>Architecture cible des codes</vt:lpstr>
      <vt:lpstr>Présentation du projet d’ordonnance</vt:lpstr>
      <vt:lpstr>Exigences quantitatives – pilier 1</vt:lpstr>
      <vt:lpstr>Gouvernance &amp; ORSA – pilier 2 (1/2)</vt:lpstr>
      <vt:lpstr>Gouvernance &amp; ORSA – pilier 2 (2/2)</vt:lpstr>
      <vt:lpstr>Reporting – pilier 3</vt:lpstr>
      <vt:lpstr>Définition des groupes sous SII</vt:lpstr>
      <vt:lpstr>Groupes mutualistes et paritaires</vt:lpstr>
      <vt:lpstr>Supervision des groupes</vt:lpstr>
      <vt:lpstr>Entités non soumises à Solvabilité II</vt:lpstr>
      <vt:lpstr>Présentation PowerPoint</vt:lpstr>
      <vt:lpstr>Bilan de l’exercice de préparation 2014 </vt:lpstr>
      <vt:lpstr>La préparation vue par le marché au 24 septembre 2014</vt:lpstr>
      <vt:lpstr>Évolutions attendues par le marché</vt:lpstr>
      <vt:lpstr>Préparation aux piliers 1 et 2</vt:lpstr>
      <vt:lpstr>Préparation au pilier 2</vt:lpstr>
      <vt:lpstr>Préparation au pilier 3</vt:lpstr>
      <vt:lpstr>Présentation PowerPoint</vt:lpstr>
      <vt:lpstr>Bilan de l’exercice de remise d’états quantitatifs</vt:lpstr>
      <vt:lpstr>Spécifications techniques utilisées</vt:lpstr>
      <vt:lpstr>Résultats quantitatifs</vt:lpstr>
      <vt:lpstr>Couverture du capital de solvabilité requis (SCR)</vt:lpstr>
      <vt:lpstr>Couverture du capital de solvabilité requis (SCR)</vt:lpstr>
      <vt:lpstr>Couverture du minimum de capital requis (MCR)</vt:lpstr>
      <vt:lpstr>Comparaison avec Solvabilité I – Entités vie</vt:lpstr>
      <vt:lpstr>Comparaison avec Solvabilité I – Entités mixtes</vt:lpstr>
      <vt:lpstr>Comparaison avec Solvabilité I – Entités non vie</vt:lpstr>
      <vt:lpstr>Composition du capital de solvabilité requis des entités vie</vt:lpstr>
      <vt:lpstr>Composition du capital de solvabilité requis des entités mixtes</vt:lpstr>
      <vt:lpstr>Composition du capital de solvabilité requis des entités non vie</vt:lpstr>
      <vt:lpstr>Analyse des notes méthodologiques et des annexes techniques</vt:lpstr>
      <vt:lpstr>Évaluation de la marge pour risque</vt:lpstr>
      <vt:lpstr>Traitement des impôts différés (ID)</vt:lpstr>
      <vt:lpstr>Enseignements de l’annexe technique vie : la frontière des contrats</vt:lpstr>
      <vt:lpstr>Enseignements de l’annexe technique vie : la prise en compte des rachats conjoncturels</vt:lpstr>
      <vt:lpstr>Présentation PowerPoint</vt:lpstr>
      <vt:lpstr>Présentation PowerPoint</vt:lpstr>
      <vt:lpstr>Enseignements de l’annexe technique non vie : méthode d’évaluation de la meilleure estimation </vt:lpstr>
      <vt:lpstr>Enseignements de l’annexe technique non vie : points d’attention</vt:lpstr>
      <vt:lpstr>Enseignements de l’annexe technique non vie : points d’attention</vt:lpstr>
      <vt:lpstr>Bilan de l’exercice quantitatif 2014</vt:lpstr>
      <vt:lpstr>Bilan de l’exercice quantitatif 2014</vt:lpstr>
      <vt:lpstr>Bilan de l’exercice quantitatif 2014</vt:lpstr>
      <vt:lpstr>Questions/réponses</vt:lpstr>
      <vt:lpstr>PAUSE</vt:lpstr>
      <vt:lpstr>Présentation PowerPoint</vt:lpstr>
      <vt:lpstr>L’exercice ORSA 2014</vt:lpstr>
      <vt:lpstr>Bilan de l’exercice ORSA 2014</vt:lpstr>
      <vt:lpstr>Les points d’attention</vt:lpstr>
      <vt:lpstr>Quelques bonnes pratiques</vt:lpstr>
      <vt:lpstr>Attentes de l’ACPR pour 2015 et 2016</vt:lpstr>
      <vt:lpstr>Présentation PowerPoint</vt:lpstr>
      <vt:lpstr>Bilan de la collecte 2014 sur les sujets d’autorisations S2</vt:lpstr>
      <vt:lpstr>Calendriers   A.  Calendrier prévisionnel de publication des références    réglementaires relatives aux autorisations S2 (1/2)</vt:lpstr>
      <vt:lpstr>Calendriers   A.  Calendrier prévisionnel de publication des références   réglementaires relatives aux autorisations S2 (2/2)</vt:lpstr>
      <vt:lpstr>Calendriers B. Calendrier prévisionnel des demandes d’autorisations</vt:lpstr>
      <vt:lpstr>Autorisations relatives à l’établissement du bilan prudentiel  A. Fonds propres</vt:lpstr>
      <vt:lpstr>Autorisations relatives à l’établissement du bilan prudentiel  B. Provisions techniques</vt:lpstr>
      <vt:lpstr>Autorisations relatives au calcul du SCR  A. Modalités pratiques des candidatures de modèle interne</vt:lpstr>
      <vt:lpstr>Autorisations relatives au calcul du SCR  B.  Modalités pratiques des candidatures d’USP et de risque   action adapté à la duration</vt:lpstr>
      <vt:lpstr>Autorisations relatives à la gouvernance et au reporting</vt:lpstr>
      <vt:lpstr>Présentation PowerPoint</vt:lpstr>
      <vt:lpstr>Présentation PowerPoint</vt:lpstr>
      <vt:lpstr>Présentation PowerPoint</vt:lpstr>
      <vt:lpstr>Reporting préparatoire - 2015 – les états</vt:lpstr>
      <vt:lpstr>Reporting préparatoire - 2015 – le rapport narratif</vt:lpstr>
      <vt:lpstr>La collecte 2015 : point sur les systèmes d’information </vt:lpstr>
      <vt:lpstr>Le traitement de la remise par l’ACPR </vt:lpstr>
      <vt:lpstr>Site Internet E-Surfi Assurance</vt:lpstr>
      <vt:lpstr>L’identifiant d’entité juridique (LEI)</vt:lpstr>
      <vt:lpstr>Mise en œuvre des exigences de reporting Solvabilité II en France</vt:lpstr>
      <vt:lpstr>Focus sur le reporting trimestriel SII</vt:lpstr>
      <vt:lpstr>Focus sur le reporting trimestriel SII</vt:lpstr>
      <vt:lpstr>1. Seuils forfaitaires individuels</vt:lpstr>
      <vt:lpstr>2. Approche complémentaire pour les groupes  et les organismes les composant</vt:lpstr>
      <vt:lpstr>3. Procédure de mise en œuvre et calendrier</vt:lpstr>
      <vt:lpstr>4. Synthèse</vt:lpstr>
      <vt:lpstr>2016 : le reporting Solvabilité II devient réglementaire…</vt:lpstr>
      <vt:lpstr>2017 : le reporting cible s’applique</vt:lpstr>
      <vt:lpstr>Synthèse des collectes</vt:lpstr>
      <vt:lpstr>L’année 2015</vt:lpstr>
      <vt:lpstr>L’année 2015</vt:lpstr>
      <vt:lpstr>L’année 2015</vt:lpstr>
      <vt:lpstr>Questions/réponses</vt:lpstr>
      <vt:lpstr>Conclusion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2014-12-18T09:55:30Z</dcterms:created>
  <dcterms:modified xsi:type="dcterms:W3CDTF">2014-12-18T09:58:05Z</dcterms:modified>
</cp:coreProperties>
</file>